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</p:sldMasterIdLst>
  <p:notesMasterIdLst>
    <p:notesMasterId r:id="rId40"/>
  </p:notesMasterIdLst>
  <p:handoutMasterIdLst>
    <p:handoutMasterId r:id="rId41"/>
  </p:handoutMasterIdLst>
  <p:sldIdLst>
    <p:sldId id="310" r:id="rId2"/>
    <p:sldId id="531" r:id="rId3"/>
    <p:sldId id="501" r:id="rId4"/>
    <p:sldId id="502" r:id="rId5"/>
    <p:sldId id="503" r:id="rId6"/>
    <p:sldId id="504" r:id="rId7"/>
    <p:sldId id="532" r:id="rId8"/>
    <p:sldId id="533" r:id="rId9"/>
    <p:sldId id="539" r:id="rId10"/>
    <p:sldId id="541" r:id="rId11"/>
    <p:sldId id="559" r:id="rId12"/>
    <p:sldId id="540" r:id="rId13"/>
    <p:sldId id="542" r:id="rId14"/>
    <p:sldId id="550" r:id="rId15"/>
    <p:sldId id="544" r:id="rId16"/>
    <p:sldId id="545" r:id="rId17"/>
    <p:sldId id="546" r:id="rId18"/>
    <p:sldId id="547" r:id="rId19"/>
    <p:sldId id="548" r:id="rId20"/>
    <p:sldId id="549" r:id="rId21"/>
    <p:sldId id="534" r:id="rId22"/>
    <p:sldId id="555" r:id="rId23"/>
    <p:sldId id="537" r:id="rId24"/>
    <p:sldId id="535" r:id="rId25"/>
    <p:sldId id="536" r:id="rId26"/>
    <p:sldId id="554" r:id="rId27"/>
    <p:sldId id="505" r:id="rId28"/>
    <p:sldId id="506" r:id="rId29"/>
    <p:sldId id="508" r:id="rId30"/>
    <p:sldId id="509" r:id="rId31"/>
    <p:sldId id="510" r:id="rId32"/>
    <p:sldId id="518" r:id="rId33"/>
    <p:sldId id="557" r:id="rId34"/>
    <p:sldId id="520" r:id="rId35"/>
    <p:sldId id="521" r:id="rId36"/>
    <p:sldId id="556" r:id="rId37"/>
    <p:sldId id="558" r:id="rId38"/>
    <p:sldId id="553" r:id="rId3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891">
          <p15:clr>
            <a:srgbClr val="A4A3A4"/>
          </p15:clr>
        </p15:guide>
        <p15:guide id="2" orient="horz" pos="144">
          <p15:clr>
            <a:srgbClr val="A4A3A4"/>
          </p15:clr>
        </p15:guide>
        <p15:guide id="3" orient="horz" pos="3140">
          <p15:clr>
            <a:srgbClr val="A4A3A4"/>
          </p15:clr>
        </p15:guide>
        <p15:guide id="4" orient="horz" pos="1200">
          <p15:clr>
            <a:srgbClr val="A4A3A4"/>
          </p15:clr>
        </p15:guide>
        <p15:guide id="5" orient="horz" pos="1488">
          <p15:clr>
            <a:srgbClr val="A4A3A4"/>
          </p15:clr>
        </p15:guide>
        <p15:guide id="6" pos="2880">
          <p15:clr>
            <a:srgbClr val="A4A3A4"/>
          </p15:clr>
        </p15:guide>
        <p15:guide id="7" pos="408">
          <p15:clr>
            <a:srgbClr val="A4A3A4"/>
          </p15:clr>
        </p15:guide>
        <p15:guide id="8" pos="5520">
          <p15:clr>
            <a:srgbClr val="A4A3A4"/>
          </p15:clr>
        </p15:guide>
        <p15:guide id="9" pos="2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clrMode="bw" hiddenSlides="1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CC9900"/>
    <a:srgbClr val="FFE781"/>
    <a:srgbClr val="99CCFF"/>
    <a:srgbClr val="FFFFCC"/>
    <a:srgbClr val="A7E2FF"/>
    <a:srgbClr val="2B3212"/>
    <a:srgbClr val="FF99FF"/>
    <a:srgbClr val="CCCC00"/>
    <a:srgbClr val="0066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09" autoAdjust="0"/>
    <p:restoredTop sz="90568" autoAdjust="0"/>
  </p:normalViewPr>
  <p:slideViewPr>
    <p:cSldViewPr snapToGrid="0">
      <p:cViewPr varScale="1">
        <p:scale>
          <a:sx n="104" d="100"/>
          <a:sy n="104" d="100"/>
        </p:scale>
        <p:origin x="1896" y="96"/>
      </p:cViewPr>
      <p:guideLst>
        <p:guide orient="horz" pos="891"/>
        <p:guide orient="horz" pos="144"/>
        <p:guide orient="horz" pos="3140"/>
        <p:guide orient="horz" pos="1200"/>
        <p:guide orient="horz" pos="1488"/>
        <p:guide pos="2880"/>
        <p:guide pos="408"/>
        <p:guide pos="5520"/>
        <p:guide pos="2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9" d="100"/>
          <a:sy n="89" d="100"/>
        </p:scale>
        <p:origin x="-3834" y="-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 b="1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b="1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4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61849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50000"/>
              </a:spcBef>
              <a:defRPr sz="700">
                <a:cs typeface="+mn-cs"/>
              </a:defRPr>
            </a:lvl1pPr>
          </a:lstStyle>
          <a:p>
            <a:pPr>
              <a:defRPr/>
            </a:pPr>
            <a:r>
              <a:rPr lang="en-GB"/>
              <a:t>Copyright 2005 © Microsoft Corp &amp; Project Botticelli Ltd. E&amp;OE. For informational purposes only. No warranties of any kind are made and you have to verify all information before relying on it. You can re-use this presentation as long as  you read, agree, and  follow the guidelines described in the “Comments” field in File/Properties.</a:t>
            </a:r>
          </a:p>
        </p:txBody>
      </p:sp>
      <p:sp>
        <p:nvSpPr>
          <p:cNvPr id="194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6246813" y="8686800"/>
            <a:ext cx="6111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b="1">
                <a:cs typeface="+mn-cs"/>
              </a:defRPr>
            </a:lvl1pPr>
          </a:lstStyle>
          <a:p>
            <a:pPr>
              <a:defRPr/>
            </a:pPr>
            <a:fld id="{209D959A-9EEA-42F3-8A74-FE78508154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6170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7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97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7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DD0A97FD-8CBD-41CB-9B9D-CAD530F858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0856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23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92213" y="3926640"/>
            <a:ext cx="7197725" cy="1262063"/>
          </a:xfrm>
        </p:spPr>
        <p:txBody>
          <a:bodyPr/>
          <a:lstStyle>
            <a:lvl1pPr marL="0" indent="0" algn="ctr">
              <a:buFontTx/>
              <a:buNone/>
              <a:defRPr sz="2400" i="0">
                <a:latin typeface="Lucida Sans" pitchFamily="34" charset="0"/>
              </a:defRPr>
            </a:lvl1pPr>
          </a:lstStyle>
          <a:p>
            <a:r>
              <a:rPr lang="en-GB" dirty="0" err="1"/>
              <a:t>Klepnutím</a:t>
            </a:r>
            <a:r>
              <a:rPr lang="en-GB" dirty="0"/>
              <a:t> </a:t>
            </a:r>
            <a:r>
              <a:rPr lang="en-GB" dirty="0" err="1"/>
              <a:t>lze</a:t>
            </a:r>
            <a:r>
              <a:rPr lang="en-GB" dirty="0"/>
              <a:t> </a:t>
            </a:r>
            <a:r>
              <a:rPr lang="en-GB" dirty="0" err="1"/>
              <a:t>upravit</a:t>
            </a:r>
            <a:r>
              <a:rPr lang="en-GB" dirty="0"/>
              <a:t> </a:t>
            </a:r>
            <a:r>
              <a:rPr lang="en-GB" dirty="0" err="1"/>
              <a:t>styl</a:t>
            </a:r>
            <a:r>
              <a:rPr lang="en-GB" dirty="0"/>
              <a:t> </a:t>
            </a:r>
            <a:r>
              <a:rPr lang="en-GB" dirty="0" err="1"/>
              <a:t>předlohy</a:t>
            </a:r>
            <a:r>
              <a:rPr lang="en-GB" dirty="0"/>
              <a:t> </a:t>
            </a:r>
            <a:r>
              <a:rPr lang="en-GB" dirty="0" err="1"/>
              <a:t>podnadpisů</a:t>
            </a:r>
            <a:r>
              <a:rPr lang="en-GB" dirty="0"/>
              <a:t>.</a:t>
            </a:r>
          </a:p>
        </p:txBody>
      </p:sp>
      <p:sp>
        <p:nvSpPr>
          <p:cNvPr id="60723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193800" y="2194594"/>
            <a:ext cx="7216775" cy="1470025"/>
          </a:xfrm>
        </p:spPr>
        <p:txBody>
          <a:bodyPr anchor="b"/>
          <a:lstStyle>
            <a:lvl1pPr algn="ctr">
              <a:defRPr sz="4800"/>
            </a:lvl1pPr>
          </a:lstStyle>
          <a:p>
            <a:r>
              <a:rPr lang="en-GB" dirty="0" err="1"/>
              <a:t>Klepnutím</a:t>
            </a:r>
            <a:r>
              <a:rPr lang="en-GB" dirty="0"/>
              <a:t> </a:t>
            </a:r>
            <a:r>
              <a:rPr lang="en-GB" dirty="0" err="1"/>
              <a:t>lze</a:t>
            </a:r>
            <a:r>
              <a:rPr lang="en-GB" dirty="0"/>
              <a:t> </a:t>
            </a:r>
            <a:r>
              <a:rPr lang="en-GB" dirty="0" err="1"/>
              <a:t>upravit</a:t>
            </a:r>
            <a:r>
              <a:rPr lang="en-GB" dirty="0"/>
              <a:t> </a:t>
            </a:r>
            <a:r>
              <a:rPr lang="en-GB" dirty="0" err="1"/>
              <a:t>styl</a:t>
            </a:r>
            <a:r>
              <a:rPr lang="en-GB" dirty="0"/>
              <a:t> </a:t>
            </a:r>
            <a:r>
              <a:rPr lang="en-GB" dirty="0" err="1"/>
              <a:t>předlohy</a:t>
            </a:r>
            <a:r>
              <a:rPr lang="en-GB" dirty="0"/>
              <a:t> </a:t>
            </a:r>
            <a:r>
              <a:rPr lang="en-GB" dirty="0" err="1"/>
              <a:t>nadpisů</a:t>
            </a:r>
            <a:r>
              <a:rPr lang="en-GB" dirty="0"/>
              <a:t>.</a:t>
            </a:r>
          </a:p>
        </p:txBody>
      </p:sp>
    </p:spTree>
  </p:cSld>
  <p:clrMapOvr>
    <a:masterClrMapping/>
  </p:clrMapOvr>
  <p:transition spd="med">
    <p:randomBa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6585" y="287672"/>
            <a:ext cx="6904037" cy="530225"/>
          </a:xfrm>
        </p:spPr>
        <p:txBody>
          <a:bodyPr/>
          <a:lstStyle>
            <a:lvl1pPr>
              <a:defRPr>
                <a:solidFill>
                  <a:srgbClr val="008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6778" y="1276938"/>
            <a:ext cx="8574505" cy="5300326"/>
          </a:xfrm>
        </p:spPr>
        <p:txBody>
          <a:bodyPr/>
          <a:lstStyle>
            <a:lvl1pPr>
              <a:buClr>
                <a:srgbClr val="E5EEC2"/>
              </a:buClr>
              <a:buSzPct val="120000"/>
              <a:buFont typeface="Trebuchet MS" pitchFamily="34" charset="0"/>
              <a:buChar char="●"/>
              <a:defRPr baseline="0">
                <a:solidFill>
                  <a:srgbClr val="2B3212"/>
                </a:solidFill>
              </a:defRPr>
            </a:lvl1pPr>
            <a:lvl2pPr>
              <a:buClr>
                <a:srgbClr val="6E8224"/>
              </a:buClr>
              <a:buSzPct val="100000"/>
              <a:buFont typeface="Trebuchet MS" pitchFamily="34" charset="0"/>
              <a:buChar char="●"/>
              <a:defRPr baseline="0">
                <a:solidFill>
                  <a:srgbClr val="2B3212"/>
                </a:solidFill>
              </a:defRPr>
            </a:lvl2pPr>
            <a:lvl3pPr>
              <a:buClr>
                <a:srgbClr val="6E8224"/>
              </a:buClr>
              <a:buSzPct val="100000"/>
              <a:buFont typeface="Trebuchet MS" pitchFamily="34" charset="0"/>
              <a:buChar char="●"/>
              <a:defRPr baseline="0">
                <a:solidFill>
                  <a:srgbClr val="2B3212"/>
                </a:solidFill>
              </a:defRPr>
            </a:lvl3pPr>
            <a:lvl4pPr>
              <a:buClr>
                <a:srgbClr val="6E8224"/>
              </a:buClr>
              <a:buSzPct val="100000"/>
              <a:buFont typeface="Trebuchet MS" pitchFamily="34" charset="0"/>
              <a:buChar char="●"/>
              <a:defRPr baseline="0">
                <a:solidFill>
                  <a:srgbClr val="2B3212"/>
                </a:solidFill>
              </a:defRPr>
            </a:lvl4pPr>
            <a:lvl5pPr>
              <a:buClr>
                <a:srgbClr val="6E8224"/>
              </a:buClr>
              <a:buSzPct val="100000"/>
              <a:buFont typeface="Trebuchet MS" pitchFamily="34" charset="0"/>
              <a:buChar char="●"/>
              <a:defRPr baseline="0">
                <a:solidFill>
                  <a:srgbClr val="2B321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k-SK" dirty="0"/>
          </a:p>
        </p:txBody>
      </p:sp>
    </p:spTree>
  </p:cSld>
  <p:clrMapOvr>
    <a:masterClrMapping/>
  </p:clrMapOvr>
  <p:transition spd="med">
    <p:randomBa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sk-S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 spd="med">
    <p:randomBa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28613" y="1525588"/>
            <a:ext cx="4187825" cy="48021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k-SK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8838" y="1525588"/>
            <a:ext cx="4189412" cy="48021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k-SK"/>
          </a:p>
        </p:txBody>
      </p:sp>
    </p:spTree>
  </p:cSld>
  <p:clrMapOvr>
    <a:masterClrMapping/>
  </p:clrMapOvr>
  <p:transition spd="med">
    <p:randomBa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sk-S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k-SK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k-SK"/>
          </a:p>
        </p:txBody>
      </p:sp>
    </p:spTree>
  </p:cSld>
  <p:clrMapOvr>
    <a:masterClrMapping/>
  </p:clrMapOvr>
  <p:transition spd="med">
    <p:randomBa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k-SK"/>
          </a:p>
        </p:txBody>
      </p:sp>
    </p:spTree>
  </p:cSld>
  <p:clrMapOvr>
    <a:masterClrMapping/>
  </p:clrMapOvr>
  <p:transition spd="med">
    <p:randomBa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randomBa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k-S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 spd="med">
    <p:randomBa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sk-SK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k-SK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 spd="med">
    <p:randomBa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k-S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k-SK"/>
          </a:p>
        </p:txBody>
      </p:sp>
    </p:spTree>
  </p:cSld>
  <p:clrMapOvr>
    <a:masterClrMapping/>
  </p:clrMapOvr>
  <p:transition spd="med">
    <p:randomBa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6238" y="255588"/>
            <a:ext cx="2132012" cy="607218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sk-S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28613" y="255588"/>
            <a:ext cx="6245225" cy="607218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k-SK"/>
          </a:p>
        </p:txBody>
      </p:sp>
    </p:spTree>
  </p:cSld>
  <p:clrMapOvr>
    <a:masterClrMapping/>
  </p:clrMapOvr>
  <p:transition spd="med">
    <p:randomBa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2097088" y="303213"/>
            <a:ext cx="6904037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 err="1"/>
              <a:t>Nadpis</a:t>
            </a:r>
            <a:endParaRPr lang="en-GB" dirty="0"/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8613" y="1236663"/>
            <a:ext cx="8529637" cy="534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Klepnutím lze upravit styly předlohy textu.</a:t>
            </a:r>
          </a:p>
          <a:p>
            <a:pPr lvl="1"/>
            <a:r>
              <a:rPr lang="en-GB"/>
              <a:t>Druhá úroveň</a:t>
            </a:r>
          </a:p>
          <a:p>
            <a:pPr lvl="2"/>
            <a:r>
              <a:rPr lang="en-GB"/>
              <a:t>Třetí úroveň</a:t>
            </a:r>
          </a:p>
          <a:p>
            <a:pPr lvl="3"/>
            <a:r>
              <a:rPr lang="en-GB"/>
              <a:t>Čtvrtá úroveň</a:t>
            </a:r>
          </a:p>
          <a:p>
            <a:pPr lvl="4"/>
            <a:r>
              <a:rPr lang="en-GB"/>
              <a:t>Pátá úroveň</a:t>
            </a:r>
          </a:p>
        </p:txBody>
      </p:sp>
      <p:sp>
        <p:nvSpPr>
          <p:cNvPr id="606213" name="Text Box 5"/>
          <p:cNvSpPr txBox="1">
            <a:spLocks noChangeArrowheads="1"/>
          </p:cNvSpPr>
          <p:nvPr/>
        </p:nvSpPr>
        <p:spPr bwMode="auto">
          <a:xfrm>
            <a:off x="8747125" y="6561138"/>
            <a:ext cx="468313" cy="304800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fld id="{BF3BE4A6-8317-457F-8B82-C1DF1DA08A46}" type="slidenum">
              <a:rPr lang="en-GB" sz="1400" b="1"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  <a:cs typeface="+mn-cs"/>
              </a:rPr>
              <a:pPr>
                <a:spcBef>
                  <a:spcPct val="50000"/>
                </a:spcBef>
                <a:defRPr/>
              </a:pPr>
              <a:t>‹#›</a:t>
            </a:fld>
            <a:endParaRPr lang="en-GB" sz="1400" b="1" dirty="0">
              <a:effectLst>
                <a:outerShdw blurRad="38100" dist="38100" dir="2700000" algn="tl">
                  <a:srgbClr val="C0C0C0"/>
                </a:outerShdw>
              </a:effectLst>
              <a:latin typeface="Trebuchet MS" pitchFamily="34" charset="0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transition spd="med">
    <p:randomBar/>
  </p:transition>
  <p:txStyles>
    <p:titleStyle>
      <a:lvl1pPr algn="r" rtl="0" eaLnBrk="0" fontAlgn="base" hangingPunct="0">
        <a:spcBef>
          <a:spcPct val="0"/>
        </a:spcBef>
        <a:spcAft>
          <a:spcPct val="0"/>
        </a:spcAft>
        <a:defRPr sz="3600" i="1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Lucida Sans" pitchFamily="34" charset="0"/>
          <a:ea typeface="Verdana" pitchFamily="34" charset="0"/>
          <a:cs typeface="Verdana" pitchFamily="34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3600" i="1">
          <a:solidFill>
            <a:schemeClr val="tx1"/>
          </a:solidFill>
          <a:latin typeface="Lucida Sans" pitchFamily="34" charset="0"/>
          <a:ea typeface="Verdana" pitchFamily="34" charset="0"/>
          <a:cs typeface="Verdana" pitchFamily="34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3600" i="1">
          <a:solidFill>
            <a:schemeClr val="tx1"/>
          </a:solidFill>
          <a:latin typeface="Lucida Sans" pitchFamily="34" charset="0"/>
          <a:ea typeface="Verdana" pitchFamily="34" charset="0"/>
          <a:cs typeface="Verdana" pitchFamily="34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3600" i="1">
          <a:solidFill>
            <a:schemeClr val="tx1"/>
          </a:solidFill>
          <a:latin typeface="Lucida Sans" pitchFamily="34" charset="0"/>
          <a:ea typeface="Verdana" pitchFamily="34" charset="0"/>
          <a:cs typeface="Verdana" pitchFamily="34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3600" i="1">
          <a:solidFill>
            <a:schemeClr val="tx1"/>
          </a:solidFill>
          <a:latin typeface="Lucida Sans" pitchFamily="34" charset="0"/>
          <a:ea typeface="Verdana" pitchFamily="34" charset="0"/>
          <a:cs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Trebuchet M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Trebuchet M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Trebuchet M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Trebuchet MS" pitchFamily="34" charset="0"/>
        </a:defRPr>
      </a:lvl9pPr>
    </p:titleStyle>
    <p:bodyStyle>
      <a:lvl1pPr marL="357188" indent="-357188" algn="l" rtl="0" eaLnBrk="0" fontAlgn="base" hangingPunct="0">
        <a:spcBef>
          <a:spcPct val="20000"/>
        </a:spcBef>
        <a:spcAft>
          <a:spcPct val="20000"/>
        </a:spcAft>
        <a:buClr>
          <a:srgbClr val="003366"/>
        </a:buClr>
        <a:buSzPct val="140000"/>
        <a:buChar char="•"/>
        <a:defRPr sz="2800">
          <a:solidFill>
            <a:schemeClr val="tx1"/>
          </a:solidFill>
          <a:latin typeface="+mn-lt"/>
          <a:ea typeface="Lucida Sans Unicode" pitchFamily="34" charset="0"/>
          <a:cs typeface="Lucida Sans Unicode" pitchFamily="34" charset="0"/>
        </a:defRPr>
      </a:lvl1pPr>
      <a:lvl2pPr marL="987425" indent="-361950" algn="l" rtl="0" eaLnBrk="0" fontAlgn="base" hangingPunct="0">
        <a:spcBef>
          <a:spcPct val="20000"/>
        </a:spcBef>
        <a:spcAft>
          <a:spcPct val="20000"/>
        </a:spcAft>
        <a:buClr>
          <a:srgbClr val="003366"/>
        </a:buClr>
        <a:buSzPct val="140000"/>
        <a:buChar char="•"/>
        <a:defRPr sz="2400">
          <a:solidFill>
            <a:schemeClr val="tx1"/>
          </a:solidFill>
          <a:latin typeface="+mn-lt"/>
          <a:ea typeface="Lucida Sans Unicode" pitchFamily="34" charset="0"/>
          <a:cs typeface="Lucida Sans Unicode" pitchFamily="34" charset="0"/>
        </a:defRPr>
      </a:lvl2pPr>
      <a:lvl3pPr marL="1527175" indent="-269875" algn="l" rtl="0" eaLnBrk="0" fontAlgn="base" hangingPunct="0">
        <a:spcBef>
          <a:spcPct val="20000"/>
        </a:spcBef>
        <a:spcAft>
          <a:spcPct val="20000"/>
        </a:spcAft>
        <a:buClr>
          <a:srgbClr val="003366"/>
        </a:buClr>
        <a:buSzPct val="140000"/>
        <a:buChar char="•"/>
        <a:defRPr sz="2000">
          <a:solidFill>
            <a:schemeClr val="tx1"/>
          </a:solidFill>
          <a:latin typeface="+mn-lt"/>
          <a:ea typeface="Lucida Sans Unicode" pitchFamily="34" charset="0"/>
          <a:cs typeface="Lucida Sans Unicode" pitchFamily="34" charset="0"/>
        </a:defRPr>
      </a:lvl3pPr>
      <a:lvl4pPr marL="2074863" indent="-276225" algn="l" rtl="0" eaLnBrk="0" fontAlgn="base" hangingPunct="0">
        <a:spcBef>
          <a:spcPct val="20000"/>
        </a:spcBef>
        <a:spcAft>
          <a:spcPct val="20000"/>
        </a:spcAft>
        <a:buClr>
          <a:srgbClr val="003366"/>
        </a:buClr>
        <a:buSzPct val="140000"/>
        <a:buChar char="•"/>
        <a:defRPr>
          <a:solidFill>
            <a:schemeClr val="tx1"/>
          </a:solidFill>
          <a:latin typeface="+mn-lt"/>
          <a:ea typeface="Lucida Sans Unicode" pitchFamily="34" charset="0"/>
          <a:cs typeface="Lucida Sans Unicode" pitchFamily="34" charset="0"/>
        </a:defRPr>
      </a:lvl4pPr>
      <a:lvl5pPr marL="2601913" indent="-266700" algn="l" rtl="0" eaLnBrk="0" fontAlgn="base" hangingPunct="0">
        <a:spcBef>
          <a:spcPct val="20000"/>
        </a:spcBef>
        <a:spcAft>
          <a:spcPct val="20000"/>
        </a:spcAft>
        <a:buClr>
          <a:srgbClr val="003366"/>
        </a:buClr>
        <a:buSzPct val="140000"/>
        <a:buChar char="•"/>
        <a:defRPr>
          <a:solidFill>
            <a:schemeClr val="tx1"/>
          </a:solidFill>
          <a:latin typeface="+mn-lt"/>
          <a:ea typeface="Lucida Sans Unicode" pitchFamily="34" charset="0"/>
          <a:cs typeface="Lucida Sans Unicode" pitchFamily="34" charset="0"/>
        </a:defRPr>
      </a:lvl5pPr>
      <a:lvl6pPr marL="3059113" indent="-266700" algn="l" rtl="0" fontAlgn="base">
        <a:spcBef>
          <a:spcPct val="20000"/>
        </a:spcBef>
        <a:spcAft>
          <a:spcPct val="20000"/>
        </a:spcAft>
        <a:buClr>
          <a:srgbClr val="003366"/>
        </a:buClr>
        <a:buSzPct val="140000"/>
        <a:buChar char="•"/>
        <a:defRPr>
          <a:solidFill>
            <a:srgbClr val="000066"/>
          </a:solidFill>
          <a:latin typeface="+mn-lt"/>
        </a:defRPr>
      </a:lvl6pPr>
      <a:lvl7pPr marL="3516313" indent="-266700" algn="l" rtl="0" fontAlgn="base">
        <a:spcBef>
          <a:spcPct val="20000"/>
        </a:spcBef>
        <a:spcAft>
          <a:spcPct val="20000"/>
        </a:spcAft>
        <a:buClr>
          <a:srgbClr val="003366"/>
        </a:buClr>
        <a:buSzPct val="140000"/>
        <a:buChar char="•"/>
        <a:defRPr>
          <a:solidFill>
            <a:srgbClr val="000066"/>
          </a:solidFill>
          <a:latin typeface="+mn-lt"/>
        </a:defRPr>
      </a:lvl7pPr>
      <a:lvl8pPr marL="3973513" indent="-266700" algn="l" rtl="0" fontAlgn="base">
        <a:spcBef>
          <a:spcPct val="20000"/>
        </a:spcBef>
        <a:spcAft>
          <a:spcPct val="20000"/>
        </a:spcAft>
        <a:buClr>
          <a:srgbClr val="003366"/>
        </a:buClr>
        <a:buSzPct val="140000"/>
        <a:buChar char="•"/>
        <a:defRPr>
          <a:solidFill>
            <a:srgbClr val="000066"/>
          </a:solidFill>
          <a:latin typeface="+mn-lt"/>
        </a:defRPr>
      </a:lvl8pPr>
      <a:lvl9pPr marL="4430713" indent="-266700" algn="l" rtl="0" fontAlgn="base">
        <a:spcBef>
          <a:spcPct val="20000"/>
        </a:spcBef>
        <a:spcAft>
          <a:spcPct val="20000"/>
        </a:spcAft>
        <a:buClr>
          <a:srgbClr val="003366"/>
        </a:buClr>
        <a:buSzPct val="140000"/>
        <a:buChar char="•"/>
        <a:defRPr>
          <a:solidFill>
            <a:srgbClr val="000066"/>
          </a:solidFill>
          <a:latin typeface="+mn-lt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7088" y="287338"/>
            <a:ext cx="6904037" cy="530225"/>
          </a:xfrm>
        </p:spPr>
        <p:txBody>
          <a:bodyPr/>
          <a:lstStyle/>
          <a:p>
            <a:pPr>
              <a:defRPr/>
            </a:pPr>
            <a:r>
              <a:rPr lang="sk-SK" dirty="0"/>
              <a:t>5</a:t>
            </a:r>
            <a:r>
              <a:rPr lang="en-US" dirty="0"/>
              <a:t>. </a:t>
            </a:r>
            <a:r>
              <a:rPr lang="en-US" dirty="0" err="1"/>
              <a:t>predn</a:t>
            </a:r>
            <a:r>
              <a:rPr lang="sk-SK" dirty="0" err="1"/>
              <a:t>áška</a:t>
            </a:r>
            <a:r>
              <a:rPr lang="sk-SK" dirty="0"/>
              <a:t> </a:t>
            </a:r>
            <a:r>
              <a:rPr lang="en-US" dirty="0" smtClean="0"/>
              <a:t>(</a:t>
            </a:r>
            <a:r>
              <a:rPr lang="sk-SK" dirty="0" smtClean="0"/>
              <a:t>19</a:t>
            </a:r>
            <a:r>
              <a:rPr lang="en-US" dirty="0" smtClean="0"/>
              <a:t>.10.202</a:t>
            </a:r>
            <a:r>
              <a:rPr lang="sk-SK" dirty="0" smtClean="0"/>
              <a:t>6</a:t>
            </a:r>
            <a:r>
              <a:rPr lang="en-US" dirty="0" smtClean="0"/>
              <a:t>)</a:t>
            </a:r>
            <a:endParaRPr lang="sk-SK" dirty="0"/>
          </a:p>
        </p:txBody>
      </p:sp>
      <p:sp>
        <p:nvSpPr>
          <p:cNvPr id="4" name="Subtitle 1"/>
          <p:cNvSpPr txBox="1">
            <a:spLocks/>
          </p:cNvSpPr>
          <p:nvPr/>
        </p:nvSpPr>
        <p:spPr bwMode="auto">
          <a:xfrm>
            <a:off x="1323585" y="5499757"/>
            <a:ext cx="6756691" cy="1153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indent="-357188" algn="ctr">
              <a:spcBef>
                <a:spcPct val="20000"/>
              </a:spcBef>
              <a:spcAft>
                <a:spcPct val="20000"/>
              </a:spcAft>
              <a:buClr>
                <a:srgbClr val="E5EEC2"/>
              </a:buClr>
              <a:buSzPct val="120000"/>
            </a:pPr>
            <a:r>
              <a:rPr lang="en-US" sz="2800" b="1" i="1" dirty="0" err="1">
                <a:solidFill>
                  <a:srgbClr val="2B3212"/>
                </a:solidFill>
                <a:latin typeface="Lucida Sans" pitchFamily="34" charset="0"/>
                <a:ea typeface="Lucida Sans Unicode" pitchFamily="34" charset="0"/>
                <a:cs typeface="Lucida Sans Unicode" pitchFamily="34" charset="0"/>
              </a:rPr>
              <a:t>Korytna</a:t>
            </a:r>
            <a:r>
              <a:rPr lang="sk-SK" sz="2800" b="1" i="1" dirty="0" err="1">
                <a:solidFill>
                  <a:srgbClr val="2B3212"/>
                </a:solidFill>
                <a:latin typeface="Lucida Sans" pitchFamily="34" charset="0"/>
                <a:ea typeface="Lucida Sans Unicode" pitchFamily="34" charset="0"/>
                <a:cs typeface="Lucida Sans Unicode" pitchFamily="34" charset="0"/>
              </a:rPr>
              <a:t>čky</a:t>
            </a:r>
            <a:r>
              <a:rPr lang="sk-SK" sz="2800" b="1" i="1" dirty="0">
                <a:solidFill>
                  <a:srgbClr val="2B3212"/>
                </a:solidFill>
                <a:latin typeface="Lucida Sans" pitchFamily="34" charset="0"/>
                <a:ea typeface="Lucida Sans Unicode" pitchFamily="34" charset="0"/>
                <a:cs typeface="Lucida Sans Unicode" pitchFamily="34" charset="0"/>
              </a:rPr>
              <a:t> na farme a</a:t>
            </a:r>
            <a:br>
              <a:rPr lang="sk-SK" sz="2800" b="1" i="1" dirty="0">
                <a:solidFill>
                  <a:srgbClr val="2B3212"/>
                </a:solidFill>
                <a:latin typeface="Lucida Sans" pitchFamily="34" charset="0"/>
                <a:ea typeface="Lucida Sans Unicode" pitchFamily="34" charset="0"/>
                <a:cs typeface="Lucida Sans Unicode" pitchFamily="34" charset="0"/>
              </a:rPr>
            </a:br>
            <a:r>
              <a:rPr lang="sk-SK" sz="2800" b="1" i="1" dirty="0" err="1">
                <a:solidFill>
                  <a:srgbClr val="2B3212"/>
                </a:solidFill>
                <a:latin typeface="Lucida Sans" pitchFamily="34" charset="0"/>
                <a:ea typeface="Lucida Sans Unicode" pitchFamily="34" charset="0"/>
                <a:cs typeface="Lucida Sans Unicode" pitchFamily="34" charset="0"/>
              </a:rPr>
              <a:t>koryt</a:t>
            </a:r>
            <a:r>
              <a:rPr lang="en-US" sz="2800" b="1" i="1" dirty="0">
                <a:solidFill>
                  <a:srgbClr val="2B3212"/>
                </a:solidFill>
                <a:latin typeface="Lucida Sans" pitchFamily="34" charset="0"/>
                <a:ea typeface="Lucida Sans Unicode" pitchFamily="34" charset="0"/>
                <a:cs typeface="Lucida Sans Unicode" pitchFamily="34" charset="0"/>
              </a:rPr>
              <a:t>n</a:t>
            </a:r>
            <a:r>
              <a:rPr lang="sk-SK" sz="2800" b="1" i="1" dirty="0" err="1">
                <a:solidFill>
                  <a:srgbClr val="2B3212"/>
                </a:solidFill>
                <a:latin typeface="Lucida Sans" pitchFamily="34" charset="0"/>
                <a:ea typeface="Lucida Sans Unicode" pitchFamily="34" charset="0"/>
                <a:cs typeface="Lucida Sans Unicode" pitchFamily="34" charset="0"/>
              </a:rPr>
              <a:t>ačí</a:t>
            </a:r>
            <a:r>
              <a:rPr lang="sk-SK" sz="2800" b="1" i="1" dirty="0">
                <a:solidFill>
                  <a:srgbClr val="2B3212"/>
                </a:solidFill>
                <a:latin typeface="Lucida Sans" pitchFamily="34" charset="0"/>
                <a:ea typeface="Lucida Sans Unicode" pitchFamily="34" charset="0"/>
                <a:cs typeface="Lucida Sans Unicode" pitchFamily="34" charset="0"/>
              </a:rPr>
              <a:t> futbal</a:t>
            </a:r>
            <a:endParaRPr lang="en-US" sz="2800" b="1" i="1" dirty="0">
              <a:solidFill>
                <a:srgbClr val="2B3212"/>
              </a:solidFill>
              <a:latin typeface="Lucida Sans" pitchFamily="34" charset="0"/>
              <a:ea typeface="Lucida Sans Unicode" pitchFamily="34" charset="0"/>
              <a:cs typeface="Lucida Sans Unicode" pitchFamily="34" charset="0"/>
            </a:endParaRPr>
          </a:p>
          <a:p>
            <a:pPr indent="-357188" algn="ctr" eaLnBrk="0" hangingPunct="0">
              <a:spcBef>
                <a:spcPct val="20000"/>
              </a:spcBef>
              <a:spcAft>
                <a:spcPct val="20000"/>
              </a:spcAft>
              <a:buClr>
                <a:srgbClr val="E5EEC2"/>
              </a:buClr>
              <a:buSzPct val="120000"/>
              <a:buFont typeface="Trebuchet MS" pitchFamily="34" charset="0"/>
              <a:buChar char="●"/>
            </a:pPr>
            <a:endParaRPr lang="sk-SK" sz="2800" dirty="0">
              <a:solidFill>
                <a:srgbClr val="2B3212"/>
              </a:solidFill>
              <a:latin typeface="Lucida Sans" pitchFamily="34" charset="0"/>
              <a:ea typeface="Lucida Sans Unicode" pitchFamily="34" charset="0"/>
              <a:cs typeface="Lucida Sans Unicode" pitchFamily="34" charset="0"/>
            </a:endParaRPr>
          </a:p>
        </p:txBody>
      </p:sp>
      <p:sp>
        <p:nvSpPr>
          <p:cNvPr id="5" name="Title 2"/>
          <p:cNvSpPr txBox="1">
            <a:spLocks/>
          </p:cNvSpPr>
          <p:nvPr/>
        </p:nvSpPr>
        <p:spPr bwMode="auto">
          <a:xfrm>
            <a:off x="1053835" y="1578079"/>
            <a:ext cx="7216775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4800" b="1" i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itchFamily="34" charset="0"/>
                <a:ea typeface="Verdana" pitchFamily="34" charset="0"/>
                <a:cs typeface="Verdana" pitchFamily="34" charset="0"/>
              </a:rPr>
              <a:t>Polia</a:t>
            </a:r>
          </a:p>
        </p:txBody>
      </p:sp>
      <p:pic>
        <p:nvPicPr>
          <p:cNvPr id="12" name="Picture 9" descr="http://www.tattootribes.com/multimedia/94/family-and-socc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35107" y="3031564"/>
            <a:ext cx="1905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5954" name="Picture 2" descr="http://static.markiza.sk/a501/image/file/5/0567/VYm9P3k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8941" y="1425924"/>
            <a:ext cx="2309345" cy="1297852"/>
          </a:xfrm>
          <a:prstGeom prst="rect">
            <a:avLst/>
          </a:prstGeom>
          <a:noFill/>
        </p:spPr>
      </p:pic>
      <p:pic>
        <p:nvPicPr>
          <p:cNvPr id="13" name="Picture 7" descr="http://i.pravda.sk/06/103/skcl/P0116a9ac_s_pole_vidiek_dedina_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2474" y="3107110"/>
            <a:ext cx="2709863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5958" name="Picture 6" descr="http://images.rivalart.com/Team-Apparel/TURTLE-FULL0516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95645" y="1460032"/>
            <a:ext cx="1276350" cy="1057276"/>
          </a:xfrm>
          <a:prstGeom prst="rect">
            <a:avLst/>
          </a:prstGeom>
          <a:noFill/>
        </p:spPr>
      </p:pic>
      <p:pic>
        <p:nvPicPr>
          <p:cNvPr id="125960" name="Picture 8" descr="http://www.taramtamtam.com/wallpapers/Sport/S/Soccer/images/Soccer_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85645" y="3119716"/>
            <a:ext cx="2725273" cy="2043955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Bar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4000" dirty="0"/>
              <a:t>Čo už vieme...</a:t>
            </a:r>
            <a:endParaRPr lang="cs-CZ" sz="4000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 err="1"/>
              <a:t>Pozn</a:t>
            </a:r>
            <a:r>
              <a:rPr lang="sk-SK" dirty="0" err="1"/>
              <a:t>áme</a:t>
            </a:r>
            <a:r>
              <a:rPr lang="sk-SK" dirty="0"/>
              <a:t> </a:t>
            </a:r>
            <a:r>
              <a:rPr lang="sk-SK" b="1" dirty="0">
                <a:solidFill>
                  <a:srgbClr val="FF0000"/>
                </a:solidFill>
              </a:rPr>
              <a:t>podmienkový príkaz</a:t>
            </a:r>
            <a:r>
              <a:rPr lang="sk-SK" dirty="0"/>
              <a:t> </a:t>
            </a:r>
            <a:r>
              <a:rPr lang="en-US" dirty="0"/>
              <a:t>(if-else)</a:t>
            </a:r>
            <a:endParaRPr lang="sk-SK" dirty="0"/>
          </a:p>
          <a:p>
            <a:r>
              <a:rPr lang="sk-SK" dirty="0"/>
              <a:t>Poznáme </a:t>
            </a:r>
            <a:r>
              <a:rPr lang="sk-SK" b="1" dirty="0">
                <a:solidFill>
                  <a:srgbClr val="FF0000"/>
                </a:solidFill>
              </a:rPr>
              <a:t>c</a:t>
            </a:r>
            <a:r>
              <a:rPr lang="en-US" b="1" dirty="0" err="1">
                <a:solidFill>
                  <a:srgbClr val="FF0000"/>
                </a:solidFill>
              </a:rPr>
              <a:t>ykly</a:t>
            </a:r>
            <a:r>
              <a:rPr lang="en-US" dirty="0"/>
              <a:t>: </a:t>
            </a:r>
            <a:r>
              <a:rPr lang="sk-SK" b="1" dirty="0" err="1">
                <a:solidFill>
                  <a:srgbClr val="7F0055"/>
                </a:solidFill>
                <a:latin typeface="Courier New" pitchFamily="49" charset="0"/>
              </a:rPr>
              <a:t>for</a:t>
            </a:r>
            <a:r>
              <a:rPr lang="en-US" dirty="0"/>
              <a:t>, </a:t>
            </a:r>
            <a:r>
              <a:rPr lang="en-US" b="1" dirty="0">
                <a:solidFill>
                  <a:srgbClr val="7F0055"/>
                </a:solidFill>
                <a:latin typeface="Courier New" pitchFamily="49" charset="0"/>
              </a:rPr>
              <a:t>while</a:t>
            </a:r>
            <a:r>
              <a:rPr lang="en-US" dirty="0"/>
              <a:t>, </a:t>
            </a:r>
            <a:r>
              <a:rPr lang="en-US" b="1" dirty="0">
                <a:solidFill>
                  <a:srgbClr val="7F0055"/>
                </a:solidFill>
                <a:latin typeface="Courier New" pitchFamily="49" charset="0"/>
              </a:rPr>
              <a:t>do</a:t>
            </a:r>
            <a:r>
              <a:rPr lang="en-US" dirty="0"/>
              <a:t>-</a:t>
            </a:r>
            <a:r>
              <a:rPr lang="en-US" b="1" dirty="0">
                <a:solidFill>
                  <a:srgbClr val="7F0055"/>
                </a:solidFill>
                <a:latin typeface="Courier New" pitchFamily="49" charset="0"/>
              </a:rPr>
              <a:t>while</a:t>
            </a:r>
          </a:p>
          <a:p>
            <a:pPr lvl="1"/>
            <a:r>
              <a:rPr lang="sk-SK" b="1" dirty="0">
                <a:solidFill>
                  <a:srgbClr val="7F0055"/>
                </a:solidFill>
                <a:latin typeface="Courier New" pitchFamily="49" charset="0"/>
              </a:rPr>
              <a:t>b</a:t>
            </a:r>
            <a:r>
              <a:rPr lang="en-US" b="1" dirty="0" err="1">
                <a:solidFill>
                  <a:srgbClr val="7F0055"/>
                </a:solidFill>
                <a:latin typeface="Courier New" pitchFamily="49" charset="0"/>
              </a:rPr>
              <a:t>reak</a:t>
            </a:r>
            <a:r>
              <a:rPr lang="en-US" b="1" dirty="0">
                <a:solidFill>
                  <a:srgbClr val="7F0055"/>
                </a:solidFill>
                <a:latin typeface="Courier New" pitchFamily="49" charset="0"/>
              </a:rPr>
              <a:t> </a:t>
            </a:r>
            <a:r>
              <a:rPr lang="en-US" dirty="0"/>
              <a:t>a </a:t>
            </a:r>
            <a:r>
              <a:rPr lang="en-US" b="1" dirty="0">
                <a:solidFill>
                  <a:srgbClr val="7F0055"/>
                </a:solidFill>
                <a:latin typeface="Courier New" pitchFamily="49" charset="0"/>
              </a:rPr>
              <a:t>continue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ich</a:t>
            </a:r>
            <a:r>
              <a:rPr lang="en-US" dirty="0"/>
              <a:t> </a:t>
            </a:r>
            <a:r>
              <a:rPr lang="en-US" dirty="0" err="1"/>
              <a:t>preru</a:t>
            </a:r>
            <a:r>
              <a:rPr lang="sk-SK" dirty="0" err="1"/>
              <a:t>šenie</a:t>
            </a:r>
            <a:endParaRPr lang="sk-SK" dirty="0"/>
          </a:p>
          <a:p>
            <a:r>
              <a:rPr lang="sk-SK" dirty="0"/>
              <a:t>Metódy vracajúce hodnoty a príkaz </a:t>
            </a:r>
            <a:r>
              <a:rPr lang="sk-SK" b="1" dirty="0" err="1">
                <a:solidFill>
                  <a:srgbClr val="7F0055"/>
                </a:solidFill>
                <a:latin typeface="Courier New" pitchFamily="49" charset="0"/>
              </a:rPr>
              <a:t>return</a:t>
            </a:r>
            <a:endParaRPr lang="sk-SK" b="1" dirty="0">
              <a:solidFill>
                <a:srgbClr val="7F0055"/>
              </a:solidFill>
              <a:latin typeface="Courier New" pitchFamily="49" charset="0"/>
            </a:endParaRPr>
          </a:p>
          <a:p>
            <a:r>
              <a:rPr lang="sk-SK" dirty="0"/>
              <a:t>Komentáre</a:t>
            </a:r>
            <a:r>
              <a:rPr lang="en-US" dirty="0"/>
              <a:t>, d</a:t>
            </a:r>
            <a:r>
              <a:rPr lang="sk-SK" dirty="0" err="1"/>
              <a:t>ebugovanie</a:t>
            </a:r>
            <a:endParaRPr lang="en-US" dirty="0"/>
          </a:p>
          <a:p>
            <a:r>
              <a:rPr lang="en-US" dirty="0" err="1"/>
              <a:t>Premenn</a:t>
            </a:r>
            <a:r>
              <a:rPr lang="sk-SK" dirty="0"/>
              <a:t>é</a:t>
            </a:r>
            <a:r>
              <a:rPr lang="en-US" dirty="0"/>
              <a:t> v met</a:t>
            </a:r>
            <a:r>
              <a:rPr lang="sk-SK" dirty="0"/>
              <a:t>ódach </a:t>
            </a:r>
            <a:r>
              <a:rPr lang="en-US" dirty="0"/>
              <a:t>(</a:t>
            </a:r>
            <a:r>
              <a:rPr lang="en-US" dirty="0" err="1"/>
              <a:t>lok</a:t>
            </a:r>
            <a:r>
              <a:rPr lang="sk-SK" dirty="0" err="1"/>
              <a:t>álne</a:t>
            </a:r>
            <a:r>
              <a:rPr lang="sk-SK" dirty="0"/>
              <a:t> premenné</a:t>
            </a:r>
            <a:r>
              <a:rPr lang="en-US" dirty="0"/>
              <a:t>)</a:t>
            </a:r>
          </a:p>
          <a:p>
            <a:pPr lvl="1"/>
            <a:r>
              <a:rPr lang="sk-SK" dirty="0"/>
              <a:t>p</a:t>
            </a:r>
            <a:r>
              <a:rPr lang="en-US" dirty="0" err="1"/>
              <a:t>rimit</a:t>
            </a:r>
            <a:r>
              <a:rPr lang="sk-SK" dirty="0" err="1"/>
              <a:t>ívny</a:t>
            </a:r>
            <a:r>
              <a:rPr lang="sk-SK" dirty="0"/>
              <a:t> typ </a:t>
            </a:r>
            <a:r>
              <a:rPr lang="en-US" dirty="0"/>
              <a:t>(8 </a:t>
            </a:r>
            <a:r>
              <a:rPr lang="en-US" dirty="0" err="1"/>
              <a:t>typov</a:t>
            </a:r>
            <a:r>
              <a:rPr lang="en-US" dirty="0"/>
              <a:t>) vs. </a:t>
            </a:r>
            <a:r>
              <a:rPr lang="en-US" dirty="0" err="1"/>
              <a:t>referen</a:t>
            </a:r>
            <a:r>
              <a:rPr lang="sk-SK" dirty="0" err="1"/>
              <a:t>čný</a:t>
            </a:r>
            <a:r>
              <a:rPr lang="sk-SK" dirty="0"/>
              <a:t> typ</a:t>
            </a:r>
            <a:endParaRPr lang="en-US" dirty="0"/>
          </a:p>
          <a:p>
            <a:r>
              <a:rPr lang="sk-SK" dirty="0"/>
              <a:t>Čo je to </a:t>
            </a:r>
            <a:r>
              <a:rPr lang="sk-SK" b="1" dirty="0">
                <a:solidFill>
                  <a:srgbClr val="FF0000"/>
                </a:solidFill>
              </a:rPr>
              <a:t>referencia</a:t>
            </a:r>
            <a:r>
              <a:rPr lang="sk-SK" dirty="0"/>
              <a:t>, na čo slúži a ako sa používajú premenné referenčného typu</a:t>
            </a:r>
          </a:p>
          <a:p>
            <a:endParaRPr lang="sk-SK" dirty="0"/>
          </a:p>
          <a:p>
            <a:pPr>
              <a:buNone/>
            </a:pPr>
            <a:endParaRPr lang="sk-SK" dirty="0"/>
          </a:p>
          <a:p>
            <a:endParaRPr lang="cs-CZ" dirty="0"/>
          </a:p>
        </p:txBody>
      </p:sp>
    </p:spTree>
  </p:cSld>
  <p:clrMapOvr>
    <a:masterClrMapping/>
  </p:clrMapOvr>
  <p:transition spd="med">
    <p:randomBar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dirty="0"/>
              <a:t>Čo už vieme</a:t>
            </a:r>
            <a:r>
              <a:rPr lang="en-US" dirty="0"/>
              <a:t>…</a:t>
            </a:r>
            <a:endParaRPr lang="sk-SK" dirty="0"/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b="1" dirty="0" err="1">
                <a:solidFill>
                  <a:srgbClr val="FF0000"/>
                </a:solidFill>
              </a:rPr>
              <a:t>Tr</a:t>
            </a:r>
            <a:r>
              <a:rPr lang="sk-SK" b="1" dirty="0" err="1">
                <a:solidFill>
                  <a:srgbClr val="FF0000"/>
                </a:solidFill>
              </a:rPr>
              <a:t>ieda</a:t>
            </a:r>
            <a:r>
              <a:rPr lang="sk-SK" dirty="0"/>
              <a:t> je „vzor“ správania sa pre všetky objekty danej triedy – „</a:t>
            </a:r>
            <a:r>
              <a:rPr lang="sk-SK" b="1" dirty="0">
                <a:solidFill>
                  <a:srgbClr val="FF0000"/>
                </a:solidFill>
              </a:rPr>
              <a:t>šablóna</a:t>
            </a:r>
            <a:r>
              <a:rPr lang="sk-SK" dirty="0"/>
              <a:t>“</a:t>
            </a:r>
            <a:endParaRPr lang="en-US" dirty="0"/>
          </a:p>
          <a:p>
            <a:pPr eaLnBrk="1" hangingPunct="1"/>
            <a:r>
              <a:rPr lang="sk-SK" dirty="0"/>
              <a:t>Ako sa </a:t>
            </a:r>
            <a:r>
              <a:rPr lang="sk-SK" b="1" dirty="0">
                <a:solidFill>
                  <a:srgbClr val="FF0000"/>
                </a:solidFill>
              </a:rPr>
              <a:t>vytvára objekt triedy </a:t>
            </a:r>
            <a:r>
              <a:rPr lang="sk-SK" dirty="0"/>
              <a:t>pomocou </a:t>
            </a: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new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endParaRPr lang="sk-SK" dirty="0"/>
          </a:p>
          <a:p>
            <a:pPr lvl="1" eaLnBrk="1" hangingPunct="1"/>
            <a:r>
              <a:rPr lang="sk-SK" dirty="0"/>
              <a:t>vieme</a:t>
            </a:r>
            <a:r>
              <a:rPr lang="en-US" dirty="0"/>
              <a:t>, </a:t>
            </a:r>
            <a:r>
              <a:rPr lang="sk-SK" dirty="0"/>
              <a:t>že objekt môže mať viacero konštruktorov líšiacich sa parametrami </a:t>
            </a:r>
            <a:r>
              <a:rPr lang="en-US" dirty="0"/>
              <a:t>(</a:t>
            </a:r>
            <a:r>
              <a:rPr lang="en-US" dirty="0" err="1">
                <a:solidFill>
                  <a:srgbClr val="000000"/>
                </a:solidFill>
                <a:latin typeface="Courier New" pitchFamily="49" charset="0"/>
              </a:rPr>
              <a:t>WinPane</a:t>
            </a:r>
            <a:r>
              <a:rPr lang="en-US" i="1" dirty="0"/>
              <a:t>, 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String</a:t>
            </a:r>
            <a:r>
              <a:rPr lang="en-US" i="1" dirty="0"/>
              <a:t>,</a:t>
            </a:r>
            <a:r>
              <a:rPr lang="en-US" dirty="0"/>
              <a:t> …)</a:t>
            </a:r>
          </a:p>
          <a:p>
            <a:pPr lvl="1" eaLnBrk="1" hangingPunct="1"/>
            <a:r>
              <a:rPr lang="en-US" dirty="0" err="1"/>
              <a:t>vieme</a:t>
            </a:r>
            <a:r>
              <a:rPr lang="en-US" dirty="0"/>
              <a:t>, </a:t>
            </a:r>
            <a:r>
              <a:rPr lang="sk-SK" dirty="0"/>
              <a:t>že </a:t>
            </a:r>
            <a:r>
              <a:rPr lang="sk-SK" sz="2000" dirty="0" err="1">
                <a:solidFill>
                  <a:srgbClr val="000000"/>
                </a:solidFill>
                <a:latin typeface="Courier New" pitchFamily="49" charset="0"/>
              </a:rPr>
              <a:t>String</a:t>
            </a:r>
            <a:r>
              <a:rPr lang="sk-SK" sz="2000" dirty="0"/>
              <a:t> </a:t>
            </a:r>
            <a:r>
              <a:rPr lang="sk-SK" dirty="0"/>
              <a:t>na uchovávanie postupnosti znakov je „extra“ trieda... </a:t>
            </a:r>
            <a:r>
              <a:rPr lang="en-US" dirty="0"/>
              <a:t>(</a:t>
            </a:r>
            <a:r>
              <a:rPr lang="sk-SK" dirty="0"/>
              <a:t>„skratky“ pre programátorov</a:t>
            </a:r>
            <a:r>
              <a:rPr lang="en-US" dirty="0"/>
              <a:t>)</a:t>
            </a:r>
            <a:endParaRPr lang="sk-SK" dirty="0"/>
          </a:p>
          <a:p>
            <a:pPr eaLnBrk="1" hangingPunct="1"/>
            <a:r>
              <a:rPr lang="sk-SK" b="1" dirty="0">
                <a:solidFill>
                  <a:srgbClr val="FF0000"/>
                </a:solidFill>
              </a:rPr>
              <a:t>Vytvoriť vlastnú triedu</a:t>
            </a:r>
            <a:r>
              <a:rPr lang="sk-SK" dirty="0"/>
              <a:t> rozširujúcu triedu </a:t>
            </a:r>
            <a:r>
              <a:rPr lang="sk-SK" b="1" i="1" dirty="0" err="1"/>
              <a:t>Turtle</a:t>
            </a:r>
            <a:r>
              <a:rPr lang="en-US" b="1" i="1" dirty="0"/>
              <a:t> </a:t>
            </a:r>
            <a:r>
              <a:rPr lang="en-US" dirty="0" err="1"/>
              <a:t>alebo</a:t>
            </a:r>
            <a:r>
              <a:rPr lang="en-US" dirty="0"/>
              <a:t> </a:t>
            </a:r>
            <a:r>
              <a:rPr lang="en-US" b="1" i="1" dirty="0" err="1"/>
              <a:t>WinPane</a:t>
            </a:r>
            <a:r>
              <a:rPr lang="sk-SK" b="1" i="1" dirty="0"/>
              <a:t> </a:t>
            </a:r>
            <a:r>
              <a:rPr lang="sk-SK" dirty="0"/>
              <a:t>a popridávať do nej nové metódy</a:t>
            </a:r>
            <a:endParaRPr lang="sk-SK" i="1" dirty="0"/>
          </a:p>
          <a:p>
            <a:pPr eaLnBrk="1" hangingPunct="1"/>
            <a:r>
              <a:rPr lang="sk-SK" dirty="0"/>
              <a:t>Ako pridať do všetkých </a:t>
            </a:r>
            <a:r>
              <a:rPr lang="en-US" dirty="0" err="1"/>
              <a:t>objektov</a:t>
            </a:r>
            <a:r>
              <a:rPr lang="en-US" dirty="0"/>
              <a:t> </a:t>
            </a:r>
            <a:r>
              <a:rPr lang="en-US" dirty="0" err="1"/>
              <a:t>nejakej</a:t>
            </a:r>
            <a:r>
              <a:rPr lang="en-US" dirty="0"/>
              <a:t> </a:t>
            </a:r>
            <a:r>
              <a:rPr lang="en-US" dirty="0" err="1"/>
              <a:t>triedy</a:t>
            </a:r>
            <a:r>
              <a:rPr lang="sk-SK" dirty="0"/>
              <a:t> „trvalú pamäť“ – </a:t>
            </a:r>
            <a:r>
              <a:rPr lang="sk-SK" b="1" dirty="0">
                <a:solidFill>
                  <a:srgbClr val="FF0000"/>
                </a:solidFill>
              </a:rPr>
              <a:t>inštančné premenné</a:t>
            </a:r>
          </a:p>
        </p:txBody>
      </p:sp>
    </p:spTree>
  </p:cSld>
  <p:clrMapOvr>
    <a:masterClrMapping/>
  </p:clrMapOvr>
  <p:transition spd="med">
    <p:randomBar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/>
              <a:t>Inštančné premenné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>
          <a:xfrm>
            <a:off x="371943" y="1444905"/>
            <a:ext cx="8529637" cy="4802187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cs-CZ" sz="1800" b="1" dirty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public</a:t>
            </a:r>
            <a:r>
              <a:rPr lang="cs-CZ" sz="18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cs-CZ" sz="1800" b="1" dirty="0" err="1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class</a:t>
            </a:r>
            <a:r>
              <a:rPr lang="cs-CZ" sz="18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cs-CZ" sz="1800" dirty="0" err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KorytnackaSPamatou</a:t>
            </a:r>
            <a:r>
              <a:rPr lang="cs-CZ" sz="18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cs-CZ" sz="1800" b="1" dirty="0" err="1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extends</a:t>
            </a:r>
            <a:r>
              <a:rPr lang="cs-CZ" sz="18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cs-CZ" sz="1800" dirty="0" err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Turtle</a:t>
            </a:r>
            <a:r>
              <a:rPr lang="cs-CZ" sz="18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{</a:t>
            </a:r>
            <a:endParaRPr lang="cs-CZ" sz="1800" dirty="0">
              <a:latin typeface="Consolas" pitchFamily="49" charset="0"/>
              <a:cs typeface="Consolas" pitchFamily="49" charset="0"/>
            </a:endParaRPr>
          </a:p>
          <a:p>
            <a:pPr eaLnBrk="1" hangingPunct="1">
              <a:buFontTx/>
              <a:buNone/>
            </a:pPr>
            <a:r>
              <a:rPr lang="cs-CZ" sz="1800" b="1" dirty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		</a:t>
            </a:r>
            <a:r>
              <a:rPr lang="cs-CZ" sz="1800" b="1" dirty="0" err="1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private</a:t>
            </a:r>
            <a:r>
              <a:rPr lang="cs-CZ" sz="1800" b="1" dirty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cs-CZ" sz="1800" b="1" dirty="0" err="1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int</a:t>
            </a:r>
            <a:r>
              <a:rPr lang="cs-CZ" sz="1800" b="1" dirty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cs-CZ" sz="18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vek</a:t>
            </a:r>
            <a:r>
              <a:rPr lang="en-US" sz="18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;</a:t>
            </a:r>
          </a:p>
          <a:p>
            <a:pPr eaLnBrk="1" hangingPunct="1">
              <a:buFontTx/>
              <a:buNone/>
            </a:pPr>
            <a:r>
              <a:rPr lang="en-US" sz="18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		…</a:t>
            </a:r>
            <a:endParaRPr lang="cs-CZ" sz="1800" dirty="0">
              <a:solidFill>
                <a:srgbClr val="000000"/>
              </a:solidFill>
              <a:latin typeface="Consolas" pitchFamily="49" charset="0"/>
              <a:cs typeface="Consolas" pitchFamily="49" charset="0"/>
            </a:endParaRPr>
          </a:p>
          <a:p>
            <a:pPr eaLnBrk="1" hangingPunct="1">
              <a:buFontTx/>
              <a:buNone/>
            </a:pPr>
            <a:r>
              <a:rPr lang="en-US" sz="1800" dirty="0">
                <a:latin typeface="Consolas" pitchFamily="49" charset="0"/>
                <a:cs typeface="Consolas" pitchFamily="49" charset="0"/>
              </a:rPr>
              <a:t>}</a:t>
            </a:r>
            <a:endParaRPr lang="cs-CZ" sz="1800" dirty="0">
              <a:latin typeface="Consolas" pitchFamily="49" charset="0"/>
              <a:cs typeface="Consolas" pitchFamily="49" charset="0"/>
            </a:endParaRPr>
          </a:p>
          <a:p>
            <a:pPr eaLnBrk="1" hangingPunct="1"/>
            <a:endParaRPr lang="sk-SK" dirty="0"/>
          </a:p>
        </p:txBody>
      </p:sp>
      <p:pic>
        <p:nvPicPr>
          <p:cNvPr id="5124" name="Picture 2" descr="http://thumbs.dreamstime.com/thumb_405/1243999414Bx41d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6275" y="4375150"/>
            <a:ext cx="1146175" cy="1189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5" name="AutoShape 6" descr="http://www.edupics.com/z1sea-turtle-t10806.jpg"/>
          <p:cNvSpPr>
            <a:spLocks noChangeAspect="1" noChangeArrowheads="1"/>
          </p:cNvSpPr>
          <p:nvPr/>
        </p:nvSpPr>
        <p:spPr bwMode="auto">
          <a:xfrm>
            <a:off x="168275" y="-1825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sk-SK"/>
          </a:p>
        </p:txBody>
      </p:sp>
      <p:sp>
        <p:nvSpPr>
          <p:cNvPr id="5126" name="AutoShape 8" descr="http://www.edupics.com/z1sea-turtle-t10806.jpg"/>
          <p:cNvSpPr>
            <a:spLocks noChangeAspect="1" noChangeArrowheads="1"/>
          </p:cNvSpPr>
          <p:nvPr/>
        </p:nvSpPr>
        <p:spPr bwMode="auto">
          <a:xfrm>
            <a:off x="168275" y="-1825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sk-SK"/>
          </a:p>
        </p:txBody>
      </p:sp>
      <p:sp>
        <p:nvSpPr>
          <p:cNvPr id="5127" name="AutoShape 10" descr="http://www.edupics.com/z1sea-turtle-t10806.jpg"/>
          <p:cNvSpPr>
            <a:spLocks noChangeAspect="1" noChangeArrowheads="1"/>
          </p:cNvSpPr>
          <p:nvPr/>
        </p:nvSpPr>
        <p:spPr bwMode="auto">
          <a:xfrm>
            <a:off x="168275" y="-1825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sk-SK"/>
          </a:p>
        </p:txBody>
      </p:sp>
      <p:pic>
        <p:nvPicPr>
          <p:cNvPr id="5128" name="Picture 12" descr="http://www.wpclipart.com/animals/aquatic/turtle/turtle_2/cartoon_turtle_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31075" y="2995613"/>
            <a:ext cx="1514475" cy="735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9" name="Picture 12" descr="http://www.wpclipart.com/animals/aquatic/turtle/turtle_2/cartoon_turtle_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92813" y="3576638"/>
            <a:ext cx="1514475" cy="735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0" name="Picture 2" descr="http://thumbs.dreamstime.com/thumb_405/1243999414Bx41d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98650" y="3597275"/>
            <a:ext cx="1147763" cy="1189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1" name="Picture 2" descr="http://thumbs.dreamstime.com/thumb_405/1243999414Bx41d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44688" y="5041900"/>
            <a:ext cx="1147762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32" name="Cloud Callout 15"/>
          <p:cNvSpPr>
            <a:spLocks noChangeArrowheads="1"/>
          </p:cNvSpPr>
          <p:nvPr/>
        </p:nvSpPr>
        <p:spPr bwMode="auto">
          <a:xfrm>
            <a:off x="2924175" y="4497388"/>
            <a:ext cx="1466850" cy="468312"/>
          </a:xfrm>
          <a:prstGeom prst="cloudCallout">
            <a:avLst>
              <a:gd name="adj1" fmla="val -43523"/>
              <a:gd name="adj2" fmla="val 65949"/>
            </a:avLst>
          </a:prstGeom>
          <a:gradFill rotWithShape="1">
            <a:gsLst>
              <a:gs pos="0">
                <a:schemeClr val="bg1"/>
              </a:gs>
              <a:gs pos="100000">
                <a:schemeClr val="accent1"/>
              </a:gs>
            </a:gsLst>
            <a:lin ang="5400000" scaled="1"/>
          </a:gradFill>
          <a:ln w="9525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en-US" sz="1400">
                <a:latin typeface="Courier New" pitchFamily="49" charset="0"/>
                <a:cs typeface="Courier New" pitchFamily="49" charset="0"/>
              </a:rPr>
              <a:t>vek:8</a:t>
            </a:r>
            <a:endParaRPr lang="sk-SK" sz="140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5133" name="Cloud Callout 16"/>
          <p:cNvSpPr>
            <a:spLocks noChangeArrowheads="1"/>
          </p:cNvSpPr>
          <p:nvPr/>
        </p:nvSpPr>
        <p:spPr bwMode="auto">
          <a:xfrm>
            <a:off x="2730500" y="3068638"/>
            <a:ext cx="1466850" cy="468312"/>
          </a:xfrm>
          <a:prstGeom prst="cloudCallout">
            <a:avLst>
              <a:gd name="adj1" fmla="val -43523"/>
              <a:gd name="adj2" fmla="val 65949"/>
            </a:avLst>
          </a:prstGeom>
          <a:gradFill rotWithShape="1">
            <a:gsLst>
              <a:gs pos="0">
                <a:schemeClr val="bg1"/>
              </a:gs>
              <a:gs pos="100000">
                <a:schemeClr val="accent1"/>
              </a:gs>
            </a:gsLst>
            <a:lin ang="5400000" scaled="1"/>
          </a:gradFill>
          <a:ln w="9525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en-US" sz="1400">
                <a:latin typeface="Courier New" pitchFamily="49" charset="0"/>
                <a:cs typeface="Courier New" pitchFamily="49" charset="0"/>
              </a:rPr>
              <a:t>vek:10</a:t>
            </a:r>
            <a:endParaRPr lang="sk-SK" sz="140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5134" name="Cloud Callout 17"/>
          <p:cNvSpPr>
            <a:spLocks noChangeArrowheads="1"/>
          </p:cNvSpPr>
          <p:nvPr/>
        </p:nvSpPr>
        <p:spPr bwMode="auto">
          <a:xfrm>
            <a:off x="276225" y="3489325"/>
            <a:ext cx="1466850" cy="468313"/>
          </a:xfrm>
          <a:prstGeom prst="cloudCallout">
            <a:avLst>
              <a:gd name="adj1" fmla="val 32319"/>
              <a:gd name="adj2" fmla="val 136278"/>
            </a:avLst>
          </a:prstGeom>
          <a:gradFill rotWithShape="1">
            <a:gsLst>
              <a:gs pos="0">
                <a:schemeClr val="bg1"/>
              </a:gs>
              <a:gs pos="100000">
                <a:schemeClr val="accent1"/>
              </a:gs>
            </a:gsLst>
            <a:lin ang="5400000" scaled="1"/>
          </a:gradFill>
          <a:ln w="9525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en-US" sz="1400">
                <a:latin typeface="Courier New" pitchFamily="49" charset="0"/>
                <a:cs typeface="Courier New" pitchFamily="49" charset="0"/>
              </a:rPr>
              <a:t>vek:13</a:t>
            </a:r>
            <a:endParaRPr lang="sk-SK" sz="140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5136" name="TextBox 20"/>
          <p:cNvSpPr txBox="1">
            <a:spLocks noChangeArrowheads="1"/>
          </p:cNvSpPr>
          <p:nvPr/>
        </p:nvSpPr>
        <p:spPr bwMode="auto">
          <a:xfrm>
            <a:off x="4703583" y="6072655"/>
            <a:ext cx="387191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 dirty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new</a:t>
            </a:r>
            <a:r>
              <a:rPr lang="cs-CZ" b="1" dirty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KorytnackaSPamatou</a:t>
            </a:r>
            <a:r>
              <a:rPr lang="en-US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();</a:t>
            </a:r>
            <a:endParaRPr lang="sk-SK" dirty="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138" name="TextBox 24"/>
          <p:cNvSpPr txBox="1">
            <a:spLocks noChangeArrowheads="1"/>
          </p:cNvSpPr>
          <p:nvPr/>
        </p:nvSpPr>
        <p:spPr bwMode="auto">
          <a:xfrm>
            <a:off x="5597525" y="2311400"/>
            <a:ext cx="24177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 b="1" dirty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new</a:t>
            </a:r>
            <a:r>
              <a:rPr lang="cs-CZ" sz="1800" b="1" dirty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18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Turtle();</a:t>
            </a:r>
            <a:endParaRPr lang="sk-SK" sz="1800" dirty="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139" name="Cloud Callout 27"/>
          <p:cNvSpPr>
            <a:spLocks noChangeArrowheads="1"/>
          </p:cNvSpPr>
          <p:nvPr/>
        </p:nvSpPr>
        <p:spPr bwMode="auto">
          <a:xfrm>
            <a:off x="8035925" y="2714625"/>
            <a:ext cx="720725" cy="468313"/>
          </a:xfrm>
          <a:prstGeom prst="cloudCallout">
            <a:avLst>
              <a:gd name="adj1" fmla="val -35523"/>
              <a:gd name="adj2" fmla="val 81773"/>
            </a:avLst>
          </a:prstGeom>
          <a:gradFill rotWithShape="1">
            <a:gsLst>
              <a:gs pos="0">
                <a:schemeClr val="bg1"/>
              </a:gs>
              <a:gs pos="100000">
                <a:schemeClr val="accent1"/>
              </a:gs>
            </a:gsLst>
            <a:lin ang="5400000" scaled="1"/>
          </a:gradFill>
          <a:ln w="9525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endParaRPr lang="sk-SK" sz="140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5140" name="Cloud Callout 28"/>
          <p:cNvSpPr>
            <a:spLocks noChangeArrowheads="1"/>
          </p:cNvSpPr>
          <p:nvPr/>
        </p:nvSpPr>
        <p:spPr bwMode="auto">
          <a:xfrm>
            <a:off x="5930900" y="3360738"/>
            <a:ext cx="720725" cy="468312"/>
          </a:xfrm>
          <a:prstGeom prst="cloudCallout">
            <a:avLst>
              <a:gd name="adj1" fmla="val 60477"/>
              <a:gd name="adj2" fmla="val 76500"/>
            </a:avLst>
          </a:prstGeom>
          <a:gradFill rotWithShape="1">
            <a:gsLst>
              <a:gs pos="0">
                <a:schemeClr val="bg1"/>
              </a:gs>
              <a:gs pos="100000">
                <a:schemeClr val="accent1"/>
              </a:gs>
            </a:gsLst>
            <a:lin ang="5400000" scaled="1"/>
          </a:gradFill>
          <a:ln w="9525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endParaRPr lang="sk-SK" sz="140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1" name="Line 5"/>
          <p:cNvSpPr>
            <a:spLocks noChangeShapeType="1"/>
          </p:cNvSpPr>
          <p:nvPr/>
        </p:nvSpPr>
        <p:spPr bwMode="auto">
          <a:xfrm flipH="1" flipV="1">
            <a:off x="2895601" y="5683622"/>
            <a:ext cx="1748117" cy="519953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22" name="Line 5"/>
          <p:cNvSpPr>
            <a:spLocks noChangeShapeType="1"/>
          </p:cNvSpPr>
          <p:nvPr/>
        </p:nvSpPr>
        <p:spPr bwMode="auto">
          <a:xfrm>
            <a:off x="6553199" y="2707339"/>
            <a:ext cx="233082" cy="753036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</p:spTree>
  </p:cSld>
  <p:clrMapOvr>
    <a:masterClrMapping/>
  </p:clrMapOvr>
  <p:transition spd="med">
    <p:randomBar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dirty="0"/>
              <a:t>Čo už vieme...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sk-SK" dirty="0"/>
              <a:t>Ak do triedy </a:t>
            </a:r>
            <a:r>
              <a:rPr lang="sk-SK" dirty="0" err="1"/>
              <a:t>rozšírujúcej</a:t>
            </a:r>
            <a:r>
              <a:rPr lang="sk-SK" dirty="0"/>
              <a:t> triedu </a:t>
            </a: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WinPane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sk-SK" dirty="0"/>
              <a:t>pridáme metódy „so správnym menom a parametrami“, vykonajú sa pri myšacích aktivitách</a:t>
            </a:r>
          </a:p>
        </p:txBody>
      </p:sp>
      <p:sp>
        <p:nvSpPr>
          <p:cNvPr id="6148" name="Rectangle 3"/>
          <p:cNvSpPr>
            <a:spLocks noChangeArrowheads="1"/>
          </p:cNvSpPr>
          <p:nvPr/>
        </p:nvSpPr>
        <p:spPr bwMode="auto">
          <a:xfrm>
            <a:off x="720725" y="4354513"/>
            <a:ext cx="7961313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cs-CZ" sz="2400" b="1" dirty="0" err="1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protected</a:t>
            </a:r>
            <a:r>
              <a:rPr lang="cs-CZ" sz="24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cs-CZ" sz="2400" b="1" dirty="0" err="1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void</a:t>
            </a:r>
            <a:r>
              <a:rPr lang="cs-CZ" sz="24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cs-CZ" sz="2400" dirty="0" err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onMouseClicked</a:t>
            </a:r>
            <a:r>
              <a:rPr lang="cs-CZ" sz="24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(</a:t>
            </a:r>
            <a:r>
              <a:rPr lang="cs-CZ" sz="2400" b="1" dirty="0" err="1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int</a:t>
            </a:r>
            <a:r>
              <a:rPr lang="cs-CZ" sz="24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x, </a:t>
            </a:r>
            <a:r>
              <a:rPr lang="cs-CZ" sz="2400" b="1" dirty="0" err="1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int</a:t>
            </a:r>
            <a:r>
              <a:rPr lang="cs-CZ" sz="24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y, </a:t>
            </a:r>
          </a:p>
          <a:p>
            <a:pPr algn="l"/>
            <a:r>
              <a:rPr lang="cs-CZ" sz="24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                       </a:t>
            </a:r>
            <a:r>
              <a:rPr lang="cs-CZ" sz="2400" dirty="0" err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MouseEvent</a:t>
            </a:r>
            <a:r>
              <a:rPr lang="cs-CZ" sz="24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detail)</a:t>
            </a:r>
            <a:endParaRPr lang="en-US" sz="2400" dirty="0">
              <a:solidFill>
                <a:srgbClr val="000000"/>
              </a:solidFill>
              <a:latin typeface="Consolas" pitchFamily="49" charset="0"/>
              <a:cs typeface="Consolas" pitchFamily="49" charset="0"/>
            </a:endParaRPr>
          </a:p>
          <a:p>
            <a:endParaRPr lang="en-US" sz="2400" b="1" dirty="0">
              <a:solidFill>
                <a:srgbClr val="7F0055"/>
              </a:solidFill>
              <a:latin typeface="Consolas" pitchFamily="49" charset="0"/>
              <a:cs typeface="Consolas" pitchFamily="49" charset="0"/>
            </a:endParaRPr>
          </a:p>
          <a:p>
            <a:r>
              <a:rPr lang="cs-CZ" sz="2400" b="1" dirty="0" err="1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protected</a:t>
            </a:r>
            <a:r>
              <a:rPr lang="cs-CZ" sz="24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cs-CZ" sz="2400" b="1" dirty="0" err="1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void</a:t>
            </a:r>
            <a:r>
              <a:rPr lang="cs-CZ" sz="24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cs-CZ" sz="2400" dirty="0" err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onMouse</a:t>
            </a:r>
            <a:r>
              <a:rPr lang="en-US" sz="24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Pressed</a:t>
            </a:r>
            <a:r>
              <a:rPr lang="cs-CZ" sz="24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(</a:t>
            </a:r>
            <a:r>
              <a:rPr lang="cs-CZ" sz="2400" b="1" dirty="0" err="1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int</a:t>
            </a:r>
            <a:r>
              <a:rPr lang="cs-CZ" sz="24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x, </a:t>
            </a:r>
            <a:r>
              <a:rPr lang="cs-CZ" sz="2400" b="1" dirty="0" err="1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int</a:t>
            </a:r>
            <a:r>
              <a:rPr lang="cs-CZ" sz="24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y, </a:t>
            </a:r>
          </a:p>
          <a:p>
            <a:r>
              <a:rPr lang="cs-CZ" sz="24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                       </a:t>
            </a:r>
            <a:r>
              <a:rPr lang="cs-CZ" sz="2400" dirty="0" err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MouseEvent</a:t>
            </a:r>
            <a:r>
              <a:rPr lang="cs-CZ" sz="24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detail)</a:t>
            </a:r>
          </a:p>
          <a:p>
            <a:pPr algn="l"/>
            <a:endParaRPr lang="cs-CZ" dirty="0">
              <a:solidFill>
                <a:srgbClr val="000000"/>
              </a:solidFill>
              <a:latin typeface="Courier New" pitchFamily="49" charset="0"/>
            </a:endParaRPr>
          </a:p>
        </p:txBody>
      </p:sp>
      <p:pic>
        <p:nvPicPr>
          <p:cNvPr id="6149" name="Picture 4" descr="http://www.futtock.co.uk/wp-content/uploads/mous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73925" y="3138488"/>
            <a:ext cx="1231900" cy="120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randomBar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4000"/>
              <a:t>Myšacie udalosti</a:t>
            </a:r>
            <a:endParaRPr lang="cs-CZ" sz="400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sk-SK" b="1" dirty="0">
              <a:solidFill>
                <a:srgbClr val="FF0000"/>
              </a:solidFill>
            </a:endParaRPr>
          </a:p>
          <a:p>
            <a:pPr eaLnBrk="1" hangingPunct="1"/>
            <a:r>
              <a:rPr lang="sk-SK" b="1" dirty="0">
                <a:solidFill>
                  <a:srgbClr val="FF0000"/>
                </a:solidFill>
              </a:rPr>
              <a:t>Udalosti</a:t>
            </a:r>
            <a:r>
              <a:rPr lang="sk-SK" dirty="0"/>
              <a:t>, ktoré môžeme obsluhovať </a:t>
            </a:r>
            <a:r>
              <a:rPr lang="en-US" dirty="0"/>
              <a:t>(</a:t>
            </a:r>
            <a:r>
              <a:rPr lang="en-US" dirty="0" err="1"/>
              <a:t>spracova</a:t>
            </a:r>
            <a:r>
              <a:rPr lang="sk-SK" dirty="0"/>
              <a:t>ť</a:t>
            </a:r>
            <a:r>
              <a:rPr lang="en-US" dirty="0"/>
              <a:t>)</a:t>
            </a:r>
            <a:r>
              <a:rPr lang="sk-SK" dirty="0"/>
              <a:t>:</a:t>
            </a:r>
          </a:p>
          <a:p>
            <a:pPr lvl="1" eaLnBrk="1" hangingPunct="1"/>
            <a:r>
              <a:rPr lang="sk-SK" b="1" dirty="0" err="1">
                <a:solidFill>
                  <a:srgbClr val="FF0000"/>
                </a:solidFill>
              </a:rPr>
              <a:t>onMousePressed</a:t>
            </a:r>
            <a:r>
              <a:rPr lang="sk-SK" dirty="0"/>
              <a:t> – pri zatlačení tlačidla myši</a:t>
            </a:r>
          </a:p>
          <a:p>
            <a:pPr lvl="1" eaLnBrk="1" hangingPunct="1"/>
            <a:r>
              <a:rPr lang="sk-SK" b="1" dirty="0" err="1">
                <a:solidFill>
                  <a:srgbClr val="FF0000"/>
                </a:solidFill>
              </a:rPr>
              <a:t>onMouseReleased</a:t>
            </a:r>
            <a:r>
              <a:rPr lang="sk-SK" dirty="0"/>
              <a:t> – po uvoľnení tlačidla myši</a:t>
            </a:r>
          </a:p>
          <a:p>
            <a:pPr lvl="1" eaLnBrk="1" hangingPunct="1"/>
            <a:r>
              <a:rPr lang="sk-SK" b="1" dirty="0" err="1">
                <a:solidFill>
                  <a:srgbClr val="FF0000"/>
                </a:solidFill>
              </a:rPr>
              <a:t>onMouseClicked</a:t>
            </a:r>
            <a:r>
              <a:rPr lang="sk-SK" dirty="0"/>
              <a:t> – po kliknutí </a:t>
            </a:r>
            <a:r>
              <a:rPr lang="en-US" dirty="0"/>
              <a:t>(</a:t>
            </a:r>
            <a:r>
              <a:rPr lang="sk-SK" dirty="0"/>
              <a:t>postupnosť: </a:t>
            </a:r>
            <a:r>
              <a:rPr lang="en-US" dirty="0"/>
              <a:t>Pressed, Released, Clicked)</a:t>
            </a:r>
            <a:endParaRPr lang="sk-SK" dirty="0"/>
          </a:p>
          <a:p>
            <a:pPr lvl="1" eaLnBrk="1" hangingPunct="1"/>
            <a:r>
              <a:rPr lang="sk-SK" b="1" dirty="0" err="1">
                <a:solidFill>
                  <a:srgbClr val="FF0000"/>
                </a:solidFill>
              </a:rPr>
              <a:t>onMouseMoved</a:t>
            </a:r>
            <a:r>
              <a:rPr lang="en-US" dirty="0"/>
              <a:t> – </a:t>
            </a:r>
            <a:r>
              <a:rPr lang="en-US" dirty="0" err="1"/>
              <a:t>pri</a:t>
            </a:r>
            <a:r>
              <a:rPr lang="en-US" dirty="0"/>
              <a:t> </a:t>
            </a:r>
            <a:r>
              <a:rPr lang="en-US" dirty="0" err="1"/>
              <a:t>pohybe</a:t>
            </a:r>
            <a:r>
              <a:rPr lang="en-US" dirty="0"/>
              <a:t> my</a:t>
            </a:r>
            <a:r>
              <a:rPr lang="sk-SK" dirty="0"/>
              <a:t>ši bez zatlačeného tlačidla myši</a:t>
            </a:r>
          </a:p>
          <a:p>
            <a:pPr lvl="1" eaLnBrk="1" hangingPunct="1"/>
            <a:r>
              <a:rPr lang="sk-SK" b="1" dirty="0" err="1">
                <a:solidFill>
                  <a:srgbClr val="FF0000"/>
                </a:solidFill>
              </a:rPr>
              <a:t>onMouseDragged</a:t>
            </a:r>
            <a:r>
              <a:rPr lang="sk-SK" dirty="0"/>
              <a:t> – pri pohybe myši so zatlačeným tlačidlom myši</a:t>
            </a:r>
            <a:endParaRPr lang="cs-CZ" dirty="0"/>
          </a:p>
        </p:txBody>
      </p:sp>
    </p:spTree>
  </p:cSld>
  <p:clrMapOvr>
    <a:masterClrMapping/>
  </p:clrMapOvr>
  <p:transition spd="med">
    <p:randomBar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4000" dirty="0"/>
              <a:t>Projekt: kvetinová farma</a:t>
            </a:r>
            <a:endParaRPr lang="cs-CZ" sz="4000" dirty="0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9313" y="1418008"/>
            <a:ext cx="5554662" cy="4802187"/>
          </a:xfrm>
        </p:spPr>
        <p:txBody>
          <a:bodyPr/>
          <a:lstStyle/>
          <a:p>
            <a:pPr eaLnBrk="1" hangingPunct="1"/>
            <a:r>
              <a:rPr lang="sk-SK" dirty="0"/>
              <a:t>Ideme vyrobiť:</a:t>
            </a:r>
          </a:p>
          <a:p>
            <a:pPr lvl="1" eaLnBrk="1" hangingPunct="1"/>
            <a:r>
              <a:rPr lang="sk-SK" dirty="0"/>
              <a:t>Triedu </a:t>
            </a:r>
            <a:r>
              <a:rPr lang="sk-SK" b="1" i="1" dirty="0">
                <a:solidFill>
                  <a:srgbClr val="FF0000"/>
                </a:solidFill>
              </a:rPr>
              <a:t>Farma</a:t>
            </a:r>
            <a:r>
              <a:rPr lang="sk-SK" dirty="0"/>
              <a:t>, rozširujúcu triedu </a:t>
            </a:r>
            <a:r>
              <a:rPr lang="sk-SK" i="1" dirty="0" err="1"/>
              <a:t>WinPane</a:t>
            </a:r>
            <a:endParaRPr lang="sk-SK" i="1" dirty="0"/>
          </a:p>
          <a:p>
            <a:pPr lvl="1" eaLnBrk="1" hangingPunct="1"/>
            <a:r>
              <a:rPr lang="sk-SK" dirty="0"/>
              <a:t>Každá farma:</a:t>
            </a:r>
          </a:p>
          <a:p>
            <a:pPr lvl="2" eaLnBrk="1" hangingPunct="1"/>
            <a:r>
              <a:rPr lang="sk-SK" dirty="0"/>
              <a:t>má šírku 500 a výšku 300</a:t>
            </a:r>
          </a:p>
          <a:p>
            <a:pPr lvl="2" eaLnBrk="1" hangingPunct="1"/>
            <a:r>
              <a:rPr lang="sk-SK" dirty="0"/>
              <a:t>má hnedé pozadie</a:t>
            </a:r>
          </a:p>
          <a:p>
            <a:pPr lvl="2" eaLnBrk="1" hangingPunct="1"/>
            <a:r>
              <a:rPr lang="sk-SK" dirty="0"/>
              <a:t>je rozdelená na </a:t>
            </a:r>
            <a:r>
              <a:rPr lang="sk-SK" b="1" dirty="0"/>
              <a:t>5</a:t>
            </a:r>
            <a:r>
              <a:rPr lang="sk-SK" dirty="0"/>
              <a:t> </a:t>
            </a:r>
            <a:r>
              <a:rPr lang="sk-SK" b="1" dirty="0"/>
              <a:t>záhonov</a:t>
            </a:r>
            <a:r>
              <a:rPr lang="sk-SK" dirty="0"/>
              <a:t> rovnakej šírky</a:t>
            </a:r>
          </a:p>
          <a:p>
            <a:pPr lvl="2" eaLnBrk="1" hangingPunct="1"/>
            <a:r>
              <a:rPr lang="sk-SK" dirty="0"/>
              <a:t>hranice záhonov sú čierne vertikálne čiary</a:t>
            </a:r>
            <a:endParaRPr lang="en-US" dirty="0"/>
          </a:p>
          <a:p>
            <a:pPr lvl="1" eaLnBrk="1" hangingPunct="1"/>
            <a:r>
              <a:rPr lang="en-US" b="1" dirty="0" err="1"/>
              <a:t>Kliknut</a:t>
            </a:r>
            <a:r>
              <a:rPr lang="sk-SK" b="1" dirty="0" err="1"/>
              <a:t>ím</a:t>
            </a:r>
            <a:r>
              <a:rPr lang="sk-SK" b="1" dirty="0"/>
              <a:t> do záhonu</a:t>
            </a:r>
            <a:r>
              <a:rPr lang="sk-SK" dirty="0"/>
              <a:t> na danom </a:t>
            </a:r>
            <a:r>
              <a:rPr lang="en-US" dirty="0" err="1"/>
              <a:t>mieste</a:t>
            </a:r>
            <a:r>
              <a:rPr lang="en-US" dirty="0"/>
              <a:t> v </a:t>
            </a:r>
            <a:r>
              <a:rPr lang="sk-SK" dirty="0"/>
              <a:t>záhone posadíme </a:t>
            </a:r>
            <a:r>
              <a:rPr lang="sk-SK" dirty="0">
                <a:solidFill>
                  <a:srgbClr val="FF0000"/>
                </a:solidFill>
              </a:rPr>
              <a:t>kvet</a:t>
            </a:r>
            <a:endParaRPr lang="en-US" dirty="0">
              <a:solidFill>
                <a:srgbClr val="FF0000"/>
              </a:solidFill>
            </a:endParaRPr>
          </a:p>
          <a:p>
            <a:pPr lvl="1" eaLnBrk="1" hangingPunct="1"/>
            <a:endParaRPr lang="cs-CZ" dirty="0"/>
          </a:p>
        </p:txBody>
      </p:sp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03365" y="2313922"/>
            <a:ext cx="2778125" cy="4176712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</p:pic>
      <p:pic>
        <p:nvPicPr>
          <p:cNvPr id="5" name="Picture 2" descr="http://static.markiza.sk/a501/image/file/5/0567/VYm9P3k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73905" y="1131576"/>
            <a:ext cx="1923863" cy="1081211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Bar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4000" dirty="0"/>
              <a:t>Čo chceme od farmy</a:t>
            </a:r>
            <a:endParaRPr lang="cs-CZ" sz="4000" dirty="0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 err="1"/>
              <a:t>Ak</a:t>
            </a:r>
            <a:r>
              <a:rPr lang="sk-SK" dirty="0"/>
              <a:t>é metódy má mať „kvetinová“ farma: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err="1">
                <a:solidFill>
                  <a:srgbClr val="FF0000"/>
                </a:solidFill>
              </a:rPr>
              <a:t>getP</a:t>
            </a:r>
            <a:r>
              <a:rPr lang="sk-SK" dirty="0" err="1">
                <a:solidFill>
                  <a:srgbClr val="FF0000"/>
                </a:solidFill>
              </a:rPr>
              <a:t>ocetZahonov</a:t>
            </a:r>
            <a:r>
              <a:rPr lang="sk-SK" dirty="0"/>
              <a:t> – vráti počet záhonov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>
                <a:solidFill>
                  <a:srgbClr val="FF0000"/>
                </a:solidFill>
              </a:rPr>
              <a:t>v</a:t>
            </a:r>
            <a:r>
              <a:rPr lang="sk-SK" dirty="0" err="1">
                <a:solidFill>
                  <a:srgbClr val="FF0000"/>
                </a:solidFill>
              </a:rPr>
              <a:t>Zahone</a:t>
            </a:r>
            <a:r>
              <a:rPr lang="sk-SK" dirty="0"/>
              <a:t> – vráti počet kvetín v </a:t>
            </a:r>
            <a:r>
              <a:rPr lang="sk-SK" dirty="0" err="1"/>
              <a:t>i-tom</a:t>
            </a:r>
            <a:r>
              <a:rPr lang="sk-SK" dirty="0"/>
              <a:t> záhone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>
                <a:solidFill>
                  <a:srgbClr val="FF0000"/>
                </a:solidFill>
              </a:rPr>
              <a:t>p</a:t>
            </a:r>
            <a:r>
              <a:rPr lang="sk-SK" dirty="0" err="1">
                <a:solidFill>
                  <a:srgbClr val="FF0000"/>
                </a:solidFill>
              </a:rPr>
              <a:t>ocetKvetov</a:t>
            </a:r>
            <a:r>
              <a:rPr lang="sk-SK" dirty="0"/>
              <a:t> – vráti počet kvetín v celej záhradke</a:t>
            </a:r>
            <a:endParaRPr lang="en-US" dirty="0"/>
          </a:p>
          <a:p>
            <a:pPr lvl="1" eaLnBrk="1" hangingPunct="1">
              <a:lnSpc>
                <a:spcPct val="90000"/>
              </a:lnSpc>
            </a:pPr>
            <a:r>
              <a:rPr lang="en-US" dirty="0" err="1">
                <a:solidFill>
                  <a:srgbClr val="FF0000"/>
                </a:solidFill>
              </a:rPr>
              <a:t>sViacAko</a:t>
            </a:r>
            <a:r>
              <a:rPr lang="en-US" dirty="0"/>
              <a:t> – </a:t>
            </a:r>
            <a:r>
              <a:rPr lang="en-US" dirty="0" err="1"/>
              <a:t>vr</a:t>
            </a:r>
            <a:r>
              <a:rPr lang="sk-SK" dirty="0" err="1"/>
              <a:t>áti</a:t>
            </a:r>
            <a:r>
              <a:rPr lang="sk-SK" dirty="0"/>
              <a:t> počet záhonov, v ktorých je viac ako parametrom zadaný počet kvetín</a:t>
            </a:r>
          </a:p>
          <a:p>
            <a:pPr lvl="1" eaLnBrk="1" hangingPunct="1">
              <a:lnSpc>
                <a:spcPct val="90000"/>
              </a:lnSpc>
            </a:pPr>
            <a:r>
              <a:rPr lang="sk-SK" dirty="0" err="1">
                <a:solidFill>
                  <a:srgbClr val="FF0000"/>
                </a:solidFill>
              </a:rPr>
              <a:t>vsadeNieco</a:t>
            </a:r>
            <a:r>
              <a:rPr lang="sk-SK" dirty="0"/>
              <a:t> – vráti, či je v každom záhone aspoň jeden kvietok</a:t>
            </a:r>
          </a:p>
          <a:p>
            <a:pPr lvl="1" eaLnBrk="1" hangingPunct="1">
              <a:lnSpc>
                <a:spcPct val="90000"/>
              </a:lnSpc>
            </a:pPr>
            <a:r>
              <a:rPr lang="sk-SK" dirty="0" err="1">
                <a:solidFill>
                  <a:srgbClr val="FF0000"/>
                </a:solidFill>
              </a:rPr>
              <a:t>najZáhon</a:t>
            </a:r>
            <a:r>
              <a:rPr lang="sk-SK" dirty="0"/>
              <a:t> – vráti poradové číslo </a:t>
            </a:r>
            <a:r>
              <a:rPr lang="en-US" dirty="0"/>
              <a:t>(index) </a:t>
            </a:r>
            <a:r>
              <a:rPr lang="sk-SK" dirty="0"/>
              <a:t>záhonu, v ktorom je najviac kvetín</a:t>
            </a:r>
            <a:r>
              <a:rPr lang="en-US" dirty="0"/>
              <a:t> (</a:t>
            </a:r>
            <a:r>
              <a:rPr lang="en-US" dirty="0" err="1"/>
              <a:t>ak</a:t>
            </a:r>
            <a:r>
              <a:rPr lang="en-US" dirty="0"/>
              <a:t> je maxim</a:t>
            </a:r>
            <a:r>
              <a:rPr lang="sk-SK" dirty="0" err="1"/>
              <a:t>álnych</a:t>
            </a:r>
            <a:r>
              <a:rPr lang="sk-SK" dirty="0"/>
              <a:t> záhonov viac, tak </a:t>
            </a:r>
            <a:r>
              <a:rPr lang="en-US" dirty="0"/>
              <a:t>index</a:t>
            </a:r>
            <a:r>
              <a:rPr lang="sk-SK" dirty="0"/>
              <a:t> </a:t>
            </a:r>
            <a:r>
              <a:rPr lang="en-US" dirty="0" err="1"/>
              <a:t>ktor</a:t>
            </a:r>
            <a:r>
              <a:rPr lang="sk-SK" dirty="0" err="1"/>
              <a:t>éhokoľvek</a:t>
            </a:r>
            <a:r>
              <a:rPr lang="sk-SK" dirty="0"/>
              <a:t> z nich</a:t>
            </a:r>
            <a:r>
              <a:rPr lang="en-US" dirty="0"/>
              <a:t>)</a:t>
            </a:r>
            <a:endParaRPr lang="sk-SK" dirty="0"/>
          </a:p>
          <a:p>
            <a:pPr eaLnBrk="1" hangingPunct="1">
              <a:lnSpc>
                <a:spcPct val="90000"/>
              </a:lnSpc>
            </a:pPr>
            <a:r>
              <a:rPr lang="sk-SK" dirty="0"/>
              <a:t>Metódy skúmame cez </a:t>
            </a:r>
            <a:r>
              <a:rPr lang="sk-SK" dirty="0" err="1"/>
              <a:t>ObjectInspector</a:t>
            </a:r>
            <a:r>
              <a:rPr lang="sk-SK" dirty="0"/>
              <a:t> ...</a:t>
            </a:r>
          </a:p>
          <a:p>
            <a:pPr lvl="1" eaLnBrk="1" hangingPunct="1">
              <a:lnSpc>
                <a:spcPct val="90000"/>
              </a:lnSpc>
            </a:pPr>
            <a:endParaRPr lang="cs-CZ" dirty="0"/>
          </a:p>
        </p:txBody>
      </p:sp>
      <p:pic>
        <p:nvPicPr>
          <p:cNvPr id="27652" name="Picture 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705725" y="1425575"/>
            <a:ext cx="1219200" cy="1219200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</p:pic>
    </p:spTree>
  </p:cSld>
  <p:clrMapOvr>
    <a:masterClrMapping/>
  </p:clrMapOvr>
  <p:transition spd="med">
    <p:randomBar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Vytvorenie farmy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noFill/>
        </p:spPr>
        <p:txBody>
          <a:bodyPr/>
          <a:lstStyle/>
          <a:p>
            <a:r>
              <a:rPr lang="sk-SK" dirty="0"/>
              <a:t>Pri vytvorení objektu farmy spravíme:</a:t>
            </a:r>
          </a:p>
          <a:p>
            <a:pPr lvl="1"/>
            <a:r>
              <a:rPr lang="sk-SK" dirty="0"/>
              <a:t>nastavíme </a:t>
            </a:r>
            <a:r>
              <a:rPr lang="en-US" dirty="0" err="1"/>
              <a:t>rozmery</a:t>
            </a:r>
            <a:r>
              <a:rPr lang="sk-SK" dirty="0"/>
              <a:t> kresliacej plochy na 500</a:t>
            </a:r>
            <a:r>
              <a:rPr lang="en-US" dirty="0"/>
              <a:t> x 300</a:t>
            </a:r>
          </a:p>
          <a:p>
            <a:pPr lvl="1"/>
            <a:r>
              <a:rPr lang="sk-SK" dirty="0"/>
              <a:t>n</a:t>
            </a:r>
            <a:r>
              <a:rPr lang="en-US" dirty="0" err="1"/>
              <a:t>astav</a:t>
            </a:r>
            <a:r>
              <a:rPr lang="sk-SK" dirty="0" err="1"/>
              <a:t>íme</a:t>
            </a:r>
            <a:r>
              <a:rPr lang="sk-SK" dirty="0"/>
              <a:t> farbu pozadia na hnedú </a:t>
            </a:r>
            <a:endParaRPr lang="en-US" dirty="0"/>
          </a:p>
          <a:p>
            <a:pPr lvl="2"/>
            <a:r>
              <a:rPr lang="sk-SK" b="1" dirty="0">
                <a:solidFill>
                  <a:srgbClr val="7F0055"/>
                </a:solidFill>
                <a:latin typeface="Courier New" pitchFamily="49" charset="0"/>
              </a:rPr>
              <a:t>new </a:t>
            </a: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Color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(255, 211, 155)</a:t>
            </a:r>
          </a:p>
          <a:p>
            <a:pPr lvl="1"/>
            <a:r>
              <a:rPr lang="sk-SK" dirty="0"/>
              <a:t>n</a:t>
            </a:r>
            <a:r>
              <a:rPr lang="en-US" dirty="0" err="1"/>
              <a:t>akresl</a:t>
            </a:r>
            <a:r>
              <a:rPr lang="sk-SK" dirty="0" err="1"/>
              <a:t>íme</a:t>
            </a:r>
            <a:r>
              <a:rPr lang="sk-SK" dirty="0"/>
              <a:t> hranice záhonov</a:t>
            </a:r>
          </a:p>
          <a:p>
            <a:pPr lvl="2"/>
            <a:r>
              <a:rPr lang="sk-SK" dirty="0"/>
              <a:t>spravíme si na to pomocnú metódu s počtom záhonov určeným parametrom, ktorú zavoláme...</a:t>
            </a:r>
            <a:endParaRPr lang="en-US" dirty="0"/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1371049" y="5295534"/>
            <a:ext cx="6634433" cy="1200329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sk-SK" sz="2400" dirty="0">
                <a:latin typeface="Lucida Sans Unicode" pitchFamily="34" charset="0"/>
                <a:cs typeface="Lucida Sans Unicode" pitchFamily="34" charset="0"/>
              </a:rPr>
              <a:t>Ako to spraviť, aby to všetko objekt </a:t>
            </a:r>
            <a:r>
              <a:rPr lang="en-US" sz="2400" dirty="0" err="1">
                <a:latin typeface="Lucida Sans Unicode" pitchFamily="34" charset="0"/>
                <a:cs typeface="Lucida Sans Unicode" pitchFamily="34" charset="0"/>
              </a:rPr>
              <a:t>triedy</a:t>
            </a:r>
            <a:r>
              <a:rPr lang="en-US" sz="2400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2400" dirty="0" err="1">
                <a:latin typeface="Lucida Sans Unicode" pitchFamily="34" charset="0"/>
                <a:cs typeface="Lucida Sans Unicode" pitchFamily="34" charset="0"/>
              </a:rPr>
              <a:t>Farma</a:t>
            </a:r>
            <a:r>
              <a:rPr lang="en-US" sz="2400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sk-SK" sz="2400" b="1" dirty="0">
                <a:solidFill>
                  <a:srgbClr val="FF0000"/>
                </a:solidFill>
                <a:latin typeface="Lucida Sans Unicode" pitchFamily="34" charset="0"/>
                <a:cs typeface="Lucida Sans Unicode" pitchFamily="34" charset="0"/>
              </a:rPr>
              <a:t>spravil „sám“ </a:t>
            </a:r>
            <a:r>
              <a:rPr lang="en-US" sz="2400" b="1" dirty="0" err="1">
                <a:solidFill>
                  <a:srgbClr val="FF0000"/>
                </a:solidFill>
                <a:latin typeface="Lucida Sans Unicode" pitchFamily="34" charset="0"/>
                <a:cs typeface="Lucida Sans Unicode" pitchFamily="34" charset="0"/>
              </a:rPr>
              <a:t>pri</a:t>
            </a:r>
            <a:r>
              <a:rPr lang="en-US" sz="2400" b="1" dirty="0">
                <a:solidFill>
                  <a:srgbClr val="FF0000"/>
                </a:solidFill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Lucida Sans Unicode" pitchFamily="34" charset="0"/>
                <a:cs typeface="Lucida Sans Unicode" pitchFamily="34" charset="0"/>
              </a:rPr>
              <a:t>svojom</a:t>
            </a:r>
            <a:r>
              <a:rPr lang="en-US" sz="2400" b="1" dirty="0">
                <a:solidFill>
                  <a:srgbClr val="FF0000"/>
                </a:solidFill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Lucida Sans Unicode" pitchFamily="34" charset="0"/>
                <a:cs typeface="Lucida Sans Unicode" pitchFamily="34" charset="0"/>
              </a:rPr>
              <a:t>vytvoren</a:t>
            </a:r>
            <a:r>
              <a:rPr lang="sk-SK" sz="2400" b="1" dirty="0">
                <a:solidFill>
                  <a:srgbClr val="FF0000"/>
                </a:solidFill>
                <a:latin typeface="Lucida Sans Unicode" pitchFamily="34" charset="0"/>
                <a:cs typeface="Lucida Sans Unicode" pitchFamily="34" charset="0"/>
              </a:rPr>
              <a:t>í </a:t>
            </a:r>
            <a:r>
              <a:rPr lang="sk-SK" sz="2400" dirty="0">
                <a:latin typeface="Lucida Sans Unicode" pitchFamily="34" charset="0"/>
                <a:cs typeface="Lucida Sans Unicode" pitchFamily="34" charset="0"/>
              </a:rPr>
              <a:t/>
            </a:r>
            <a:br>
              <a:rPr lang="sk-SK" sz="2400" dirty="0">
                <a:latin typeface="Lucida Sans Unicode" pitchFamily="34" charset="0"/>
                <a:cs typeface="Lucida Sans Unicode" pitchFamily="34" charset="0"/>
              </a:rPr>
            </a:br>
            <a:r>
              <a:rPr lang="en-US" sz="2400" dirty="0">
                <a:latin typeface="Lucida Sans Unicode" pitchFamily="34" charset="0"/>
                <a:cs typeface="Lucida Sans Unicode" pitchFamily="34" charset="0"/>
              </a:rPr>
              <a:t>(</a:t>
            </a:r>
            <a:r>
              <a:rPr lang="sk-SK" sz="2400" dirty="0">
                <a:latin typeface="Lucida Sans Unicode" pitchFamily="34" charset="0"/>
                <a:cs typeface="Lucida Sans Unicode" pitchFamily="34" charset="0"/>
              </a:rPr>
              <a:t>nie cez </a:t>
            </a:r>
            <a:r>
              <a:rPr lang="en-US" sz="2400" dirty="0" err="1">
                <a:latin typeface="Lucida Sans Unicode" pitchFamily="34" charset="0"/>
                <a:cs typeface="Lucida Sans Unicode" pitchFamily="34" charset="0"/>
              </a:rPr>
              <a:t>na</a:t>
            </a:r>
            <a:r>
              <a:rPr lang="sk-SK" sz="2400" dirty="0" err="1">
                <a:latin typeface="Lucida Sans Unicode" pitchFamily="34" charset="0"/>
                <a:cs typeface="Lucida Sans Unicode" pitchFamily="34" charset="0"/>
              </a:rPr>
              <a:t>še</a:t>
            </a:r>
            <a:r>
              <a:rPr lang="sk-SK" sz="2400" dirty="0">
                <a:latin typeface="Lucida Sans Unicode" pitchFamily="34" charset="0"/>
                <a:cs typeface="Lucida Sans Unicode" pitchFamily="34" charset="0"/>
              </a:rPr>
              <a:t> p</a:t>
            </a:r>
            <a:r>
              <a:rPr lang="en-US" sz="2400" dirty="0">
                <a:latin typeface="Lucida Sans Unicode" pitchFamily="34" charset="0"/>
                <a:cs typeface="Lucida Sans Unicode" pitchFamily="34" charset="0"/>
              </a:rPr>
              <a:t>r</a:t>
            </a:r>
            <a:r>
              <a:rPr lang="sk-SK" sz="2400" dirty="0" err="1">
                <a:latin typeface="Lucida Sans Unicode" pitchFamily="34" charset="0"/>
                <a:cs typeface="Lucida Sans Unicode" pitchFamily="34" charset="0"/>
              </a:rPr>
              <a:t>íkazy</a:t>
            </a:r>
            <a:r>
              <a:rPr lang="sk-SK" sz="2400" dirty="0">
                <a:latin typeface="Lucida Sans Unicode" pitchFamily="34" charset="0"/>
                <a:cs typeface="Lucida Sans Unicode" pitchFamily="34" charset="0"/>
              </a:rPr>
              <a:t> v „spúšťači“</a:t>
            </a:r>
            <a:r>
              <a:rPr lang="en-US" sz="2400" dirty="0">
                <a:latin typeface="Lucida Sans Unicode" pitchFamily="34" charset="0"/>
                <a:cs typeface="Lucida Sans Unicode" pitchFamily="34" charset="0"/>
              </a:rPr>
              <a:t>)?</a:t>
            </a:r>
            <a:endParaRPr lang="cs-CZ" sz="2400" dirty="0">
              <a:latin typeface="Lucida Sans Unicode" pitchFamily="34" charset="0"/>
              <a:cs typeface="Lucida Sans Unicode" pitchFamily="34" charset="0"/>
            </a:endParaRPr>
          </a:p>
        </p:txBody>
      </p:sp>
    </p:spTree>
  </p:cSld>
  <p:clrMapOvr>
    <a:masterClrMapping/>
  </p:clrMapOvr>
  <p:transition spd="med">
    <p:randomBar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4000"/>
              <a:t>Pri zrode objektu ...</a:t>
            </a:r>
            <a:endParaRPr lang="cs-CZ" sz="4000"/>
          </a:p>
        </p:txBody>
      </p:sp>
      <p:sp>
        <p:nvSpPr>
          <p:cNvPr id="1227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sk-SK" sz="2400" dirty="0"/>
              <a:t>Java nám ponúka možnosť, ako vykonať nejaké príkazy, hneď ako sa vytvorí objekt ...</a:t>
            </a:r>
          </a:p>
          <a:p>
            <a:pPr eaLnBrk="1" hangingPunct="1"/>
            <a:endParaRPr lang="sk-SK" sz="2400" dirty="0"/>
          </a:p>
          <a:p>
            <a:pPr eaLnBrk="1" hangingPunct="1">
              <a:buFontTx/>
              <a:buNone/>
            </a:pPr>
            <a:r>
              <a:rPr lang="cs-CZ" sz="2400" b="1" dirty="0">
                <a:solidFill>
                  <a:srgbClr val="7F0055"/>
                </a:solidFill>
                <a:latin typeface="Courier New" pitchFamily="49" charset="0"/>
              </a:rPr>
              <a:t>public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sz="2400" b="1" dirty="0" err="1">
                <a:solidFill>
                  <a:srgbClr val="7F0055"/>
                </a:solidFill>
                <a:latin typeface="Courier New" pitchFamily="49" charset="0"/>
              </a:rPr>
              <a:t>class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Farma </a:t>
            </a:r>
            <a:r>
              <a:rPr lang="cs-CZ" sz="2400" b="1" dirty="0" err="1">
                <a:solidFill>
                  <a:srgbClr val="7F0055"/>
                </a:solidFill>
                <a:latin typeface="Courier New" pitchFamily="49" charset="0"/>
              </a:rPr>
              <a:t>extends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WinPane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{</a:t>
            </a:r>
            <a:endParaRPr lang="cs-CZ" sz="2400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endParaRPr lang="cs-CZ" sz="2400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cs-CZ" sz="2400" b="1" dirty="0">
                <a:solidFill>
                  <a:srgbClr val="7F0055"/>
                </a:solidFill>
                <a:latin typeface="Courier New" pitchFamily="49" charset="0"/>
              </a:rPr>
              <a:t>		public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Farma() {</a:t>
            </a:r>
            <a:endParaRPr lang="cs-CZ" sz="2400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cs-CZ" sz="2400" dirty="0">
                <a:latin typeface="Courier New" pitchFamily="49" charset="0"/>
              </a:rPr>
              <a:t>			// </a:t>
            </a:r>
            <a:r>
              <a:rPr lang="en-US" sz="2400" dirty="0" err="1">
                <a:latin typeface="Courier New" pitchFamily="49" charset="0"/>
              </a:rPr>
              <a:t>inicializacne</a:t>
            </a:r>
            <a:r>
              <a:rPr lang="en-US" sz="2400" dirty="0">
                <a:latin typeface="Courier New" pitchFamily="49" charset="0"/>
              </a:rPr>
              <a:t> </a:t>
            </a:r>
            <a:r>
              <a:rPr lang="en-US" sz="2400" dirty="0" err="1">
                <a:latin typeface="Courier New" pitchFamily="49" charset="0"/>
              </a:rPr>
              <a:t>prikazy</a:t>
            </a:r>
            <a:endParaRPr lang="cs-CZ" sz="2400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		}</a:t>
            </a:r>
          </a:p>
          <a:p>
            <a:pPr eaLnBrk="1" hangingPunct="1">
              <a:buFontTx/>
              <a:buNone/>
            </a:pPr>
            <a:r>
              <a:rPr lang="en-US" sz="2400" dirty="0">
                <a:latin typeface="Courier New" pitchFamily="49" charset="0"/>
              </a:rPr>
              <a:t>}</a:t>
            </a:r>
            <a:endParaRPr lang="cs-CZ" sz="2400" dirty="0">
              <a:latin typeface="Courier New" pitchFamily="49" charset="0"/>
            </a:endParaRPr>
          </a:p>
          <a:p>
            <a:pPr eaLnBrk="1" hangingPunct="1"/>
            <a:endParaRPr lang="cs-CZ" sz="2400" dirty="0"/>
          </a:p>
        </p:txBody>
      </p:sp>
      <p:sp>
        <p:nvSpPr>
          <p:cNvPr id="7" name="Line 5"/>
          <p:cNvSpPr>
            <a:spLocks noChangeShapeType="1"/>
          </p:cNvSpPr>
          <p:nvPr/>
        </p:nvSpPr>
        <p:spPr bwMode="auto">
          <a:xfrm flipH="1" flipV="1">
            <a:off x="3720352" y="4616823"/>
            <a:ext cx="1506071" cy="1362634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2814368" y="5967878"/>
            <a:ext cx="5881396" cy="707886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dirty="0">
                <a:solidFill>
                  <a:srgbClr val="FF0000"/>
                </a:solidFill>
                <a:latin typeface="Trebuchet MS" pitchFamily="34" charset="0"/>
              </a:rPr>
              <a:t>„i</a:t>
            </a:r>
            <a:r>
              <a:rPr lang="en-US" dirty="0" err="1">
                <a:solidFill>
                  <a:srgbClr val="FF0000"/>
                </a:solidFill>
                <a:latin typeface="Trebuchet MS" pitchFamily="34" charset="0"/>
              </a:rPr>
              <a:t>nicializa</a:t>
            </a:r>
            <a:r>
              <a:rPr lang="sk-SK" dirty="0" err="1">
                <a:solidFill>
                  <a:srgbClr val="FF0000"/>
                </a:solidFill>
                <a:latin typeface="Trebuchet MS" pitchFamily="34" charset="0"/>
              </a:rPr>
              <a:t>čná</a:t>
            </a:r>
            <a:r>
              <a:rPr lang="sk-SK" dirty="0">
                <a:solidFill>
                  <a:srgbClr val="FF0000"/>
                </a:solidFill>
                <a:latin typeface="Trebuchet MS" pitchFamily="34" charset="0"/>
              </a:rPr>
              <a:t> metóda“</a:t>
            </a:r>
            <a:r>
              <a:rPr lang="sk-SK" dirty="0">
                <a:latin typeface="Trebuchet MS" pitchFamily="34" charset="0"/>
              </a:rPr>
              <a:t>: má rovnaký názov ako trieda a nemá návratový typ</a:t>
            </a:r>
            <a:endParaRPr lang="cs-CZ" dirty="0">
              <a:latin typeface="Trebuchet MS" pitchFamily="34" charset="0"/>
            </a:endParaRP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7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77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77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7779" grpId="0" autoUpdateAnimBg="0"/>
      <p:bldP spid="7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Programujeme...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Pridáme metódy:</a:t>
            </a:r>
            <a:endParaRPr lang="en-US" dirty="0"/>
          </a:p>
          <a:p>
            <a:pPr>
              <a:buNone/>
            </a:pPr>
            <a:r>
              <a:rPr lang="en-US" sz="2400" b="1" dirty="0">
                <a:solidFill>
                  <a:srgbClr val="7F0055"/>
                </a:solidFill>
                <a:latin typeface="Courier New" pitchFamily="49" charset="0"/>
              </a:rPr>
              <a:t>		</a:t>
            </a:r>
            <a:r>
              <a:rPr lang="cs-CZ" sz="2400" b="1" dirty="0">
                <a:solidFill>
                  <a:srgbClr val="7F0055"/>
                </a:solidFill>
                <a:latin typeface="Courier New" pitchFamily="49" charset="0"/>
              </a:rPr>
              <a:t>public </a:t>
            </a:r>
            <a:r>
              <a:rPr lang="cs-CZ" sz="2400" b="1" dirty="0" err="1">
                <a:solidFill>
                  <a:srgbClr val="7F0055"/>
                </a:solidFill>
                <a:latin typeface="Courier New" pitchFamily="49" charset="0"/>
              </a:rPr>
              <a:t>void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pridajKvieto</a:t>
            </a:r>
            <a:r>
              <a:rPr lang="en-US" sz="2400" dirty="0">
                <a:solidFill>
                  <a:srgbClr val="000000"/>
                </a:solidFill>
                <a:latin typeface="Courier New" pitchFamily="49" charset="0"/>
              </a:rPr>
              <a:t>k(</a:t>
            </a:r>
            <a:r>
              <a:rPr lang="en-US" sz="2400" b="1" dirty="0" err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en-US" sz="2400" b="1" dirty="0">
                <a:solidFill>
                  <a:srgbClr val="7F0055"/>
                </a:solidFill>
                <a:latin typeface="Courier New" pitchFamily="49" charset="0"/>
              </a:rPr>
              <a:t> </a:t>
            </a:r>
            <a:r>
              <a:rPr lang="en-US" sz="2400" dirty="0">
                <a:solidFill>
                  <a:srgbClr val="000000"/>
                </a:solidFill>
                <a:latin typeface="Courier New" pitchFamily="49" charset="0"/>
              </a:rPr>
              <a:t>x,</a:t>
            </a:r>
            <a:r>
              <a:rPr lang="en-US" sz="2400" b="1" dirty="0">
                <a:solidFill>
                  <a:srgbClr val="7F0055"/>
                </a:solidFill>
                <a:latin typeface="Courier New" pitchFamily="49" charset="0"/>
              </a:rPr>
              <a:t> </a:t>
            </a:r>
            <a:r>
              <a:rPr lang="en-US" sz="2400" b="1" dirty="0" err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en-US" sz="2400" b="1" dirty="0">
                <a:solidFill>
                  <a:srgbClr val="7F0055"/>
                </a:solidFill>
                <a:latin typeface="Courier New" pitchFamily="49" charset="0"/>
              </a:rPr>
              <a:t> </a:t>
            </a:r>
            <a:r>
              <a:rPr lang="en-US" sz="2400" dirty="0">
                <a:solidFill>
                  <a:srgbClr val="000000"/>
                </a:solidFill>
                <a:latin typeface="Courier New" pitchFamily="49" charset="0"/>
              </a:rPr>
              <a:t>y);</a:t>
            </a:r>
          </a:p>
          <a:p>
            <a:pPr>
              <a:buNone/>
            </a:pPr>
            <a:r>
              <a:rPr lang="en-US" sz="2400" b="1" dirty="0">
                <a:solidFill>
                  <a:srgbClr val="7F0055"/>
                </a:solidFill>
                <a:latin typeface="Courier New" pitchFamily="49" charset="0"/>
              </a:rPr>
              <a:t>		</a:t>
            </a:r>
            <a:r>
              <a:rPr lang="cs-CZ" sz="2400" b="1" dirty="0">
                <a:solidFill>
                  <a:srgbClr val="7F0055"/>
                </a:solidFill>
                <a:latin typeface="Courier New" pitchFamily="49" charset="0"/>
              </a:rPr>
              <a:t>public </a:t>
            </a:r>
            <a:r>
              <a:rPr lang="en-US" sz="2400" b="1" dirty="0" err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ourier New" pitchFamily="49" charset="0"/>
              </a:rPr>
              <a:t>getPocetZaho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n</a:t>
            </a:r>
            <a:r>
              <a:rPr lang="en-US" sz="2400" dirty="0" err="1">
                <a:solidFill>
                  <a:srgbClr val="000000"/>
                </a:solidFill>
                <a:latin typeface="Courier New" pitchFamily="49" charset="0"/>
              </a:rPr>
              <a:t>ov</a:t>
            </a:r>
            <a:r>
              <a:rPr lang="en-US" sz="2400" dirty="0">
                <a:solidFill>
                  <a:srgbClr val="000000"/>
                </a:solidFill>
                <a:latin typeface="Courier New" pitchFamily="49" charset="0"/>
              </a:rPr>
              <a:t>();</a:t>
            </a:r>
          </a:p>
          <a:p>
            <a:endParaRPr lang="en-US" dirty="0"/>
          </a:p>
          <a:p>
            <a:pPr algn="ctr">
              <a:buNone/>
            </a:pPr>
            <a:endParaRPr lang="sk-SK" sz="2400" dirty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290766336"/>
      </p:ext>
    </p:extLst>
  </p:cSld>
  <p:clrMapOvr>
    <a:masterClrMapping/>
  </p:clrMapOvr>
  <p:transition spd="med">
    <p:randomBar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Zmena tvaru korytnačky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Korytnačka vie zmeniť svoj tvar:</a:t>
            </a:r>
          </a:p>
          <a:p>
            <a:pPr>
              <a:buNone/>
            </a:pPr>
            <a:r>
              <a:rPr lang="sk-SK" sz="2400" dirty="0">
                <a:solidFill>
                  <a:srgbClr val="000000"/>
                </a:solidFill>
                <a:latin typeface="Courier New"/>
              </a:rPr>
              <a:t>	</a:t>
            </a:r>
            <a:r>
              <a:rPr lang="sk-SK" sz="2400" dirty="0" err="1">
                <a:solidFill>
                  <a:srgbClr val="000000"/>
                </a:solidFill>
                <a:latin typeface="Courier New"/>
              </a:rPr>
              <a:t>korytnacka.setShape</a:t>
            </a:r>
            <a:r>
              <a:rPr lang="sk-SK" sz="2400" b="1" dirty="0">
                <a:solidFill>
                  <a:srgbClr val="000000"/>
                </a:solidFill>
                <a:latin typeface="Courier New"/>
              </a:rPr>
              <a:t>(</a:t>
            </a:r>
          </a:p>
          <a:p>
            <a:pPr>
              <a:buNone/>
            </a:pPr>
            <a:r>
              <a:rPr lang="sk-SK" sz="2400" b="1" dirty="0">
                <a:solidFill>
                  <a:srgbClr val="000000"/>
                </a:solidFill>
                <a:latin typeface="Courier New"/>
              </a:rPr>
              <a:t>		</a:t>
            </a:r>
            <a:r>
              <a:rPr lang="sk-SK" sz="2400" b="1" dirty="0">
                <a:solidFill>
                  <a:srgbClr val="7F0055"/>
                </a:solidFill>
                <a:latin typeface="Courier New"/>
              </a:rPr>
              <a:t>new </a:t>
            </a:r>
            <a:r>
              <a:rPr lang="sk-SK" sz="2400" dirty="0" err="1">
                <a:solidFill>
                  <a:srgbClr val="000000"/>
                </a:solidFill>
                <a:latin typeface="Courier New"/>
              </a:rPr>
              <a:t>ImageTurtleShape</a:t>
            </a:r>
            <a:r>
              <a:rPr lang="sk-SK" sz="2400" dirty="0" smtClean="0">
                <a:solidFill>
                  <a:srgbClr val="000000"/>
                </a:solidFill>
                <a:latin typeface="Courier New"/>
              </a:rPr>
              <a:t>(</a:t>
            </a:r>
            <a:r>
              <a:rPr lang="sk-SK" sz="2400" dirty="0" smtClean="0">
                <a:solidFill>
                  <a:srgbClr val="2A00FF"/>
                </a:solidFill>
                <a:latin typeface="Courier New"/>
              </a:rPr>
              <a:t>“</a:t>
            </a:r>
            <a:r>
              <a:rPr lang="en-US" sz="2400" b="1" dirty="0" smtClean="0">
                <a:solidFill>
                  <a:srgbClr val="FF0000"/>
                </a:solidFill>
                <a:latin typeface="Courier New"/>
              </a:rPr>
              <a:t>/</a:t>
            </a:r>
            <a:r>
              <a:rPr lang="sk-SK" sz="2400" dirty="0" smtClean="0">
                <a:solidFill>
                  <a:srgbClr val="2A00FF"/>
                </a:solidFill>
                <a:latin typeface="Courier New"/>
              </a:rPr>
              <a:t>kvietok.png</a:t>
            </a:r>
            <a:r>
              <a:rPr lang="sk-SK" sz="2400" dirty="0">
                <a:solidFill>
                  <a:srgbClr val="2A00FF"/>
                </a:solidFill>
                <a:latin typeface="Courier New"/>
              </a:rPr>
              <a:t>"</a:t>
            </a:r>
            <a:r>
              <a:rPr lang="sk-SK" sz="2400" dirty="0">
                <a:solidFill>
                  <a:srgbClr val="000000"/>
                </a:solidFill>
                <a:latin typeface="Courier New"/>
              </a:rPr>
              <a:t>)</a:t>
            </a:r>
            <a:r>
              <a:rPr lang="sk-SK" sz="2400" b="1" dirty="0">
                <a:solidFill>
                  <a:srgbClr val="000000"/>
                </a:solidFill>
                <a:latin typeface="Courier New"/>
              </a:rPr>
              <a:t>)</a:t>
            </a:r>
            <a:r>
              <a:rPr lang="sk-SK" sz="2400" dirty="0">
                <a:solidFill>
                  <a:srgbClr val="000000"/>
                </a:solidFill>
                <a:latin typeface="Courier New"/>
              </a:rPr>
              <a:t>;</a:t>
            </a:r>
          </a:p>
          <a:p>
            <a:pPr>
              <a:buNone/>
            </a:pPr>
            <a:endParaRPr lang="sk-SK" sz="2400" dirty="0">
              <a:solidFill>
                <a:srgbClr val="000000"/>
              </a:solidFill>
              <a:latin typeface="Courier New"/>
            </a:endParaRPr>
          </a:p>
          <a:p>
            <a:endParaRPr lang="sk-SK" dirty="0"/>
          </a:p>
          <a:p>
            <a:endParaRPr lang="sk-SK" dirty="0"/>
          </a:p>
          <a:p>
            <a:endParaRPr lang="sk-SK" dirty="0"/>
          </a:p>
          <a:p>
            <a:r>
              <a:rPr lang="sk-SK" dirty="0"/>
              <a:t>Cez metódu </a:t>
            </a:r>
            <a:r>
              <a:rPr lang="sk-SK" dirty="0" err="1">
                <a:solidFill>
                  <a:srgbClr val="000000"/>
                </a:solidFill>
                <a:latin typeface="Courier New"/>
              </a:rPr>
              <a:t>stamp</a:t>
            </a:r>
            <a:r>
              <a:rPr lang="sk-SK" dirty="0"/>
              <a:t> vie korytnačka </a:t>
            </a:r>
            <a:br>
              <a:rPr lang="sk-SK" dirty="0"/>
            </a:br>
            <a:r>
              <a:rPr lang="sk-SK" dirty="0"/>
              <a:t>otlačiť svoj tvar do kresliacej plochy</a:t>
            </a:r>
          </a:p>
          <a:p>
            <a:pPr>
              <a:buNone/>
            </a:pPr>
            <a:endParaRPr lang="sk-SK" sz="2400" dirty="0">
              <a:solidFill>
                <a:srgbClr val="000000"/>
              </a:solidFill>
              <a:latin typeface="Courier New"/>
            </a:endParaRPr>
          </a:p>
        </p:txBody>
      </p:sp>
      <p:sp>
        <p:nvSpPr>
          <p:cNvPr id="4" name="Line 5"/>
          <p:cNvSpPr>
            <a:spLocks noChangeShapeType="1"/>
          </p:cNvSpPr>
          <p:nvPr/>
        </p:nvSpPr>
        <p:spPr bwMode="auto">
          <a:xfrm flipH="1" flipV="1">
            <a:off x="6248399" y="2850775"/>
            <a:ext cx="286872" cy="950259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5064509" y="3654983"/>
            <a:ext cx="3165091" cy="707886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dirty="0">
                <a:latin typeface="Trebuchet MS" pitchFamily="34" charset="0"/>
              </a:rPr>
              <a:t>Názov súboru s obrázkom vloženým do projektu</a:t>
            </a:r>
            <a:endParaRPr lang="cs-CZ" dirty="0">
              <a:latin typeface="Trebuchet MS" pitchFamily="34" charset="0"/>
            </a:endParaRPr>
          </a:p>
        </p:txBody>
      </p:sp>
      <p:pic>
        <p:nvPicPr>
          <p:cNvPr id="176130" name="Picture 2" descr="http://www.trtlbot.com/wp-content/uploads/2010/09/turtle-do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74542" y="4683665"/>
            <a:ext cx="1651560" cy="176523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Bar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Programujeme...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Pridáme metódy:</a:t>
            </a:r>
            <a:endParaRPr lang="en-US" dirty="0"/>
          </a:p>
          <a:p>
            <a:pPr>
              <a:buNone/>
            </a:pPr>
            <a:r>
              <a:rPr lang="en-US" sz="2400" b="1" dirty="0">
                <a:solidFill>
                  <a:srgbClr val="7F0055"/>
                </a:solidFill>
                <a:latin typeface="Courier New" pitchFamily="49" charset="0"/>
              </a:rPr>
              <a:t>		</a:t>
            </a:r>
            <a:r>
              <a:rPr lang="cs-CZ" sz="2400" b="1" dirty="0">
                <a:solidFill>
                  <a:srgbClr val="7F0055"/>
                </a:solidFill>
                <a:latin typeface="Courier New" pitchFamily="49" charset="0"/>
              </a:rPr>
              <a:t>public </a:t>
            </a:r>
            <a:r>
              <a:rPr lang="cs-CZ" sz="2400" b="1" dirty="0" err="1">
                <a:solidFill>
                  <a:srgbClr val="7F0055"/>
                </a:solidFill>
                <a:latin typeface="Courier New" pitchFamily="49" charset="0"/>
              </a:rPr>
              <a:t>void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pridajKvieto</a:t>
            </a:r>
            <a:r>
              <a:rPr lang="en-US" sz="2400" dirty="0">
                <a:solidFill>
                  <a:srgbClr val="000000"/>
                </a:solidFill>
                <a:latin typeface="Courier New" pitchFamily="49" charset="0"/>
              </a:rPr>
              <a:t>k(</a:t>
            </a:r>
            <a:r>
              <a:rPr lang="en-US" sz="2400" b="1" dirty="0" err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en-US" sz="2400" b="1" dirty="0">
                <a:solidFill>
                  <a:srgbClr val="7F0055"/>
                </a:solidFill>
                <a:latin typeface="Courier New" pitchFamily="49" charset="0"/>
              </a:rPr>
              <a:t> </a:t>
            </a:r>
            <a:r>
              <a:rPr lang="en-US" sz="2400" dirty="0">
                <a:solidFill>
                  <a:srgbClr val="000000"/>
                </a:solidFill>
                <a:latin typeface="Courier New" pitchFamily="49" charset="0"/>
              </a:rPr>
              <a:t>x,</a:t>
            </a:r>
            <a:r>
              <a:rPr lang="en-US" sz="2400" b="1" dirty="0">
                <a:solidFill>
                  <a:srgbClr val="7F0055"/>
                </a:solidFill>
                <a:latin typeface="Courier New" pitchFamily="49" charset="0"/>
              </a:rPr>
              <a:t> </a:t>
            </a:r>
            <a:r>
              <a:rPr lang="en-US" sz="2400" b="1" dirty="0" err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en-US" sz="2400" b="1" dirty="0">
                <a:solidFill>
                  <a:srgbClr val="7F0055"/>
                </a:solidFill>
                <a:latin typeface="Courier New" pitchFamily="49" charset="0"/>
              </a:rPr>
              <a:t> </a:t>
            </a:r>
            <a:r>
              <a:rPr lang="en-US" sz="2400" dirty="0">
                <a:solidFill>
                  <a:srgbClr val="000000"/>
                </a:solidFill>
                <a:latin typeface="Courier New" pitchFamily="49" charset="0"/>
              </a:rPr>
              <a:t>y);</a:t>
            </a:r>
          </a:p>
          <a:p>
            <a:pPr>
              <a:buNone/>
            </a:pPr>
            <a:r>
              <a:rPr lang="en-US" sz="2400" b="1" dirty="0">
                <a:solidFill>
                  <a:srgbClr val="7F0055"/>
                </a:solidFill>
                <a:latin typeface="Courier New" pitchFamily="49" charset="0"/>
              </a:rPr>
              <a:t>		</a:t>
            </a:r>
            <a:r>
              <a:rPr lang="cs-CZ" sz="2400" b="1" dirty="0">
                <a:solidFill>
                  <a:srgbClr val="7F0055"/>
                </a:solidFill>
                <a:latin typeface="Courier New" pitchFamily="49" charset="0"/>
              </a:rPr>
              <a:t>public </a:t>
            </a:r>
            <a:r>
              <a:rPr lang="en-US" sz="2400" b="1" dirty="0" err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ourier New" pitchFamily="49" charset="0"/>
              </a:rPr>
              <a:t>getPocetZaho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n</a:t>
            </a:r>
            <a:r>
              <a:rPr lang="en-US" sz="2400" dirty="0" err="1">
                <a:solidFill>
                  <a:srgbClr val="000000"/>
                </a:solidFill>
                <a:latin typeface="Courier New" pitchFamily="49" charset="0"/>
              </a:rPr>
              <a:t>ov</a:t>
            </a:r>
            <a:r>
              <a:rPr lang="en-US" sz="2400" dirty="0">
                <a:solidFill>
                  <a:srgbClr val="000000"/>
                </a:solidFill>
                <a:latin typeface="Courier New" pitchFamily="49" charset="0"/>
              </a:rPr>
              <a:t>();</a:t>
            </a:r>
          </a:p>
          <a:p>
            <a:endParaRPr lang="en-US" dirty="0"/>
          </a:p>
          <a:p>
            <a:r>
              <a:rPr lang="en-US" dirty="0" err="1"/>
              <a:t>Ako</a:t>
            </a:r>
            <a:r>
              <a:rPr lang="en-US" dirty="0"/>
              <a:t> </a:t>
            </a:r>
            <a:r>
              <a:rPr lang="en-US" dirty="0" err="1"/>
              <a:t>zist</a:t>
            </a:r>
            <a:r>
              <a:rPr lang="sk-SK" dirty="0" err="1"/>
              <a:t>íme</a:t>
            </a:r>
            <a:r>
              <a:rPr lang="sk-SK" dirty="0"/>
              <a:t> počet kvetov v konkrétnom záhone</a:t>
            </a:r>
            <a:r>
              <a:rPr lang="en-US" dirty="0"/>
              <a:t>?</a:t>
            </a:r>
          </a:p>
          <a:p>
            <a:pPr lvl="1"/>
            <a:r>
              <a:rPr lang="en-US" dirty="0" err="1"/>
              <a:t>vytvor</a:t>
            </a:r>
            <a:r>
              <a:rPr lang="sk-SK" dirty="0" err="1"/>
              <a:t>íme</a:t>
            </a:r>
            <a:r>
              <a:rPr lang="sk-SK" dirty="0"/>
              <a:t> </a:t>
            </a:r>
            <a:r>
              <a:rPr lang="en-US" dirty="0"/>
              <a:t>in</a:t>
            </a:r>
            <a:r>
              <a:rPr lang="sk-SK" dirty="0" err="1"/>
              <a:t>štančné</a:t>
            </a:r>
            <a:r>
              <a:rPr lang="sk-SK" dirty="0"/>
              <a:t> p</a:t>
            </a:r>
            <a:r>
              <a:rPr lang="en-US" dirty="0" err="1"/>
              <a:t>remenn</a:t>
            </a:r>
            <a:r>
              <a:rPr lang="sk-SK" dirty="0"/>
              <a:t>é, v ktorých si budeme pamätať počet kvetín v jednotlivých záhonoch:</a:t>
            </a:r>
            <a:br>
              <a:rPr lang="sk-SK" dirty="0"/>
            </a:br>
            <a:r>
              <a:rPr lang="cs-CZ" sz="2000" b="1" dirty="0" err="1">
                <a:solidFill>
                  <a:srgbClr val="7F0055"/>
                </a:solidFill>
                <a:latin typeface="Courier New" pitchFamily="49" charset="0"/>
              </a:rPr>
              <a:t>private</a:t>
            </a:r>
            <a:r>
              <a:rPr lang="cs-CZ" sz="2000" b="1" dirty="0">
                <a:solidFill>
                  <a:srgbClr val="7F0055"/>
                </a:solidFill>
                <a:latin typeface="Courier New" pitchFamily="49" charset="0"/>
              </a:rPr>
              <a:t> </a:t>
            </a:r>
            <a:r>
              <a:rPr lang="en-US" sz="2000" b="1" dirty="0" err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sk-SK" sz="2000" dirty="0" err="1">
                <a:solidFill>
                  <a:srgbClr val="000000"/>
                </a:solidFill>
                <a:latin typeface="Courier New" pitchFamily="49" charset="0"/>
              </a:rPr>
              <a:t>vZahone</a:t>
            </a: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0;</a:t>
            </a:r>
            <a:br>
              <a:rPr lang="en-US" sz="2000" dirty="0">
                <a:solidFill>
                  <a:srgbClr val="000000"/>
                </a:solidFill>
                <a:latin typeface="Courier New" pitchFamily="49" charset="0"/>
              </a:rPr>
            </a:br>
            <a:r>
              <a:rPr lang="cs-CZ" sz="2000" b="1" dirty="0" err="1">
                <a:solidFill>
                  <a:srgbClr val="7F0055"/>
                </a:solidFill>
                <a:latin typeface="Courier New" pitchFamily="49" charset="0"/>
              </a:rPr>
              <a:t>private</a:t>
            </a:r>
            <a:r>
              <a:rPr lang="cs-CZ" sz="2000" b="1" dirty="0">
                <a:solidFill>
                  <a:srgbClr val="7F0055"/>
                </a:solidFill>
                <a:latin typeface="Courier New" pitchFamily="49" charset="0"/>
              </a:rPr>
              <a:t> </a:t>
            </a:r>
            <a:r>
              <a:rPr lang="en-US" sz="2000" b="1" dirty="0" err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sk-SK" sz="2000" dirty="0" err="1">
                <a:solidFill>
                  <a:srgbClr val="000000"/>
                </a:solidFill>
                <a:latin typeface="Courier New" pitchFamily="49" charset="0"/>
              </a:rPr>
              <a:t>vZahone</a:t>
            </a: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1;</a:t>
            </a:r>
            <a:br>
              <a:rPr lang="en-US" sz="2000" dirty="0">
                <a:solidFill>
                  <a:srgbClr val="000000"/>
                </a:solidFill>
                <a:latin typeface="Courier New" pitchFamily="49" charset="0"/>
              </a:rPr>
            </a:br>
            <a:r>
              <a:rPr lang="cs-CZ" sz="2000" b="1" dirty="0" err="1">
                <a:solidFill>
                  <a:srgbClr val="7F0055"/>
                </a:solidFill>
                <a:latin typeface="Courier New" pitchFamily="49" charset="0"/>
              </a:rPr>
              <a:t>private</a:t>
            </a:r>
            <a:r>
              <a:rPr lang="cs-CZ" sz="2000" b="1" dirty="0">
                <a:solidFill>
                  <a:srgbClr val="7F0055"/>
                </a:solidFill>
                <a:latin typeface="Courier New" pitchFamily="49" charset="0"/>
              </a:rPr>
              <a:t> </a:t>
            </a:r>
            <a:r>
              <a:rPr lang="en-US" sz="2000" b="1" dirty="0" err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sk-SK" sz="2000" dirty="0" err="1">
                <a:solidFill>
                  <a:srgbClr val="000000"/>
                </a:solidFill>
                <a:latin typeface="Courier New" pitchFamily="49" charset="0"/>
              </a:rPr>
              <a:t>vZahone</a:t>
            </a: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2;</a:t>
            </a:r>
            <a:br>
              <a:rPr lang="en-US" sz="2000" dirty="0">
                <a:solidFill>
                  <a:srgbClr val="000000"/>
                </a:solidFill>
                <a:latin typeface="Courier New" pitchFamily="49" charset="0"/>
              </a:rPr>
            </a:br>
            <a:r>
              <a:rPr lang="cs-CZ" sz="2000" b="1" dirty="0" err="1">
                <a:solidFill>
                  <a:srgbClr val="7F0055"/>
                </a:solidFill>
                <a:latin typeface="Courier New" pitchFamily="49" charset="0"/>
              </a:rPr>
              <a:t>private</a:t>
            </a:r>
            <a:r>
              <a:rPr lang="cs-CZ" sz="2000" b="1" dirty="0">
                <a:solidFill>
                  <a:srgbClr val="7F0055"/>
                </a:solidFill>
                <a:latin typeface="Courier New" pitchFamily="49" charset="0"/>
              </a:rPr>
              <a:t> </a:t>
            </a:r>
            <a:r>
              <a:rPr lang="en-US" sz="2000" b="1" dirty="0" err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sk-SK" sz="2000" dirty="0" err="1">
                <a:solidFill>
                  <a:srgbClr val="000000"/>
                </a:solidFill>
                <a:latin typeface="Courier New" pitchFamily="49" charset="0"/>
              </a:rPr>
              <a:t>vZahone</a:t>
            </a: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3;</a:t>
            </a:r>
            <a:br>
              <a:rPr lang="en-US" sz="2000" dirty="0">
                <a:solidFill>
                  <a:srgbClr val="000000"/>
                </a:solidFill>
                <a:latin typeface="Courier New" pitchFamily="49" charset="0"/>
              </a:rPr>
            </a:br>
            <a:r>
              <a:rPr lang="cs-CZ" sz="2000" b="1" dirty="0" err="1">
                <a:solidFill>
                  <a:srgbClr val="7F0055"/>
                </a:solidFill>
                <a:latin typeface="Courier New" pitchFamily="49" charset="0"/>
              </a:rPr>
              <a:t>private</a:t>
            </a:r>
            <a:r>
              <a:rPr lang="cs-CZ" sz="2000" b="1" dirty="0">
                <a:solidFill>
                  <a:srgbClr val="7F0055"/>
                </a:solidFill>
                <a:latin typeface="Courier New" pitchFamily="49" charset="0"/>
              </a:rPr>
              <a:t> </a:t>
            </a:r>
            <a:r>
              <a:rPr lang="en-US" sz="2000" b="1" dirty="0" err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sk-SK" sz="2000" dirty="0" err="1">
                <a:solidFill>
                  <a:srgbClr val="000000"/>
                </a:solidFill>
                <a:latin typeface="Courier New" pitchFamily="49" charset="0"/>
              </a:rPr>
              <a:t>vZahone</a:t>
            </a: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4;</a:t>
            </a:r>
            <a:endParaRPr lang="sk-SK" sz="2000" dirty="0"/>
          </a:p>
          <a:p>
            <a:pPr algn="ctr">
              <a:buNone/>
            </a:pPr>
            <a:endParaRPr lang="sk-SK" sz="2400" dirty="0"/>
          </a:p>
          <a:p>
            <a:endParaRPr lang="sk-SK" dirty="0"/>
          </a:p>
        </p:txBody>
      </p:sp>
      <p:sp>
        <p:nvSpPr>
          <p:cNvPr id="4" name="Line 5"/>
          <p:cNvSpPr>
            <a:spLocks noChangeShapeType="1"/>
          </p:cNvSpPr>
          <p:nvPr/>
        </p:nvSpPr>
        <p:spPr bwMode="auto">
          <a:xfrm flipH="1" flipV="1">
            <a:off x="4688540" y="5611905"/>
            <a:ext cx="1488142" cy="8966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6023731" y="5017618"/>
            <a:ext cx="2761681" cy="1015663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dirty="0">
                <a:latin typeface="Lucida Sans Unicode" pitchFamily="34" charset="0"/>
                <a:cs typeface="Lucida Sans Unicode" pitchFamily="34" charset="0"/>
              </a:rPr>
              <a:t>Čo ak </a:t>
            </a:r>
            <a:r>
              <a:rPr lang="en-US" dirty="0" err="1">
                <a:latin typeface="Lucida Sans Unicode" pitchFamily="34" charset="0"/>
                <a:cs typeface="Lucida Sans Unicode" pitchFamily="34" charset="0"/>
              </a:rPr>
              <a:t>bude</a:t>
            </a:r>
            <a:r>
              <a:rPr lang="sk-SK" dirty="0" err="1">
                <a:latin typeface="Lucida Sans Unicode" pitchFamily="34" charset="0"/>
                <a:cs typeface="Lucida Sans Unicode" pitchFamily="34" charset="0"/>
              </a:rPr>
              <a:t>me</a:t>
            </a:r>
            <a:r>
              <a:rPr lang="en-US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dirty="0" err="1">
                <a:latin typeface="Lucida Sans Unicode" pitchFamily="34" charset="0"/>
                <a:cs typeface="Lucida Sans Unicode" pitchFamily="34" charset="0"/>
              </a:rPr>
              <a:t>chcie</a:t>
            </a:r>
            <a:r>
              <a:rPr lang="sk-SK" dirty="0">
                <a:latin typeface="Lucida Sans Unicode" pitchFamily="34" charset="0"/>
                <a:cs typeface="Lucida Sans Unicode" pitchFamily="34" charset="0"/>
              </a:rPr>
              <a:t>ť</a:t>
            </a:r>
            <a:r>
              <a:rPr lang="en-US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sk-SK" dirty="0">
                <a:latin typeface="Lucida Sans Unicode" pitchFamily="34" charset="0"/>
                <a:cs typeface="Lucida Sans Unicode" pitchFamily="34" charset="0"/>
              </a:rPr>
              <a:t>väčšiu farmu so 100 záhonmi</a:t>
            </a:r>
            <a:r>
              <a:rPr lang="en-US" dirty="0">
                <a:latin typeface="Lucida Sans Unicode" pitchFamily="34" charset="0"/>
                <a:cs typeface="Lucida Sans Unicode" pitchFamily="34" charset="0"/>
              </a:rPr>
              <a:t>?</a:t>
            </a:r>
            <a:endParaRPr lang="cs-CZ" dirty="0">
              <a:latin typeface="Lucida Sans Unicode" pitchFamily="34" charset="0"/>
              <a:cs typeface="Lucida Sans Unicode" pitchFamily="34" charset="0"/>
            </a:endParaRP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4000" dirty="0"/>
              <a:t>Poli</a:t>
            </a:r>
            <a:r>
              <a:rPr lang="en-US" sz="4000" dirty="0"/>
              <a:t>a</a:t>
            </a:r>
            <a:endParaRPr lang="cs-CZ" sz="4000" dirty="0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sk-SK"/>
              <a:t>Pole je špeciálny Java </a:t>
            </a:r>
            <a:r>
              <a:rPr lang="sk-SK" b="1">
                <a:solidFill>
                  <a:srgbClr val="FF0000"/>
                </a:solidFill>
              </a:rPr>
              <a:t>objekt</a:t>
            </a:r>
            <a:r>
              <a:rPr lang="sk-SK"/>
              <a:t>, ktorý obsahuje veľa hodnôt </a:t>
            </a:r>
            <a:r>
              <a:rPr lang="en-US"/>
              <a:t>(</a:t>
            </a:r>
            <a:r>
              <a:rPr lang="en-US" b="1">
                <a:solidFill>
                  <a:srgbClr val="FF0000"/>
                </a:solidFill>
              </a:rPr>
              <a:t>pol</a:t>
            </a:r>
            <a:r>
              <a:rPr lang="sk-SK" b="1">
                <a:solidFill>
                  <a:srgbClr val="FF0000"/>
                </a:solidFill>
              </a:rPr>
              <a:t>íčok</a:t>
            </a:r>
            <a:r>
              <a:rPr lang="en-US"/>
              <a:t>) </a:t>
            </a:r>
            <a:r>
              <a:rPr lang="en-US" u="sng"/>
              <a:t>rovnak</a:t>
            </a:r>
            <a:r>
              <a:rPr lang="sk-SK" u="sng"/>
              <a:t>ého typu</a:t>
            </a:r>
            <a:r>
              <a:rPr lang="sk-SK"/>
              <a:t>.</a:t>
            </a:r>
            <a:r>
              <a:rPr lang="en-US"/>
              <a:t> </a:t>
            </a:r>
            <a:r>
              <a:rPr lang="sk-SK"/>
              <a:t>Jednotlivé políčka sú číslovane </a:t>
            </a:r>
            <a:r>
              <a:rPr lang="en-US"/>
              <a:t>(indexovan</a:t>
            </a:r>
            <a:r>
              <a:rPr lang="sk-SK"/>
              <a:t>é</a:t>
            </a:r>
            <a:r>
              <a:rPr lang="en-US"/>
              <a:t>) od 0.</a:t>
            </a:r>
            <a:endParaRPr lang="cs-CZ"/>
          </a:p>
        </p:txBody>
      </p:sp>
      <p:sp>
        <p:nvSpPr>
          <p:cNvPr id="25604" name="AutoShape 4"/>
          <p:cNvSpPr>
            <a:spLocks noChangeArrowheads="1"/>
          </p:cNvSpPr>
          <p:nvPr/>
        </p:nvSpPr>
        <p:spPr bwMode="auto">
          <a:xfrm>
            <a:off x="955675" y="3178175"/>
            <a:ext cx="7780338" cy="3017838"/>
          </a:xfrm>
          <a:prstGeom prst="cloudCallout">
            <a:avLst>
              <a:gd name="adj1" fmla="val -47125"/>
              <a:gd name="adj2" fmla="val 15440"/>
            </a:avLst>
          </a:prstGeom>
          <a:gradFill rotWithShape="1">
            <a:gsLst>
              <a:gs pos="0">
                <a:schemeClr val="bg1"/>
              </a:gs>
              <a:gs pos="100000">
                <a:schemeClr val="accent1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cs-CZ"/>
          </a:p>
        </p:txBody>
      </p:sp>
      <p:pic>
        <p:nvPicPr>
          <p:cNvPr id="25605" name="Picture 16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28825" y="3465513"/>
            <a:ext cx="6051550" cy="2193925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</p:pic>
    </p:spTree>
  </p:cSld>
  <p:clrMapOvr>
    <a:masterClrMapping/>
  </p:clrMapOvr>
  <p:transition spd="med">
    <p:randomBar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/>
              <a:t>Pole - metafora</a:t>
            </a:r>
          </a:p>
        </p:txBody>
      </p:sp>
      <p:pic>
        <p:nvPicPr>
          <p:cNvPr id="15363" name="Picture 2" descr="bedroom-chest-of-drawers.jpg (480×480)"/>
          <p:cNvPicPr>
            <a:picLocks noChangeAspect="1" noChangeArrowheads="1"/>
          </p:cNvPicPr>
          <p:nvPr/>
        </p:nvPicPr>
        <p:blipFill>
          <a:blip r:embed="rId2" cstate="print"/>
          <a:srcRect l="13255" r="20438"/>
          <a:stretch>
            <a:fillRect/>
          </a:stretch>
        </p:blipFill>
        <p:spPr bwMode="auto">
          <a:xfrm>
            <a:off x="304800" y="1776413"/>
            <a:ext cx="3032125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4" name="TextBox 4"/>
          <p:cNvSpPr txBox="1">
            <a:spLocks noChangeArrowheads="1"/>
          </p:cNvSpPr>
          <p:nvPr/>
        </p:nvSpPr>
        <p:spPr bwMode="auto">
          <a:xfrm>
            <a:off x="1573213" y="2076450"/>
            <a:ext cx="21431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0</a:t>
            </a:r>
            <a:endParaRPr lang="sk-SK">
              <a:solidFill>
                <a:schemeClr val="bg1"/>
              </a:solidFill>
            </a:endParaRPr>
          </a:p>
        </p:txBody>
      </p:sp>
      <p:sp>
        <p:nvSpPr>
          <p:cNvPr id="15365" name="TextBox 5"/>
          <p:cNvSpPr txBox="1">
            <a:spLocks noChangeArrowheads="1"/>
          </p:cNvSpPr>
          <p:nvPr/>
        </p:nvSpPr>
        <p:spPr bwMode="auto">
          <a:xfrm>
            <a:off x="1577975" y="2606675"/>
            <a:ext cx="21431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1</a:t>
            </a:r>
            <a:endParaRPr lang="sk-SK">
              <a:solidFill>
                <a:schemeClr val="bg1"/>
              </a:solidFill>
            </a:endParaRPr>
          </a:p>
        </p:txBody>
      </p:sp>
      <p:sp>
        <p:nvSpPr>
          <p:cNvPr id="15366" name="TextBox 6"/>
          <p:cNvSpPr txBox="1">
            <a:spLocks noChangeArrowheads="1"/>
          </p:cNvSpPr>
          <p:nvPr/>
        </p:nvSpPr>
        <p:spPr bwMode="auto">
          <a:xfrm>
            <a:off x="1570038" y="3133725"/>
            <a:ext cx="212725" cy="401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2</a:t>
            </a:r>
            <a:endParaRPr lang="sk-SK">
              <a:solidFill>
                <a:schemeClr val="bg1"/>
              </a:solidFill>
            </a:endParaRPr>
          </a:p>
        </p:txBody>
      </p:sp>
      <p:sp>
        <p:nvSpPr>
          <p:cNvPr id="15367" name="TextBox 7"/>
          <p:cNvSpPr txBox="1">
            <a:spLocks noChangeArrowheads="1"/>
          </p:cNvSpPr>
          <p:nvPr/>
        </p:nvSpPr>
        <p:spPr bwMode="auto">
          <a:xfrm>
            <a:off x="1585913" y="3678238"/>
            <a:ext cx="21431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3</a:t>
            </a:r>
            <a:endParaRPr lang="sk-SK">
              <a:solidFill>
                <a:schemeClr val="bg1"/>
              </a:solidFill>
            </a:endParaRPr>
          </a:p>
        </p:txBody>
      </p:sp>
      <p:sp>
        <p:nvSpPr>
          <p:cNvPr id="15368" name="TextBox 8"/>
          <p:cNvSpPr txBox="1">
            <a:spLocks noChangeArrowheads="1"/>
          </p:cNvSpPr>
          <p:nvPr/>
        </p:nvSpPr>
        <p:spPr bwMode="auto">
          <a:xfrm>
            <a:off x="1577975" y="4238625"/>
            <a:ext cx="21431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4</a:t>
            </a:r>
            <a:endParaRPr lang="sk-SK">
              <a:solidFill>
                <a:schemeClr val="bg1"/>
              </a:solidFill>
            </a:endParaRPr>
          </a:p>
        </p:txBody>
      </p:sp>
      <p:sp>
        <p:nvSpPr>
          <p:cNvPr id="15369" name="TextBox 9"/>
          <p:cNvSpPr txBox="1">
            <a:spLocks noChangeArrowheads="1"/>
          </p:cNvSpPr>
          <p:nvPr/>
        </p:nvSpPr>
        <p:spPr bwMode="auto">
          <a:xfrm>
            <a:off x="1577975" y="4781550"/>
            <a:ext cx="21431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5</a:t>
            </a:r>
            <a:endParaRPr lang="sk-SK">
              <a:solidFill>
                <a:schemeClr val="bg1"/>
              </a:solidFill>
            </a:endParaRPr>
          </a:p>
        </p:txBody>
      </p:sp>
      <p:sp>
        <p:nvSpPr>
          <p:cNvPr id="15370" name="TextBox 10"/>
          <p:cNvSpPr txBox="1">
            <a:spLocks noChangeArrowheads="1"/>
          </p:cNvSpPr>
          <p:nvPr/>
        </p:nvSpPr>
        <p:spPr bwMode="auto">
          <a:xfrm>
            <a:off x="1570038" y="5300663"/>
            <a:ext cx="2127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6</a:t>
            </a:r>
            <a:endParaRPr lang="sk-SK">
              <a:solidFill>
                <a:schemeClr val="bg1"/>
              </a:solidFill>
            </a:endParaRPr>
          </a:p>
        </p:txBody>
      </p:sp>
      <p:sp>
        <p:nvSpPr>
          <p:cNvPr id="15" name="Line 5"/>
          <p:cNvSpPr>
            <a:spLocks noChangeShapeType="1"/>
          </p:cNvSpPr>
          <p:nvPr/>
        </p:nvSpPr>
        <p:spPr bwMode="auto">
          <a:xfrm flipH="1">
            <a:off x="2932385" y="2104697"/>
            <a:ext cx="2167759" cy="748862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6" name="Text Box 5"/>
          <p:cNvSpPr txBox="1">
            <a:spLocks noChangeArrowheads="1"/>
          </p:cNvSpPr>
          <p:nvPr/>
        </p:nvSpPr>
        <p:spPr bwMode="auto">
          <a:xfrm>
            <a:off x="5038319" y="1521732"/>
            <a:ext cx="3766721" cy="2246769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dirty="0" err="1">
                <a:latin typeface="Trebuchet MS" pitchFamily="34" charset="0"/>
              </a:rPr>
              <a:t>Objekt</a:t>
            </a:r>
            <a:r>
              <a:rPr lang="en-US" dirty="0">
                <a:latin typeface="Trebuchet MS" pitchFamily="34" charset="0"/>
              </a:rPr>
              <a:t>, </a:t>
            </a:r>
            <a:r>
              <a:rPr lang="en-US" dirty="0" err="1">
                <a:latin typeface="Trebuchet MS" pitchFamily="34" charset="0"/>
              </a:rPr>
              <a:t>ktor</a:t>
            </a:r>
            <a:r>
              <a:rPr lang="sk-SK" dirty="0">
                <a:latin typeface="Trebuchet MS" pitchFamily="34" charset="0"/>
              </a:rPr>
              <a:t>ý má „</a:t>
            </a:r>
            <a:r>
              <a:rPr lang="sk-SK" b="1" dirty="0">
                <a:solidFill>
                  <a:srgbClr val="FF0000"/>
                </a:solidFill>
                <a:latin typeface="Trebuchet MS" pitchFamily="34" charset="0"/>
              </a:rPr>
              <a:t>veľa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sk-SK" dirty="0" err="1">
                <a:latin typeface="Trebuchet MS" pitchFamily="34" charset="0"/>
              </a:rPr>
              <a:t>šuflíkov</a:t>
            </a:r>
            <a:r>
              <a:rPr lang="sk-SK" dirty="0">
                <a:latin typeface="Trebuchet MS" pitchFamily="34" charset="0"/>
              </a:rPr>
              <a:t>“ na uchovanie hodnôt nejakého typu </a:t>
            </a:r>
            <a:r>
              <a:rPr lang="en-US" dirty="0">
                <a:latin typeface="Trebuchet MS" pitchFamily="34" charset="0"/>
              </a:rPr>
              <a:t>(</a:t>
            </a:r>
            <a:r>
              <a:rPr lang="en-US" dirty="0" err="1">
                <a:latin typeface="Trebuchet MS" pitchFamily="34" charset="0"/>
              </a:rPr>
              <a:t>primit</a:t>
            </a:r>
            <a:r>
              <a:rPr lang="sk-SK" dirty="0" err="1">
                <a:latin typeface="Trebuchet MS" pitchFamily="34" charset="0"/>
              </a:rPr>
              <a:t>ívneho</a:t>
            </a:r>
            <a:r>
              <a:rPr lang="sk-SK" dirty="0">
                <a:latin typeface="Trebuchet MS" pitchFamily="34" charset="0"/>
              </a:rPr>
              <a:t> alebo referenčného</a:t>
            </a:r>
            <a:r>
              <a:rPr lang="en-US" dirty="0">
                <a:latin typeface="Trebuchet MS" pitchFamily="34" charset="0"/>
              </a:rPr>
              <a:t>).</a:t>
            </a:r>
          </a:p>
          <a:p>
            <a:endParaRPr lang="en-US" dirty="0">
              <a:latin typeface="Trebuchet MS" pitchFamily="34" charset="0"/>
            </a:endParaRPr>
          </a:p>
          <a:p>
            <a:r>
              <a:rPr lang="en-US" dirty="0">
                <a:latin typeface="Trebuchet MS" pitchFamily="34" charset="0"/>
              </a:rPr>
              <a:t>V</a:t>
            </a:r>
            <a:r>
              <a:rPr lang="sk-SK" dirty="0" err="1">
                <a:latin typeface="Trebuchet MS" pitchFamily="34" charset="0"/>
              </a:rPr>
              <a:t>šetky</a:t>
            </a:r>
            <a:r>
              <a:rPr lang="sk-SK" dirty="0">
                <a:latin typeface="Trebuchet MS" pitchFamily="34" charset="0"/>
              </a:rPr>
              <a:t> „</a:t>
            </a:r>
            <a:r>
              <a:rPr lang="sk-SK" dirty="0" err="1">
                <a:latin typeface="Trebuchet MS" pitchFamily="34" charset="0"/>
              </a:rPr>
              <a:t>šuflíky</a:t>
            </a:r>
            <a:r>
              <a:rPr lang="sk-SK" dirty="0">
                <a:latin typeface="Trebuchet MS" pitchFamily="34" charset="0"/>
              </a:rPr>
              <a:t>“ sú </a:t>
            </a:r>
            <a:r>
              <a:rPr lang="sk-SK" b="1" dirty="0">
                <a:solidFill>
                  <a:srgbClr val="FF0000"/>
                </a:solidFill>
                <a:latin typeface="Trebuchet MS" pitchFamily="34" charset="0"/>
              </a:rPr>
              <a:t>rovnakého typu</a:t>
            </a:r>
            <a:r>
              <a:rPr lang="sk-SK" dirty="0">
                <a:latin typeface="Trebuchet MS" pitchFamily="34" charset="0"/>
              </a:rPr>
              <a:t>.</a:t>
            </a:r>
            <a:endParaRPr lang="cs-CZ" dirty="0">
              <a:latin typeface="Trebuchet MS" pitchFamily="34" charset="0"/>
            </a:endParaRPr>
          </a:p>
        </p:txBody>
      </p:sp>
      <p:sp>
        <p:nvSpPr>
          <p:cNvPr id="17" name="Line 5"/>
          <p:cNvSpPr>
            <a:spLocks noChangeShapeType="1"/>
          </p:cNvSpPr>
          <p:nvPr/>
        </p:nvSpPr>
        <p:spPr bwMode="auto">
          <a:xfrm flipH="1">
            <a:off x="1886605" y="4800599"/>
            <a:ext cx="3260835" cy="712075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8" name="Text Box 5"/>
          <p:cNvSpPr txBox="1">
            <a:spLocks noChangeArrowheads="1"/>
          </p:cNvSpPr>
          <p:nvPr/>
        </p:nvSpPr>
        <p:spPr bwMode="auto">
          <a:xfrm>
            <a:off x="5072478" y="4472510"/>
            <a:ext cx="3766721" cy="707886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dirty="0">
                <a:latin typeface="Trebuchet MS" pitchFamily="34" charset="0"/>
              </a:rPr>
              <a:t>„</a:t>
            </a:r>
            <a:r>
              <a:rPr lang="sk-SK" dirty="0" err="1">
                <a:latin typeface="Trebuchet MS" pitchFamily="34" charset="0"/>
              </a:rPr>
              <a:t>Šuflíky</a:t>
            </a:r>
            <a:r>
              <a:rPr lang="sk-SK" dirty="0">
                <a:latin typeface="Trebuchet MS" pitchFamily="34" charset="0"/>
              </a:rPr>
              <a:t>“ sú označené číslami – </a:t>
            </a:r>
            <a:r>
              <a:rPr lang="sk-SK" b="1" dirty="0">
                <a:solidFill>
                  <a:srgbClr val="FF0000"/>
                </a:solidFill>
                <a:latin typeface="Trebuchet MS" pitchFamily="34" charset="0"/>
              </a:rPr>
              <a:t>indexmi </a:t>
            </a:r>
            <a:r>
              <a:rPr lang="sk-SK" dirty="0">
                <a:latin typeface="Trebuchet MS" pitchFamily="34" charset="0"/>
              </a:rPr>
              <a:t>počnúc indexom 0</a:t>
            </a:r>
            <a:endParaRPr lang="cs-CZ" dirty="0">
              <a:latin typeface="Trebuchet MS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40978" y="1418896"/>
            <a:ext cx="2640725" cy="707886"/>
          </a:xfrm>
          <a:prstGeom prst="rect">
            <a:avLst/>
          </a:prstGeom>
          <a:noFill/>
          <a:scene3d>
            <a:camera prst="isometricOffAxis1Right">
              <a:rot lat="180000" lon="19800000" rev="0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sk-SK" dirty="0"/>
              <a:t>„s</a:t>
            </a:r>
            <a:r>
              <a:rPr lang="en-US" dirty="0" err="1"/>
              <a:t>krinka</a:t>
            </a:r>
            <a:r>
              <a:rPr lang="sk-SK" dirty="0"/>
              <a:t>“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sk-SK" dirty="0"/>
              <a:t>7 </a:t>
            </a:r>
            <a:r>
              <a:rPr lang="en-US" b="1" dirty="0" err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en-US" dirty="0"/>
              <a:t>-</a:t>
            </a:r>
            <a:r>
              <a:rPr lang="sk-SK" dirty="0" err="1"/>
              <a:t>ov</a:t>
            </a:r>
            <a:r>
              <a:rPr lang="en-US" dirty="0"/>
              <a:t> </a:t>
            </a:r>
            <a:br>
              <a:rPr lang="en-US" dirty="0"/>
            </a:br>
            <a:endParaRPr lang="sk-SK" dirty="0"/>
          </a:p>
        </p:txBody>
      </p:sp>
      <p:pic>
        <p:nvPicPr>
          <p:cNvPr id="20" name="Picture 2" descr="http://cache.lifehacker.com/assets/resources/2008/06/carboard-box.pn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683846" y="5722882"/>
            <a:ext cx="987807" cy="897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randomBar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3200" dirty="0"/>
              <a:t>Deklarácia „poľovej“ premennej</a:t>
            </a:r>
            <a:endParaRPr lang="cs-CZ" sz="3200" dirty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sk-SK" dirty="0"/>
              <a:t>Deklarácia premennej </a:t>
            </a:r>
            <a:r>
              <a:rPr lang="sk-SK" dirty="0" err="1"/>
              <a:t>referencujúcej</a:t>
            </a:r>
            <a:r>
              <a:rPr lang="sk-SK" dirty="0"/>
              <a:t> </a:t>
            </a:r>
            <a:r>
              <a:rPr lang="sk-SK" dirty="0">
                <a:solidFill>
                  <a:schemeClr val="tx1"/>
                </a:solidFill>
              </a:rPr>
              <a:t>„poľový“ </a:t>
            </a:r>
            <a:r>
              <a:rPr lang="sk-SK" b="1" dirty="0">
                <a:solidFill>
                  <a:srgbClr val="FF0000"/>
                </a:solidFill>
              </a:rPr>
              <a:t>objekt</a:t>
            </a:r>
            <a:r>
              <a:rPr lang="sk-SK" dirty="0"/>
              <a:t>:</a:t>
            </a:r>
          </a:p>
          <a:p>
            <a:pPr algn="ctr" eaLnBrk="1" hangingPunct="1">
              <a:buFontTx/>
              <a:buNone/>
            </a:pPr>
            <a:r>
              <a:rPr lang="en-US" b="1" dirty="0" err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[] </a:t>
            </a:r>
            <a:r>
              <a:rPr lang="en-US" dirty="0" err="1">
                <a:solidFill>
                  <a:srgbClr val="0000C0"/>
                </a:solidFill>
                <a:latin typeface="Courier New" pitchFamily="49" charset="0"/>
              </a:rPr>
              <a:t>zahony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;</a:t>
            </a:r>
          </a:p>
          <a:p>
            <a:pPr algn="ctr" eaLnBrk="1" hangingPunct="1">
              <a:buFontTx/>
              <a:buNone/>
            </a:pPr>
            <a:endParaRPr lang="sk-SK" dirty="0">
              <a:solidFill>
                <a:srgbClr val="000000"/>
              </a:solidFill>
              <a:latin typeface="Courier New" pitchFamily="49" charset="0"/>
            </a:endParaRPr>
          </a:p>
          <a:p>
            <a:pPr algn="ctr" eaLnBrk="1" hangingPunct="1">
              <a:buFontTx/>
              <a:buNone/>
            </a:pPr>
            <a:endParaRPr lang="sk-SK" dirty="0">
              <a:solidFill>
                <a:srgbClr val="000000"/>
              </a:solidFill>
              <a:latin typeface="Courier New" pitchFamily="49" charset="0"/>
            </a:endParaRPr>
          </a:p>
          <a:p>
            <a:pPr algn="ctr" eaLnBrk="1" hangingPunct="1">
              <a:buFontTx/>
              <a:buNone/>
            </a:pPr>
            <a:endParaRPr lang="sk-SK" dirty="0">
              <a:solidFill>
                <a:srgbClr val="000000"/>
              </a:solidFill>
              <a:latin typeface="Courier New" pitchFamily="49" charset="0"/>
            </a:endParaRPr>
          </a:p>
          <a:p>
            <a:pPr algn="ctr" eaLnBrk="1" hangingPunct="1">
              <a:buFontTx/>
              <a:buNone/>
            </a:pPr>
            <a:endParaRPr lang="sk-SK" dirty="0">
              <a:solidFill>
                <a:srgbClr val="000000"/>
              </a:solidFill>
              <a:latin typeface="Courier New" pitchFamily="49" charset="0"/>
            </a:endParaRPr>
          </a:p>
          <a:p>
            <a:pPr eaLnBrk="1" hangingPunct="1"/>
            <a:r>
              <a:rPr lang="en-US" dirty="0" err="1" smtClean="0"/>
              <a:t>pri</a:t>
            </a:r>
            <a:r>
              <a:rPr lang="sk-SK" dirty="0" smtClean="0"/>
              <a:t> </a:t>
            </a:r>
            <a:r>
              <a:rPr lang="sk-SK" dirty="0"/>
              <a:t>inštančných premenných pridáme </a:t>
            </a: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private</a:t>
            </a:r>
            <a:r>
              <a:rPr lang="sk-SK" dirty="0"/>
              <a:t> </a:t>
            </a:r>
            <a:endParaRPr lang="cs-CZ" dirty="0"/>
          </a:p>
        </p:txBody>
      </p:sp>
      <p:sp>
        <p:nvSpPr>
          <p:cNvPr id="8" name="Line 5"/>
          <p:cNvSpPr>
            <a:spLocks noChangeShapeType="1"/>
          </p:cNvSpPr>
          <p:nvPr/>
        </p:nvSpPr>
        <p:spPr bwMode="auto">
          <a:xfrm flipV="1">
            <a:off x="2408722" y="2735317"/>
            <a:ext cx="1059692" cy="1332650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1365021" y="3969211"/>
            <a:ext cx="2063980" cy="400110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dirty="0">
                <a:latin typeface="Trebuchet MS" pitchFamily="34" charset="0"/>
              </a:rPr>
              <a:t>Typ políčok poľa</a:t>
            </a:r>
            <a:endParaRPr lang="cs-CZ" dirty="0">
              <a:latin typeface="Trebuchet MS" pitchFamily="34" charset="0"/>
            </a:endParaRPr>
          </a:p>
        </p:txBody>
      </p:sp>
      <p:sp>
        <p:nvSpPr>
          <p:cNvPr id="10" name="Line 5"/>
          <p:cNvSpPr>
            <a:spLocks noChangeShapeType="1"/>
          </p:cNvSpPr>
          <p:nvPr/>
        </p:nvSpPr>
        <p:spPr bwMode="auto">
          <a:xfrm flipH="1" flipV="1">
            <a:off x="5391806" y="2790495"/>
            <a:ext cx="961696" cy="1024759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5269614" y="3546170"/>
            <a:ext cx="2975752" cy="1323439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dirty="0">
                <a:latin typeface="Trebuchet MS" pitchFamily="34" charset="0"/>
              </a:rPr>
              <a:t>Názov premennej, ktorá </a:t>
            </a:r>
            <a:r>
              <a:rPr lang="sk-SK" dirty="0" err="1">
                <a:latin typeface="Trebuchet MS" pitchFamily="34" charset="0"/>
              </a:rPr>
              <a:t>referencuje</a:t>
            </a:r>
            <a:r>
              <a:rPr lang="sk-SK" dirty="0">
                <a:latin typeface="Trebuchet MS" pitchFamily="34" charset="0"/>
              </a:rPr>
              <a:t> objekt poľa </a:t>
            </a:r>
            <a:r>
              <a:rPr lang="en-US" dirty="0">
                <a:latin typeface="Trebuchet MS" pitchFamily="34" charset="0"/>
              </a:rPr>
              <a:t>(</a:t>
            </a:r>
            <a:r>
              <a:rPr lang="sk-SK" dirty="0">
                <a:latin typeface="Trebuchet MS" pitchFamily="34" charset="0"/>
              </a:rPr>
              <a:t>„uchováva jeho rodné číslo“</a:t>
            </a:r>
            <a:r>
              <a:rPr lang="en-US" dirty="0">
                <a:latin typeface="Trebuchet MS" pitchFamily="34" charset="0"/>
              </a:rPr>
              <a:t>)</a:t>
            </a:r>
            <a:endParaRPr lang="cs-CZ" dirty="0">
              <a:latin typeface="Trebuchet MS" pitchFamily="34" charset="0"/>
            </a:endParaRPr>
          </a:p>
        </p:txBody>
      </p:sp>
    </p:spTree>
  </p:cSld>
  <p:clrMapOvr>
    <a:masterClrMapping/>
  </p:clrMapOvr>
  <p:transition spd="med">
    <p:randomBar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4000"/>
              <a:t>Vytvorenie objektu poľa</a:t>
            </a:r>
            <a:endParaRPr lang="cs-CZ" sz="400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US" dirty="0" err="1">
                <a:solidFill>
                  <a:srgbClr val="0000C0"/>
                </a:solidFill>
                <a:latin typeface="Courier New" pitchFamily="49" charset="0"/>
              </a:rPr>
              <a:t>zahony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= </a:t>
            </a: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new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en-US" b="1" dirty="0" err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[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5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];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sk-SK" dirty="0">
              <a:solidFill>
                <a:srgbClr val="000000"/>
              </a:solidFill>
              <a:latin typeface="Courier New" pitchFamily="49" charset="0"/>
            </a:endParaRPr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sk-SK" dirty="0">
              <a:solidFill>
                <a:srgbClr val="000000"/>
              </a:solidFill>
              <a:latin typeface="Courier New" pitchFamily="49" charset="0"/>
            </a:endParaRPr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sk-SK" dirty="0">
              <a:solidFill>
                <a:srgbClr val="000000"/>
              </a:solidFill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</a:pPr>
            <a:endParaRPr lang="en-US" dirty="0"/>
          </a:p>
          <a:p>
            <a:pPr eaLnBrk="1" hangingPunct="1">
              <a:lnSpc>
                <a:spcPct val="90000"/>
              </a:lnSpc>
            </a:pPr>
            <a:r>
              <a:rPr lang="sk-SK" dirty="0"/>
              <a:t>Vytvorí sa </a:t>
            </a:r>
            <a:r>
              <a:rPr lang="sk-SK" b="1" dirty="0">
                <a:solidFill>
                  <a:srgbClr val="FF0000"/>
                </a:solidFill>
              </a:rPr>
              <a:t>objekt</a:t>
            </a:r>
            <a:r>
              <a:rPr lang="sk-SK" dirty="0"/>
              <a:t> „poľa“, ktorý sa skladá z </a:t>
            </a:r>
            <a:r>
              <a:rPr lang="en-US" b="1" dirty="0">
                <a:solidFill>
                  <a:srgbClr val="FF0000"/>
                </a:solidFill>
              </a:rPr>
              <a:t>5</a:t>
            </a:r>
            <a:r>
              <a:rPr lang="sk-SK" b="1" dirty="0">
                <a:solidFill>
                  <a:srgbClr val="FF0000"/>
                </a:solidFill>
              </a:rPr>
              <a:t> políčok</a:t>
            </a:r>
            <a:r>
              <a:rPr lang="sk-SK" dirty="0"/>
              <a:t>. Každé políčko je schopné uchovať </a:t>
            </a:r>
            <a:r>
              <a:rPr lang="en-US" dirty="0" err="1"/>
              <a:t>jedno</a:t>
            </a:r>
            <a:r>
              <a:rPr lang="en-US" dirty="0"/>
              <a:t> </a:t>
            </a:r>
            <a:r>
              <a:rPr lang="en-US" dirty="0" err="1"/>
              <a:t>cel</a:t>
            </a:r>
            <a:r>
              <a:rPr lang="sk-SK" dirty="0"/>
              <a:t>é číslo </a:t>
            </a:r>
            <a:r>
              <a:rPr lang="en-US" dirty="0"/>
              <a:t>(</a:t>
            </a:r>
            <a:r>
              <a:rPr lang="en-US" dirty="0" err="1"/>
              <a:t>hodnotu</a:t>
            </a:r>
            <a:r>
              <a:rPr lang="en-US" dirty="0"/>
              <a:t> </a:t>
            </a:r>
            <a:r>
              <a:rPr lang="en-US" dirty="0" err="1"/>
              <a:t>typu</a:t>
            </a:r>
            <a:r>
              <a:rPr lang="en-US" dirty="0"/>
              <a:t> </a:t>
            </a:r>
            <a:r>
              <a:rPr lang="en-US" b="1" dirty="0" err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en-US" dirty="0"/>
              <a:t>).</a:t>
            </a:r>
            <a:endParaRPr lang="sk-SK" b="1" dirty="0"/>
          </a:p>
          <a:p>
            <a:pPr eaLnBrk="1" hangingPunct="1">
              <a:lnSpc>
                <a:spcPct val="90000"/>
              </a:lnSpc>
            </a:pPr>
            <a:r>
              <a:rPr lang="sk-SK" dirty="0"/>
              <a:t>Do premennej </a:t>
            </a:r>
            <a:r>
              <a:rPr lang="en-US" dirty="0" err="1">
                <a:solidFill>
                  <a:srgbClr val="0000C0"/>
                </a:solidFill>
                <a:latin typeface="Courier New" pitchFamily="49" charset="0"/>
              </a:rPr>
              <a:t>zahony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sk-SK" dirty="0"/>
              <a:t>sa uloží </a:t>
            </a:r>
            <a:r>
              <a:rPr lang="sk-SK" b="1" dirty="0">
                <a:solidFill>
                  <a:srgbClr val="FF0000"/>
                </a:solidFill>
              </a:rPr>
              <a:t>referencia</a:t>
            </a:r>
            <a:r>
              <a:rPr lang="sk-SK" dirty="0"/>
              <a:t> na vytvorený „poľový“ objekt</a:t>
            </a:r>
            <a:r>
              <a:rPr lang="en-US" dirty="0"/>
              <a:t>.</a:t>
            </a:r>
            <a:endParaRPr lang="sk-SK" dirty="0"/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cs-CZ" dirty="0">
              <a:solidFill>
                <a:srgbClr val="000000"/>
              </a:solidFill>
              <a:latin typeface="Courier New" pitchFamily="49" charset="0"/>
            </a:endParaRPr>
          </a:p>
        </p:txBody>
      </p:sp>
      <p:sp>
        <p:nvSpPr>
          <p:cNvPr id="8" name="Line 5"/>
          <p:cNvSpPr>
            <a:spLocks noChangeShapeType="1"/>
          </p:cNvSpPr>
          <p:nvPr/>
        </p:nvSpPr>
        <p:spPr bwMode="auto">
          <a:xfrm flipV="1">
            <a:off x="4185745" y="1679028"/>
            <a:ext cx="1213946" cy="1332186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3383007" y="2731617"/>
            <a:ext cx="2063980" cy="400110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dirty="0">
                <a:latin typeface="Trebuchet MS" pitchFamily="34" charset="0"/>
              </a:rPr>
              <a:t>Typ políčok poľa</a:t>
            </a:r>
            <a:endParaRPr lang="cs-CZ" dirty="0">
              <a:latin typeface="Trebuchet MS" pitchFamily="34" charset="0"/>
            </a:endParaRPr>
          </a:p>
        </p:txBody>
      </p:sp>
      <p:sp>
        <p:nvSpPr>
          <p:cNvPr id="10" name="Line 5"/>
          <p:cNvSpPr>
            <a:spLocks noChangeShapeType="1"/>
          </p:cNvSpPr>
          <p:nvPr/>
        </p:nvSpPr>
        <p:spPr bwMode="auto">
          <a:xfrm flipH="1" flipV="1">
            <a:off x="6172199" y="1718440"/>
            <a:ext cx="783021" cy="917029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6262842" y="2442583"/>
            <a:ext cx="2063980" cy="1323439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dirty="0">
                <a:latin typeface="Trebuchet MS" pitchFamily="34" charset="0"/>
              </a:rPr>
              <a:t>Po</a:t>
            </a:r>
            <a:r>
              <a:rPr lang="sk-SK" dirty="0" err="1">
                <a:latin typeface="Trebuchet MS" pitchFamily="34" charset="0"/>
              </a:rPr>
              <a:t>čet</a:t>
            </a:r>
            <a:r>
              <a:rPr lang="sk-SK" dirty="0">
                <a:latin typeface="Trebuchet MS" pitchFamily="34" charset="0"/>
              </a:rPr>
              <a:t> políčok vytváraného poľa </a:t>
            </a:r>
            <a:r>
              <a:rPr lang="en-US" dirty="0">
                <a:latin typeface="Trebuchet MS" pitchFamily="34" charset="0"/>
              </a:rPr>
              <a:t>(</a:t>
            </a:r>
            <a:r>
              <a:rPr lang="sk-SK" dirty="0">
                <a:latin typeface="Trebuchet MS" pitchFamily="34" charset="0"/>
              </a:rPr>
              <a:t>„poľového objektu“</a:t>
            </a:r>
            <a:r>
              <a:rPr lang="en-US" dirty="0">
                <a:latin typeface="Trebuchet MS" pitchFamily="34" charset="0"/>
              </a:rPr>
              <a:t>)</a:t>
            </a:r>
            <a:endParaRPr lang="cs-CZ" dirty="0">
              <a:latin typeface="Trebuchet MS" pitchFamily="34" charset="0"/>
            </a:endParaRPr>
          </a:p>
        </p:txBody>
      </p:sp>
    </p:spTree>
  </p:cSld>
  <p:clrMapOvr>
    <a:masterClrMapping/>
  </p:clrMapOvr>
  <p:transition spd="med">
    <p:randomBar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4000" dirty="0"/>
              <a:t>Prístup k políčkam poľa</a:t>
            </a:r>
            <a:endParaRPr lang="cs-CZ" sz="4000" dirty="0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dirty="0">
                <a:solidFill>
                  <a:srgbClr val="0000C0"/>
                </a:solidFill>
                <a:latin typeface="Courier New" pitchFamily="49" charset="0"/>
              </a:rPr>
              <a:t>	</a:t>
            </a:r>
            <a:r>
              <a:rPr lang="en-US" sz="2400" dirty="0" err="1">
                <a:solidFill>
                  <a:srgbClr val="0000C0"/>
                </a:solidFill>
                <a:latin typeface="Courier New" pitchFamily="49" charset="0"/>
              </a:rPr>
              <a:t>zahony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[0] = 1</a:t>
            </a:r>
            <a:r>
              <a:rPr lang="en-US" sz="2400" dirty="0">
                <a:solidFill>
                  <a:srgbClr val="000000"/>
                </a:solidFill>
                <a:latin typeface="Courier New" pitchFamily="49" charset="0"/>
              </a:rPr>
              <a:t>;</a:t>
            </a:r>
            <a:endParaRPr lang="cs-CZ" sz="2400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en-US" sz="2400" dirty="0">
                <a:solidFill>
                  <a:srgbClr val="0000C0"/>
                </a:solidFill>
                <a:latin typeface="Courier New" pitchFamily="49" charset="0"/>
              </a:rPr>
              <a:t>	</a:t>
            </a:r>
            <a:r>
              <a:rPr lang="en-US" sz="2400" dirty="0" err="1">
                <a:solidFill>
                  <a:srgbClr val="0000C0"/>
                </a:solidFill>
                <a:latin typeface="Courier New" pitchFamily="49" charset="0"/>
              </a:rPr>
              <a:t>zahony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[1] = </a:t>
            </a:r>
            <a:r>
              <a:rPr lang="en-US" sz="2400" dirty="0" err="1">
                <a:solidFill>
                  <a:srgbClr val="0000C0"/>
                </a:solidFill>
                <a:latin typeface="Courier New" pitchFamily="49" charset="0"/>
              </a:rPr>
              <a:t>zahony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[0]</a:t>
            </a:r>
            <a:r>
              <a:rPr lang="en-US" sz="2400" dirty="0">
                <a:solidFill>
                  <a:srgbClr val="000000"/>
                </a:solidFill>
                <a:latin typeface="Courier New" pitchFamily="49" charset="0"/>
              </a:rPr>
              <a:t> + 5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;</a:t>
            </a:r>
          </a:p>
          <a:p>
            <a:pPr algn="ctr" eaLnBrk="1" hangingPunct="1">
              <a:buFontTx/>
              <a:buNone/>
            </a:pPr>
            <a:endParaRPr lang="sk-SK" dirty="0">
              <a:solidFill>
                <a:srgbClr val="000000"/>
              </a:solidFill>
              <a:latin typeface="Courier New" pitchFamily="49" charset="0"/>
            </a:endParaRPr>
          </a:p>
          <a:p>
            <a:pPr algn="ctr" eaLnBrk="1" hangingPunct="1">
              <a:buFontTx/>
              <a:buNone/>
            </a:pPr>
            <a:endParaRPr lang="sk-SK" dirty="0">
              <a:solidFill>
                <a:srgbClr val="000000"/>
              </a:solidFill>
              <a:latin typeface="Courier New" pitchFamily="49" charset="0"/>
            </a:endParaRPr>
          </a:p>
          <a:p>
            <a:pPr algn="ctr" eaLnBrk="1" hangingPunct="1">
              <a:buFontTx/>
              <a:buNone/>
            </a:pPr>
            <a:endParaRPr lang="sk-SK" dirty="0">
              <a:solidFill>
                <a:srgbClr val="000000"/>
              </a:solidFill>
              <a:latin typeface="Courier New" pitchFamily="49" charset="0"/>
            </a:endParaRPr>
          </a:p>
          <a:p>
            <a:pPr eaLnBrk="1" hangingPunct="1"/>
            <a:endParaRPr lang="sk-SK" dirty="0"/>
          </a:p>
          <a:p>
            <a:pPr eaLnBrk="1" hangingPunct="1"/>
            <a:endParaRPr lang="en-US" dirty="0"/>
          </a:p>
          <a:p>
            <a:pPr eaLnBrk="1" hangingPunct="1"/>
            <a:r>
              <a:rPr lang="sk-SK" dirty="0"/>
              <a:t>Medzi hranaté zátvorky píšeme </a:t>
            </a:r>
            <a:r>
              <a:rPr lang="sk-SK" b="1" dirty="0">
                <a:solidFill>
                  <a:srgbClr val="FF0000"/>
                </a:solidFill>
              </a:rPr>
              <a:t>index</a:t>
            </a:r>
            <a:r>
              <a:rPr lang="sk-SK" dirty="0"/>
              <a:t> políčka</a:t>
            </a:r>
          </a:p>
          <a:p>
            <a:pPr eaLnBrk="1" hangingPunct="1"/>
            <a:r>
              <a:rPr lang="sk-SK" dirty="0"/>
              <a:t>Indexy štartujú od 0</a:t>
            </a:r>
            <a:r>
              <a:rPr lang="en-US" dirty="0"/>
              <a:t>!</a:t>
            </a:r>
            <a:endParaRPr lang="sk-SK" dirty="0"/>
          </a:p>
          <a:p>
            <a:pPr algn="ctr" eaLnBrk="1" hangingPunct="1">
              <a:buFontTx/>
              <a:buNone/>
            </a:pPr>
            <a:endParaRPr lang="cs-CZ" dirty="0">
              <a:solidFill>
                <a:srgbClr val="000000"/>
              </a:solidFill>
              <a:latin typeface="Courier New" pitchFamily="49" charset="0"/>
            </a:endParaRPr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auto">
          <a:xfrm flipH="1" flipV="1">
            <a:off x="2081047" y="2301763"/>
            <a:ext cx="1111468" cy="1426779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8" name="Line 5"/>
          <p:cNvSpPr>
            <a:spLocks noChangeShapeType="1"/>
          </p:cNvSpPr>
          <p:nvPr/>
        </p:nvSpPr>
        <p:spPr bwMode="auto">
          <a:xfrm flipV="1">
            <a:off x="3838904" y="2270234"/>
            <a:ext cx="441434" cy="1418894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2169061" y="3523592"/>
            <a:ext cx="2063980" cy="1323439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dirty="0">
                <a:latin typeface="Trebuchet MS" pitchFamily="34" charset="0"/>
              </a:rPr>
              <a:t>Index políčka poľa, s ktorým chceme pracovať</a:t>
            </a:r>
            <a:endParaRPr lang="cs-CZ" dirty="0">
              <a:latin typeface="Trebuchet MS" pitchFamily="34" charset="0"/>
            </a:endParaRPr>
          </a:p>
        </p:txBody>
      </p:sp>
    </p:spTree>
  </p:cSld>
  <p:clrMapOvr>
    <a:masterClrMapping/>
  </p:clrMapOvr>
  <p:transition spd="med">
    <p:randomBar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4000"/>
              <a:t>Čo o poliach ešte nevieme</a:t>
            </a:r>
            <a:endParaRPr lang="cs-CZ" sz="4000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sk-SK" dirty="0"/>
              <a:t>Po vytvorení poľa sú v jednotlivých políčkach poľa </a:t>
            </a:r>
            <a:r>
              <a:rPr lang="sk-SK" b="1" dirty="0">
                <a:solidFill>
                  <a:srgbClr val="FF0000"/>
                </a:solidFill>
              </a:rPr>
              <a:t>„</a:t>
            </a:r>
            <a:r>
              <a:rPr lang="sk-SK" b="1" dirty="0" err="1">
                <a:solidFill>
                  <a:srgbClr val="FF0000"/>
                </a:solidFill>
              </a:rPr>
              <a:t>defaultné</a:t>
            </a:r>
            <a:r>
              <a:rPr lang="sk-SK" b="1" dirty="0">
                <a:solidFill>
                  <a:srgbClr val="FF0000"/>
                </a:solidFill>
              </a:rPr>
              <a:t>“ hodnoty</a:t>
            </a:r>
            <a:r>
              <a:rPr lang="sk-SK" dirty="0"/>
              <a:t> pre typ políčok poľa</a:t>
            </a:r>
          </a:p>
          <a:p>
            <a:pPr eaLnBrk="1" hangingPunct="1"/>
            <a:r>
              <a:rPr lang="sk-SK" dirty="0"/>
              <a:t>Počet políčok poľa získame pomocou „</a:t>
            </a:r>
            <a:r>
              <a:rPr lang="sk-SK" b="1" dirty="0" err="1">
                <a:solidFill>
                  <a:srgbClr val="FF0000"/>
                </a:solidFill>
              </a:rPr>
              <a:t>length</a:t>
            </a:r>
            <a:r>
              <a:rPr lang="sk-SK" dirty="0"/>
              <a:t>“ </a:t>
            </a:r>
            <a:r>
              <a:rPr lang="en-US" dirty="0"/>
              <a:t>(</a:t>
            </a:r>
            <a:r>
              <a:rPr lang="en-US" dirty="0" err="1"/>
              <a:t>pozor</a:t>
            </a:r>
            <a:r>
              <a:rPr lang="en-US" dirty="0"/>
              <a:t>, </a:t>
            </a:r>
            <a:r>
              <a:rPr lang="sk-SK" dirty="0"/>
              <a:t>je to špeciálna vec</a:t>
            </a:r>
            <a:r>
              <a:rPr lang="en-US" dirty="0"/>
              <a:t>,</a:t>
            </a:r>
            <a:r>
              <a:rPr lang="sk-SK" dirty="0"/>
              <a:t> </a:t>
            </a:r>
            <a:r>
              <a:rPr lang="en-US" dirty="0" err="1"/>
              <a:t>nie</a:t>
            </a:r>
            <a:r>
              <a:rPr lang="en-US" dirty="0"/>
              <a:t> met</a:t>
            </a:r>
            <a:r>
              <a:rPr lang="sk-SK" dirty="0"/>
              <a:t>óda</a:t>
            </a:r>
            <a:r>
              <a:rPr lang="en-US" dirty="0"/>
              <a:t>,</a:t>
            </a:r>
            <a:r>
              <a:rPr lang="sk-SK" dirty="0"/>
              <a:t> ako pri objektoch triedy </a:t>
            </a:r>
            <a:r>
              <a:rPr lang="sk-SK" dirty="0" err="1"/>
              <a:t>String</a:t>
            </a:r>
            <a:r>
              <a:rPr lang="en-US" dirty="0"/>
              <a:t>):</a:t>
            </a:r>
            <a:endParaRPr lang="en-US" b="1" dirty="0">
              <a:solidFill>
                <a:srgbClr val="7F0055"/>
              </a:solidFill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en-US" b="1" dirty="0">
                <a:solidFill>
                  <a:srgbClr val="7F0055"/>
                </a:solidFill>
                <a:latin typeface="Courier New" pitchFamily="49" charset="0"/>
              </a:rPr>
              <a:t>  </a:t>
            </a:r>
          </a:p>
          <a:p>
            <a:pPr eaLnBrk="1" hangingPunct="1">
              <a:buFontTx/>
              <a:buNone/>
            </a:pPr>
            <a:r>
              <a:rPr lang="en-US" b="1" dirty="0">
                <a:solidFill>
                  <a:srgbClr val="7F0055"/>
                </a:solidFill>
                <a:latin typeface="Courier New" pitchFamily="49" charset="0"/>
              </a:rPr>
              <a:t>	</a:t>
            </a:r>
            <a:r>
              <a:rPr lang="cs-CZ" b="1" dirty="0" err="1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for</a:t>
            </a:r>
            <a:r>
              <a:rPr lang="cs-CZ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(</a:t>
            </a:r>
            <a:r>
              <a:rPr lang="cs-CZ" b="1" dirty="0" err="1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int</a:t>
            </a:r>
            <a:r>
              <a:rPr lang="cs-CZ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i=0; </a:t>
            </a:r>
            <a:r>
              <a:rPr lang="cs-CZ" dirty="0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i&lt;</a:t>
            </a:r>
            <a:r>
              <a:rPr lang="en-US" dirty="0" err="1" smtClean="0">
                <a:solidFill>
                  <a:srgbClr val="0000C0"/>
                </a:solidFill>
                <a:latin typeface="Consolas" pitchFamily="49" charset="0"/>
                <a:cs typeface="Consolas" pitchFamily="49" charset="0"/>
              </a:rPr>
              <a:t>zahony</a:t>
            </a:r>
            <a:r>
              <a:rPr lang="cs-CZ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.</a:t>
            </a:r>
            <a:r>
              <a:rPr lang="cs-CZ" dirty="0" err="1">
                <a:solidFill>
                  <a:srgbClr val="0000C0"/>
                </a:solidFill>
                <a:latin typeface="Consolas" pitchFamily="49" charset="0"/>
                <a:cs typeface="Consolas" pitchFamily="49" charset="0"/>
              </a:rPr>
              <a:t>length</a:t>
            </a:r>
            <a:r>
              <a:rPr lang="cs-CZ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; i++) {</a:t>
            </a:r>
            <a:endParaRPr lang="cs-CZ" dirty="0">
              <a:latin typeface="Consolas" pitchFamily="49" charset="0"/>
              <a:cs typeface="Consolas" pitchFamily="49" charset="0"/>
            </a:endParaRPr>
          </a:p>
          <a:p>
            <a:pPr eaLnBrk="1" hangingPunct="1"/>
            <a:endParaRPr lang="cs-CZ" dirty="0">
              <a:latin typeface="Consolas" pitchFamily="49" charset="0"/>
              <a:cs typeface="Consolas" pitchFamily="49" charset="0"/>
            </a:endParaRPr>
          </a:p>
          <a:p>
            <a:pPr eaLnBrk="1" hangingPunct="1">
              <a:buFontTx/>
              <a:buNone/>
            </a:pPr>
            <a:r>
              <a:rPr lang="en-US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cs-CZ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}</a:t>
            </a:r>
            <a:endParaRPr lang="cs-CZ" sz="3200" dirty="0">
              <a:solidFill>
                <a:srgbClr val="000000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auto">
          <a:xfrm flipH="1" flipV="1">
            <a:off x="5880847" y="4849905"/>
            <a:ext cx="315002" cy="1267113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5022620" y="6030309"/>
            <a:ext cx="2063980" cy="707886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dirty="0">
                <a:latin typeface="Trebuchet MS" pitchFamily="34" charset="0"/>
              </a:rPr>
              <a:t>Pozor, tu žiadne zátvorky </a:t>
            </a:r>
            <a:r>
              <a:rPr lang="en-US" dirty="0">
                <a:latin typeface="Trebuchet MS" pitchFamily="34" charset="0"/>
              </a:rPr>
              <a:t>()</a:t>
            </a:r>
            <a:endParaRPr lang="cs-CZ" dirty="0">
              <a:latin typeface="Trebuchet MS" pitchFamily="34" charset="0"/>
            </a:endParaRPr>
          </a:p>
        </p:txBody>
      </p:sp>
    </p:spTree>
  </p:cSld>
  <p:clrMapOvr>
    <a:masterClrMapping/>
  </p:clrMapOvr>
  <p:transition spd="med">
    <p:randomBar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4000"/>
              <a:t>„Defaultné“ hodnoty</a:t>
            </a:r>
            <a:endParaRPr lang="cs-CZ" sz="4000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sk-SK"/>
          </a:p>
          <a:p>
            <a:pPr eaLnBrk="1" hangingPunct="1"/>
            <a:r>
              <a:rPr lang="sk-SK"/>
              <a:t>Pre </a:t>
            </a:r>
            <a:r>
              <a:rPr lang="sk-SK" sz="2400" b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sk-SK">
                <a:latin typeface="Courier New" pitchFamily="49" charset="0"/>
              </a:rPr>
              <a:t>, </a:t>
            </a:r>
            <a:r>
              <a:rPr lang="sk-SK" sz="2400" b="1">
                <a:solidFill>
                  <a:srgbClr val="7F0055"/>
                </a:solidFill>
                <a:latin typeface="Courier New" pitchFamily="49" charset="0"/>
              </a:rPr>
              <a:t>byte</a:t>
            </a:r>
            <a:r>
              <a:rPr lang="sk-SK">
                <a:latin typeface="Courier New" pitchFamily="49" charset="0"/>
              </a:rPr>
              <a:t>, </a:t>
            </a:r>
            <a:r>
              <a:rPr lang="sk-SK" sz="2400" b="1">
                <a:solidFill>
                  <a:srgbClr val="7F0055"/>
                </a:solidFill>
                <a:latin typeface="Courier New" pitchFamily="49" charset="0"/>
              </a:rPr>
              <a:t>short</a:t>
            </a:r>
            <a:r>
              <a:rPr lang="sk-SK">
                <a:latin typeface="Courier New" pitchFamily="49" charset="0"/>
              </a:rPr>
              <a:t>, </a:t>
            </a:r>
            <a:r>
              <a:rPr lang="sk-SK" sz="2400" b="1">
                <a:solidFill>
                  <a:srgbClr val="7F0055"/>
                </a:solidFill>
                <a:latin typeface="Courier New" pitchFamily="49" charset="0"/>
              </a:rPr>
              <a:t>long</a:t>
            </a:r>
            <a:r>
              <a:rPr lang="sk-SK">
                <a:latin typeface="Courier New" pitchFamily="49" charset="0"/>
              </a:rPr>
              <a:t>, </a:t>
            </a:r>
            <a:r>
              <a:rPr lang="sk-SK" sz="2400" b="1">
                <a:solidFill>
                  <a:srgbClr val="7F0055"/>
                </a:solidFill>
                <a:latin typeface="Courier New" pitchFamily="49" charset="0"/>
              </a:rPr>
              <a:t>float</a:t>
            </a:r>
            <a:r>
              <a:rPr lang="sk-SK">
                <a:latin typeface="Courier New" pitchFamily="49" charset="0"/>
              </a:rPr>
              <a:t>, </a:t>
            </a:r>
            <a:r>
              <a:rPr lang="sk-SK" sz="2400" b="1">
                <a:solidFill>
                  <a:srgbClr val="7F0055"/>
                </a:solidFill>
                <a:latin typeface="Courier New" pitchFamily="49" charset="0"/>
              </a:rPr>
              <a:t>double </a:t>
            </a:r>
            <a:r>
              <a:rPr lang="en-US"/>
              <a:t> </a:t>
            </a:r>
            <a:r>
              <a:rPr lang="sk-SK"/>
              <a:t>je to hodnota </a:t>
            </a:r>
            <a:r>
              <a:rPr lang="sk-SK">
                <a:latin typeface="Courier New" pitchFamily="49" charset="0"/>
              </a:rPr>
              <a:t>0</a:t>
            </a:r>
          </a:p>
          <a:p>
            <a:pPr eaLnBrk="1" hangingPunct="1"/>
            <a:r>
              <a:rPr lang="sk-SK"/>
              <a:t>Pre </a:t>
            </a:r>
            <a:r>
              <a:rPr lang="sk-SK" sz="2400" b="1">
                <a:solidFill>
                  <a:srgbClr val="7F0055"/>
                </a:solidFill>
                <a:latin typeface="Courier New" pitchFamily="49" charset="0"/>
              </a:rPr>
              <a:t>boolean</a:t>
            </a:r>
            <a:r>
              <a:rPr lang="sk-SK"/>
              <a:t> je to </a:t>
            </a:r>
            <a:r>
              <a:rPr lang="sk-SK" sz="2400" b="1">
                <a:solidFill>
                  <a:srgbClr val="7F0055"/>
                </a:solidFill>
                <a:latin typeface="Courier New" pitchFamily="49" charset="0"/>
              </a:rPr>
              <a:t>false</a:t>
            </a:r>
          </a:p>
          <a:p>
            <a:pPr eaLnBrk="1" hangingPunct="1"/>
            <a:r>
              <a:rPr lang="sk-SK"/>
              <a:t>Pre </a:t>
            </a:r>
            <a:r>
              <a:rPr lang="sk-SK" sz="2400" b="1">
                <a:solidFill>
                  <a:srgbClr val="7F0055"/>
                </a:solidFill>
                <a:latin typeface="Courier New" pitchFamily="49" charset="0"/>
              </a:rPr>
              <a:t>char</a:t>
            </a:r>
            <a:r>
              <a:rPr lang="sk-SK"/>
              <a:t> je to </a:t>
            </a:r>
            <a:r>
              <a:rPr lang="en-US"/>
              <a:t>U</a:t>
            </a:r>
            <a:r>
              <a:rPr lang="sk-SK"/>
              <a:t>nicode znak s kódom </a:t>
            </a:r>
            <a:r>
              <a:rPr lang="sk-SK">
                <a:latin typeface="Courier New" pitchFamily="49" charset="0"/>
              </a:rPr>
              <a:t>0</a:t>
            </a:r>
            <a:endParaRPr lang="sk-SK"/>
          </a:p>
          <a:p>
            <a:pPr eaLnBrk="1" hangingPunct="1"/>
            <a:r>
              <a:rPr lang="sk-SK"/>
              <a:t>Pre premenné referenčného typu </a:t>
            </a:r>
            <a:r>
              <a:rPr lang="en-US"/>
              <a:t>(referencuj</a:t>
            </a:r>
            <a:r>
              <a:rPr lang="sk-SK"/>
              <a:t>úce objekty tried ako </a:t>
            </a:r>
            <a:r>
              <a:rPr lang="sk-SK" i="1"/>
              <a:t>String</a:t>
            </a:r>
            <a:r>
              <a:rPr lang="sk-SK"/>
              <a:t>, </a:t>
            </a:r>
            <a:r>
              <a:rPr lang="sk-SK" i="1"/>
              <a:t>Turtle</a:t>
            </a:r>
            <a:r>
              <a:rPr lang="sk-SK"/>
              <a:t>, ...</a:t>
            </a:r>
            <a:r>
              <a:rPr lang="en-US"/>
              <a:t>) je to </a:t>
            </a:r>
            <a:r>
              <a:rPr lang="en-US" sz="2400" b="1">
                <a:solidFill>
                  <a:srgbClr val="7F0055"/>
                </a:solidFill>
                <a:latin typeface="Courier New" pitchFamily="49" charset="0"/>
              </a:rPr>
              <a:t>null</a:t>
            </a:r>
            <a:r>
              <a:rPr lang="en-US"/>
              <a:t>.</a:t>
            </a:r>
            <a:endParaRPr lang="cs-CZ"/>
          </a:p>
        </p:txBody>
      </p:sp>
      <p:pic>
        <p:nvPicPr>
          <p:cNvPr id="20484" name="Picture 2" descr="http://ecorich.org/lightbulb/sites/default/files/sxc.hu-brokenarts-light-bulb_1.jpg?126086416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54900" y="2770188"/>
            <a:ext cx="1033463" cy="137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randomBar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dirty="0" err="1"/>
              <a:t>Farma</a:t>
            </a:r>
            <a:r>
              <a:rPr lang="sk-SK" sz="4000" dirty="0"/>
              <a:t>: čo potrebujeme</a:t>
            </a:r>
            <a:r>
              <a:rPr lang="en-US" sz="4000" dirty="0"/>
              <a:t>?</a:t>
            </a:r>
            <a:endParaRPr lang="cs-CZ" sz="4000" dirty="0"/>
          </a:p>
        </p:txBody>
      </p:sp>
      <p:sp>
        <p:nvSpPr>
          <p:cNvPr id="1246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Pre ka</a:t>
            </a:r>
            <a:r>
              <a:rPr lang="sk-SK" dirty="0" err="1"/>
              <a:t>ždý</a:t>
            </a:r>
            <a:r>
              <a:rPr lang="sk-SK" dirty="0"/>
              <a:t> záhon potrebujeme vedieť </a:t>
            </a:r>
            <a:r>
              <a:rPr lang="sk-SK" b="1" dirty="0">
                <a:solidFill>
                  <a:srgbClr val="FF0000"/>
                </a:solidFill>
              </a:rPr>
              <a:t>koľko</a:t>
            </a:r>
            <a:r>
              <a:rPr lang="sk-SK" dirty="0"/>
              <a:t> je tam práve </a:t>
            </a:r>
            <a:r>
              <a:rPr lang="sk-SK" b="1" dirty="0">
                <a:solidFill>
                  <a:srgbClr val="FF0000"/>
                </a:solidFill>
              </a:rPr>
              <a:t>kvetín</a:t>
            </a:r>
            <a:r>
              <a:rPr lang="sk-SK" dirty="0"/>
              <a:t>:</a:t>
            </a:r>
          </a:p>
          <a:p>
            <a:pPr lvl="1" eaLnBrk="1" hangingPunct="1"/>
            <a:r>
              <a:rPr lang="sk-SK" dirty="0"/>
              <a:t>pole hodnôt typu </a:t>
            </a:r>
            <a:r>
              <a:rPr lang="sk-SK" b="1" dirty="0" err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sk-SK" dirty="0"/>
              <a:t> – každé políčko poľa uchováva číslo, ktoré hovorí, koľko kvetov je práve v záhone</a:t>
            </a:r>
          </a:p>
          <a:p>
            <a:pPr lvl="1" eaLnBrk="1" hangingPunct="1"/>
            <a:endParaRPr lang="sk-SK" dirty="0"/>
          </a:p>
          <a:p>
            <a:pPr lvl="1" algn="ctr" eaLnBrk="1" hangingPunct="1">
              <a:buFontTx/>
              <a:buNone/>
            </a:pPr>
            <a:r>
              <a:rPr lang="sk-SK" b="1" dirty="0" err="1">
                <a:solidFill>
                  <a:srgbClr val="7F0055"/>
                </a:solidFill>
                <a:latin typeface="Courier New" pitchFamily="49" charset="0"/>
              </a:rPr>
              <a:t>private</a:t>
            </a:r>
            <a:r>
              <a:rPr lang="sk-SK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sk-SK" b="1" dirty="0" err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sk-SK" dirty="0">
                <a:solidFill>
                  <a:srgbClr val="000000"/>
                </a:solidFill>
                <a:latin typeface="Courier New" pitchFamily="49" charset="0"/>
              </a:rPr>
              <a:t>[] </a:t>
            </a:r>
            <a:r>
              <a:rPr lang="sk-SK" dirty="0" err="1">
                <a:solidFill>
                  <a:srgbClr val="0000C0"/>
                </a:solidFill>
                <a:latin typeface="Courier New" pitchFamily="49" charset="0"/>
              </a:rPr>
              <a:t>zahony</a:t>
            </a:r>
            <a:r>
              <a:rPr lang="sk-SK" dirty="0">
                <a:solidFill>
                  <a:srgbClr val="000000"/>
                </a:solidFill>
                <a:latin typeface="Courier New" pitchFamily="49" charset="0"/>
              </a:rPr>
              <a:t>;</a:t>
            </a:r>
            <a:endParaRPr lang="sk-SK" dirty="0"/>
          </a:p>
          <a:p>
            <a:pPr lvl="1" eaLnBrk="1" hangingPunct="1"/>
            <a:endParaRPr lang="en-US" dirty="0"/>
          </a:p>
          <a:p>
            <a:pPr lvl="1" eaLnBrk="1" hangingPunct="1"/>
            <a:r>
              <a:rPr lang="sk-SK" dirty="0"/>
              <a:t>vytvorenie poľa:</a:t>
            </a:r>
          </a:p>
          <a:p>
            <a:pPr algn="ctr" eaLnBrk="1" hangingPunct="1">
              <a:buFontTx/>
              <a:buNone/>
            </a:pPr>
            <a:r>
              <a:rPr lang="sk-SK" sz="2400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sk-SK" sz="2400" dirty="0" err="1">
                <a:solidFill>
                  <a:srgbClr val="000000"/>
                </a:solidFill>
                <a:latin typeface="Courier New" pitchFamily="49" charset="0"/>
              </a:rPr>
              <a:t>.zahony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 = </a:t>
            </a:r>
            <a:r>
              <a:rPr lang="sk-SK" sz="2400" b="1" dirty="0">
                <a:solidFill>
                  <a:srgbClr val="7F0055"/>
                </a:solidFill>
                <a:latin typeface="Courier New" pitchFamily="49" charset="0"/>
              </a:rPr>
              <a:t>new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sk-SK" sz="2400" b="1" dirty="0" err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[</a:t>
            </a:r>
            <a:r>
              <a:rPr lang="en-US" sz="2400" dirty="0">
                <a:solidFill>
                  <a:srgbClr val="000000"/>
                </a:solidFill>
                <a:latin typeface="Courier New" pitchFamily="49" charset="0"/>
              </a:rPr>
              <a:t>5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];</a:t>
            </a:r>
            <a:endParaRPr lang="sk-SK" sz="2400" dirty="0"/>
          </a:p>
          <a:p>
            <a:pPr lvl="1" eaLnBrk="1" hangingPunct="1"/>
            <a:endParaRPr lang="cs-CZ" sz="2000" dirty="0"/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62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462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462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6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46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46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62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462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462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62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462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462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dirty="0"/>
              <a:t>Po</a:t>
            </a:r>
            <a:r>
              <a:rPr lang="sk-SK" sz="3200" dirty="0" err="1"/>
              <a:t>čet</a:t>
            </a:r>
            <a:r>
              <a:rPr lang="sk-SK" sz="3200" dirty="0"/>
              <a:t> prvkov s vlastnosťou</a:t>
            </a:r>
            <a:endParaRPr lang="cs-CZ" sz="3200" dirty="0"/>
          </a:p>
        </p:txBody>
      </p:sp>
      <p:sp>
        <p:nvSpPr>
          <p:cNvPr id="12482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sk-SK" b="1" dirty="0"/>
          </a:p>
          <a:p>
            <a:pPr eaLnBrk="1" hangingPunct="1"/>
            <a:r>
              <a:rPr lang="sk-SK" b="1" dirty="0"/>
              <a:t>Stratégia:</a:t>
            </a:r>
          </a:p>
          <a:p>
            <a:pPr lvl="1" eaLnBrk="1" hangingPunct="1"/>
            <a:r>
              <a:rPr lang="sk-SK" dirty="0"/>
              <a:t>Vytvoríme si </a:t>
            </a:r>
            <a:r>
              <a:rPr lang="sk-SK" b="1" dirty="0">
                <a:solidFill>
                  <a:srgbClr val="FF0000"/>
                </a:solidFill>
              </a:rPr>
              <a:t>počítadlo</a:t>
            </a:r>
            <a:r>
              <a:rPr lang="sk-SK" dirty="0"/>
              <a:t>, v ktorom rátame koľko prvkov s danou vlastnosťou sme stretli.</a:t>
            </a:r>
          </a:p>
          <a:p>
            <a:pPr lvl="1" eaLnBrk="1" hangingPunct="1"/>
            <a:r>
              <a:rPr lang="sk-SK" dirty="0"/>
              <a:t>Prechádzame </a:t>
            </a:r>
            <a:r>
              <a:rPr lang="sk-SK" b="1" dirty="0">
                <a:solidFill>
                  <a:srgbClr val="FF0000"/>
                </a:solidFill>
              </a:rPr>
              <a:t>postupne</a:t>
            </a:r>
            <a:r>
              <a:rPr lang="sk-SK" dirty="0"/>
              <a:t> všetky prvky poľa. Ak má prvok požadovanú vlastnosť </a:t>
            </a:r>
            <a:r>
              <a:rPr lang="en-US" dirty="0"/>
              <a:t>(over</a:t>
            </a:r>
            <a:r>
              <a:rPr lang="sk-SK" dirty="0" err="1"/>
              <a:t>íme</a:t>
            </a:r>
            <a:r>
              <a:rPr lang="sk-SK" dirty="0"/>
              <a:t> </a:t>
            </a:r>
            <a:r>
              <a:rPr lang="en-US" b="1" dirty="0">
                <a:solidFill>
                  <a:srgbClr val="7F0055"/>
                </a:solidFill>
                <a:latin typeface="Courier New" pitchFamily="49" charset="0"/>
              </a:rPr>
              <a:t>if</a:t>
            </a:r>
            <a:r>
              <a:rPr lang="sk-SK" dirty="0"/>
              <a:t>-o</a:t>
            </a:r>
            <a:r>
              <a:rPr lang="en-US" dirty="0"/>
              <a:t>m), </a:t>
            </a:r>
            <a:r>
              <a:rPr lang="en-US" b="1" dirty="0" err="1">
                <a:solidFill>
                  <a:srgbClr val="FF0000"/>
                </a:solidFill>
              </a:rPr>
              <a:t>zv</a:t>
            </a:r>
            <a:r>
              <a:rPr lang="sk-SK" b="1" dirty="0" err="1">
                <a:solidFill>
                  <a:srgbClr val="FF0000"/>
                </a:solidFill>
              </a:rPr>
              <a:t>ýšime</a:t>
            </a:r>
            <a:r>
              <a:rPr lang="sk-SK" b="1" dirty="0">
                <a:solidFill>
                  <a:srgbClr val="FF0000"/>
                </a:solidFill>
              </a:rPr>
              <a:t> </a:t>
            </a:r>
            <a:r>
              <a:rPr lang="sk-SK" dirty="0"/>
              <a:t>hodnotu počítadla o 1.</a:t>
            </a:r>
          </a:p>
          <a:p>
            <a:pPr lvl="1" eaLnBrk="1" hangingPunct="1"/>
            <a:r>
              <a:rPr lang="en-US" dirty="0"/>
              <a:t>Po </a:t>
            </a:r>
            <a:r>
              <a:rPr lang="en-US" dirty="0" err="1"/>
              <a:t>skon</a:t>
            </a:r>
            <a:r>
              <a:rPr lang="sk-SK" dirty="0" err="1"/>
              <a:t>čení</a:t>
            </a:r>
            <a:r>
              <a:rPr lang="sk-SK" dirty="0"/>
              <a:t> prechodu prvkami obsah počítadla je počet prvkov poľa s danou vlastnosťou.</a:t>
            </a:r>
            <a:endParaRPr lang="cs-CZ" dirty="0"/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82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482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482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82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482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482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3200" dirty="0"/>
              <a:t>Všetky prvky majú vlastnosť ...</a:t>
            </a:r>
            <a:endParaRPr lang="cs-CZ" sz="3200" dirty="0"/>
          </a:p>
        </p:txBody>
      </p:sp>
      <p:sp>
        <p:nvSpPr>
          <p:cNvPr id="12482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sk-SK" b="1" dirty="0"/>
              <a:t>Stratégia:</a:t>
            </a:r>
          </a:p>
          <a:p>
            <a:pPr lvl="1" eaLnBrk="1" hangingPunct="1"/>
            <a:r>
              <a:rPr lang="sk-SK" dirty="0"/>
              <a:t>Na začiatku </a:t>
            </a:r>
            <a:r>
              <a:rPr lang="sk-SK" b="1" dirty="0"/>
              <a:t>veríme</a:t>
            </a:r>
            <a:r>
              <a:rPr lang="sk-SK" dirty="0"/>
              <a:t>, </a:t>
            </a:r>
            <a:r>
              <a:rPr lang="sk-SK" b="1" dirty="0"/>
              <a:t>že</a:t>
            </a:r>
            <a:r>
              <a:rPr lang="sk-SK" dirty="0"/>
              <a:t> všetky prvky </a:t>
            </a:r>
            <a:r>
              <a:rPr lang="sk-SK" b="1" dirty="0"/>
              <a:t>majú</a:t>
            </a:r>
            <a:r>
              <a:rPr lang="sk-SK" dirty="0"/>
              <a:t> nejakú vlastnosť </a:t>
            </a:r>
            <a:r>
              <a:rPr lang="en-US" dirty="0"/>
              <a:t>– </a:t>
            </a:r>
            <a:r>
              <a:rPr lang="en-US" dirty="0" err="1"/>
              <a:t>nastav</a:t>
            </a:r>
            <a:r>
              <a:rPr lang="sk-SK" dirty="0" err="1"/>
              <a:t>íme</a:t>
            </a:r>
            <a:r>
              <a:rPr lang="sk-SK" dirty="0"/>
              <a:t> si nejakú </a:t>
            </a:r>
            <a:r>
              <a:rPr lang="sk-SK" i="1" dirty="0" err="1"/>
              <a:t>boolean</a:t>
            </a:r>
            <a:r>
              <a:rPr lang="sk-SK" dirty="0"/>
              <a:t> premennú </a:t>
            </a:r>
            <a:r>
              <a:rPr lang="en-US" dirty="0"/>
              <a:t>(</a:t>
            </a:r>
            <a:r>
              <a:rPr lang="en-US" dirty="0" err="1"/>
              <a:t>napr</a:t>
            </a:r>
            <a:r>
              <a:rPr lang="en-US" dirty="0"/>
              <a:t>. s </a:t>
            </a:r>
            <a:r>
              <a:rPr lang="en-US" dirty="0" err="1"/>
              <a:t>menom</a:t>
            </a:r>
            <a:r>
              <a:rPr lang="en-US" dirty="0"/>
              <a:t> </a:t>
            </a:r>
            <a:r>
              <a:rPr lang="en-US" i="1" dirty="0" err="1"/>
              <a:t>allOK</a:t>
            </a:r>
            <a:r>
              <a:rPr lang="en-US" dirty="0"/>
              <a:t>)</a:t>
            </a:r>
            <a:r>
              <a:rPr lang="sk-SK" dirty="0"/>
              <a:t> na </a:t>
            </a:r>
            <a:r>
              <a:rPr lang="sk-SK" b="1" dirty="0" err="1">
                <a:solidFill>
                  <a:srgbClr val="7F0055"/>
                </a:solidFill>
                <a:latin typeface="Courier New" pitchFamily="49" charset="0"/>
              </a:rPr>
              <a:t>true</a:t>
            </a:r>
            <a:r>
              <a:rPr lang="sk-SK" b="1" dirty="0">
                <a:solidFill>
                  <a:srgbClr val="7F0055"/>
                </a:solidFill>
                <a:latin typeface="Courier New" pitchFamily="49" charset="0"/>
              </a:rPr>
              <a:t>.</a:t>
            </a:r>
            <a:r>
              <a:rPr lang="sk-SK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endParaRPr lang="sk-SK" dirty="0"/>
          </a:p>
          <a:p>
            <a:pPr lvl="1" eaLnBrk="1" hangingPunct="1"/>
            <a:r>
              <a:rPr lang="sk-SK" dirty="0"/>
              <a:t>Prechádzame postupne všetky prvky poľa. Ak je prvok „</a:t>
            </a:r>
            <a:r>
              <a:rPr lang="sk-SK" b="1" dirty="0">
                <a:solidFill>
                  <a:srgbClr val="FF0000"/>
                </a:solidFill>
              </a:rPr>
              <a:t>zlý</a:t>
            </a:r>
            <a:r>
              <a:rPr lang="sk-SK" dirty="0"/>
              <a:t>“ </a:t>
            </a:r>
            <a:r>
              <a:rPr lang="en-US" dirty="0"/>
              <a:t>(</a:t>
            </a:r>
            <a:r>
              <a:rPr lang="en-US" dirty="0" err="1"/>
              <a:t>nem</a:t>
            </a:r>
            <a:r>
              <a:rPr lang="sk-SK" dirty="0"/>
              <a:t>á požadovanú vlastnosť</a:t>
            </a:r>
            <a:r>
              <a:rPr lang="en-US" dirty="0"/>
              <a:t>), </a:t>
            </a:r>
            <a:r>
              <a:rPr lang="en-US" dirty="0" err="1"/>
              <a:t>nastav</a:t>
            </a:r>
            <a:r>
              <a:rPr lang="sk-SK" dirty="0" err="1"/>
              <a:t>íme</a:t>
            </a:r>
            <a:r>
              <a:rPr lang="sk-SK" dirty="0"/>
              <a:t> </a:t>
            </a:r>
            <a:r>
              <a:rPr lang="sk-SK" i="1" dirty="0" err="1"/>
              <a:t>boolean</a:t>
            </a:r>
            <a:r>
              <a:rPr lang="sk-SK" dirty="0"/>
              <a:t> premennú na </a:t>
            </a:r>
            <a:r>
              <a:rPr lang="sk-SK" b="1" dirty="0" err="1">
                <a:solidFill>
                  <a:srgbClr val="7F0055"/>
                </a:solidFill>
                <a:latin typeface="Courier New" pitchFamily="49" charset="0"/>
              </a:rPr>
              <a:t>false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en-US" dirty="0"/>
              <a:t>a </a:t>
            </a:r>
            <a:r>
              <a:rPr lang="sk-SK" dirty="0"/>
              <a:t>„</a:t>
            </a:r>
            <a:r>
              <a:rPr lang="en-US" b="1" dirty="0">
                <a:solidFill>
                  <a:srgbClr val="7F0055"/>
                </a:solidFill>
                <a:latin typeface="Courier New" pitchFamily="49" charset="0"/>
              </a:rPr>
              <a:t>break</a:t>
            </a:r>
            <a:r>
              <a:rPr lang="en-US" dirty="0"/>
              <a:t>”</a:t>
            </a:r>
            <a:r>
              <a:rPr lang="sk-SK" dirty="0"/>
              <a:t>-</a:t>
            </a:r>
            <a:r>
              <a:rPr lang="sk-SK" dirty="0" err="1"/>
              <a:t>neme</a:t>
            </a:r>
            <a:r>
              <a:rPr lang="sk-SK" dirty="0"/>
              <a:t> </a:t>
            </a:r>
            <a:r>
              <a:rPr lang="en-US" dirty="0" err="1"/>
              <a:t>prech</a:t>
            </a:r>
            <a:r>
              <a:rPr lang="sk-SK" dirty="0" err="1"/>
              <a:t>ádzanie</a:t>
            </a:r>
            <a:r>
              <a:rPr lang="sk-SK" dirty="0"/>
              <a:t> prvkov poľa.</a:t>
            </a:r>
          </a:p>
          <a:p>
            <a:pPr lvl="1" eaLnBrk="1" hangingPunct="1"/>
            <a:r>
              <a:rPr lang="en-US" dirty="0"/>
              <a:t>Po </a:t>
            </a:r>
            <a:r>
              <a:rPr lang="en-US" dirty="0" err="1"/>
              <a:t>skon</a:t>
            </a:r>
            <a:r>
              <a:rPr lang="sk-SK" dirty="0" err="1"/>
              <a:t>čení</a:t>
            </a:r>
            <a:r>
              <a:rPr lang="sk-SK" dirty="0"/>
              <a:t> prechodu prvkami obsah </a:t>
            </a:r>
            <a:r>
              <a:rPr lang="sk-SK" i="1" dirty="0" err="1"/>
              <a:t>boolean</a:t>
            </a:r>
            <a:r>
              <a:rPr lang="sk-SK" dirty="0"/>
              <a:t> premennej hovorí, či všetky prvky majú skúmanú vlastnosť.</a:t>
            </a:r>
            <a:endParaRPr lang="cs-CZ" dirty="0"/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82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482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482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82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482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482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4000"/>
              <a:t>Naj</a:t>
            </a:r>
            <a:r>
              <a:rPr lang="en-US" sz="4000"/>
              <a:t>-prvok po</a:t>
            </a:r>
            <a:r>
              <a:rPr lang="sk-SK" sz="4000"/>
              <a:t>ľa</a:t>
            </a:r>
            <a:endParaRPr lang="cs-CZ" sz="4000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8613" y="1525588"/>
            <a:ext cx="8542337" cy="4802187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sk-SK" b="1" dirty="0"/>
              <a:t>Stratégia:</a:t>
            </a:r>
          </a:p>
          <a:p>
            <a:pPr lvl="1" eaLnBrk="1" hangingPunct="1">
              <a:lnSpc>
                <a:spcPct val="90000"/>
              </a:lnSpc>
            </a:pPr>
            <a:r>
              <a:rPr lang="sk-SK" dirty="0"/>
              <a:t>vyberieme si nejaký prvok poľa ako </a:t>
            </a:r>
            <a:endParaRPr lang="en-US" dirty="0"/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b="1" dirty="0">
                <a:solidFill>
                  <a:srgbClr val="FF0000"/>
                </a:solidFill>
              </a:rPr>
              <a:t>    </a:t>
            </a:r>
            <a:r>
              <a:rPr lang="sk-SK" b="1" dirty="0">
                <a:solidFill>
                  <a:srgbClr val="FF0000"/>
                </a:solidFill>
              </a:rPr>
              <a:t>kandidáta na najlepší prvok</a:t>
            </a:r>
            <a:endParaRPr lang="en-US" b="1" dirty="0">
              <a:solidFill>
                <a:srgbClr val="FF0000"/>
              </a:solidFill>
            </a:endParaRPr>
          </a:p>
          <a:p>
            <a:pPr lvl="1" eaLnBrk="1" hangingPunct="1">
              <a:lnSpc>
                <a:spcPct val="90000"/>
              </a:lnSpc>
            </a:pPr>
            <a:r>
              <a:rPr lang="sk-SK" dirty="0"/>
              <a:t>skúšame každý prvok, či náhodnou </a:t>
            </a:r>
            <a:endParaRPr lang="en-US" dirty="0"/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dirty="0"/>
              <a:t>    </a:t>
            </a:r>
            <a:r>
              <a:rPr lang="sk-SK" dirty="0"/>
              <a:t>nie je lepší, ako aktuálny kandidát:</a:t>
            </a:r>
          </a:p>
          <a:p>
            <a:pPr lvl="2" eaLnBrk="1" hangingPunct="1">
              <a:lnSpc>
                <a:spcPct val="90000"/>
              </a:lnSpc>
            </a:pPr>
            <a:r>
              <a:rPr lang="sk-SK" sz="2400" dirty="0"/>
              <a:t>ak áno, zapamätáme si aktuálny prvok ako </a:t>
            </a:r>
            <a:r>
              <a:rPr lang="sk-SK" sz="2400" b="1" dirty="0">
                <a:solidFill>
                  <a:srgbClr val="FF0000"/>
                </a:solidFill>
              </a:rPr>
              <a:t>nového kandidáta</a:t>
            </a:r>
            <a:r>
              <a:rPr lang="sk-SK" sz="2400" dirty="0"/>
              <a:t> na najlepší prvok</a:t>
            </a:r>
            <a:endParaRPr lang="sk-SK" dirty="0"/>
          </a:p>
          <a:p>
            <a:pPr eaLnBrk="1" hangingPunct="1">
              <a:lnSpc>
                <a:spcPct val="90000"/>
              </a:lnSpc>
            </a:pPr>
            <a:r>
              <a:rPr lang="sk-SK" dirty="0"/>
              <a:t>Ak je zvoliť počiatočného kandidáta ťažké, tvárime sa, že za kandidáta máme zvolenú </a:t>
            </a:r>
            <a:r>
              <a:rPr lang="sk-SK" b="1" dirty="0"/>
              <a:t>absolútne najhoršiu</a:t>
            </a:r>
            <a:r>
              <a:rPr lang="sk-SK" dirty="0"/>
              <a:t> vec.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cs-CZ" sz="3200" dirty="0"/>
          </a:p>
        </p:txBody>
      </p:sp>
      <p:pic>
        <p:nvPicPr>
          <p:cNvPr id="29700" name="Picture 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031038" y="1241805"/>
            <a:ext cx="1882775" cy="2919413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</p:pic>
    </p:spTree>
  </p:cSld>
  <p:clrMapOvr>
    <a:masterClrMapping/>
  </p:clrMapOvr>
  <p:transition spd="med">
    <p:randomBar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4000"/>
              <a:t>Naj</a:t>
            </a:r>
            <a:r>
              <a:rPr lang="en-US" sz="4000"/>
              <a:t>-prvok po</a:t>
            </a:r>
            <a:r>
              <a:rPr lang="sk-SK" sz="4000"/>
              <a:t>ľa </a:t>
            </a:r>
            <a:r>
              <a:rPr lang="en-US" sz="4000"/>
              <a:t>– simul</a:t>
            </a:r>
            <a:r>
              <a:rPr lang="sk-SK" sz="4000"/>
              <a:t>ácia</a:t>
            </a:r>
            <a:endParaRPr lang="cs-CZ" sz="4000"/>
          </a:p>
        </p:txBody>
      </p:sp>
      <p:sp>
        <p:nvSpPr>
          <p:cNvPr id="30723" name="Rectangle 9"/>
          <p:cNvSpPr>
            <a:spLocks noChangeArrowheads="1"/>
          </p:cNvSpPr>
          <p:nvPr/>
        </p:nvSpPr>
        <p:spPr bwMode="auto">
          <a:xfrm>
            <a:off x="3514725" y="4627563"/>
            <a:ext cx="695325" cy="668337"/>
          </a:xfrm>
          <a:prstGeom prst="rect">
            <a:avLst/>
          </a:prstGeom>
          <a:solidFill>
            <a:srgbClr val="FFFF66"/>
          </a:solidFill>
          <a:ln w="9525" algn="ctr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30724" name="Rectangle 10"/>
          <p:cNvSpPr>
            <a:spLocks noChangeArrowheads="1"/>
          </p:cNvSpPr>
          <p:nvPr/>
        </p:nvSpPr>
        <p:spPr bwMode="auto">
          <a:xfrm>
            <a:off x="4211638" y="4625975"/>
            <a:ext cx="695325" cy="668338"/>
          </a:xfrm>
          <a:prstGeom prst="rect">
            <a:avLst/>
          </a:prstGeom>
          <a:solidFill>
            <a:srgbClr val="FFFF66"/>
          </a:solidFill>
          <a:ln w="9525" algn="ctr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30725" name="Rectangle 11"/>
          <p:cNvSpPr>
            <a:spLocks noChangeArrowheads="1"/>
          </p:cNvSpPr>
          <p:nvPr/>
        </p:nvSpPr>
        <p:spPr bwMode="auto">
          <a:xfrm>
            <a:off x="4910138" y="4624388"/>
            <a:ext cx="695325" cy="668337"/>
          </a:xfrm>
          <a:prstGeom prst="rect">
            <a:avLst/>
          </a:prstGeom>
          <a:solidFill>
            <a:srgbClr val="FFFF66"/>
          </a:solidFill>
          <a:ln w="9525" algn="ctr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30726" name="Rectangle 12"/>
          <p:cNvSpPr>
            <a:spLocks noChangeArrowheads="1"/>
          </p:cNvSpPr>
          <p:nvPr/>
        </p:nvSpPr>
        <p:spPr bwMode="auto">
          <a:xfrm>
            <a:off x="5605463" y="4635500"/>
            <a:ext cx="722312" cy="655638"/>
          </a:xfrm>
          <a:prstGeom prst="rect">
            <a:avLst/>
          </a:prstGeom>
          <a:solidFill>
            <a:srgbClr val="FFFF66"/>
          </a:solidFill>
          <a:ln w="9525" algn="ctr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30727" name="Rectangle 13"/>
          <p:cNvSpPr>
            <a:spLocks noChangeArrowheads="1"/>
          </p:cNvSpPr>
          <p:nvPr/>
        </p:nvSpPr>
        <p:spPr bwMode="auto">
          <a:xfrm>
            <a:off x="6330950" y="4624388"/>
            <a:ext cx="695325" cy="668337"/>
          </a:xfrm>
          <a:prstGeom prst="rect">
            <a:avLst/>
          </a:prstGeom>
          <a:solidFill>
            <a:srgbClr val="FFFF66"/>
          </a:solidFill>
          <a:ln w="9525" algn="ctr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30728" name="Text Box 17"/>
          <p:cNvSpPr txBox="1">
            <a:spLocks noChangeArrowheads="1"/>
          </p:cNvSpPr>
          <p:nvPr/>
        </p:nvSpPr>
        <p:spPr bwMode="auto">
          <a:xfrm>
            <a:off x="3535363" y="4224338"/>
            <a:ext cx="4065587" cy="396875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/>
            <a:r>
              <a:rPr lang="en-US"/>
              <a:t>  0        1        2        3         4</a:t>
            </a:r>
            <a:endParaRPr lang="cs-CZ"/>
          </a:p>
        </p:txBody>
      </p:sp>
      <p:sp>
        <p:nvSpPr>
          <p:cNvPr id="30729" name="Text Box 18"/>
          <p:cNvSpPr txBox="1">
            <a:spLocks noChangeArrowheads="1"/>
          </p:cNvSpPr>
          <p:nvPr/>
        </p:nvSpPr>
        <p:spPr bwMode="auto">
          <a:xfrm>
            <a:off x="3589338" y="4729163"/>
            <a:ext cx="3448050" cy="457200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/>
            <a:r>
              <a:rPr lang="en-US" sz="2400" b="1"/>
              <a:t> 8      3       4     10      5</a:t>
            </a:r>
            <a:endParaRPr lang="cs-CZ" sz="2400" b="1"/>
          </a:p>
        </p:txBody>
      </p:sp>
      <p:sp>
        <p:nvSpPr>
          <p:cNvPr id="30730" name="Text Box 20"/>
          <p:cNvSpPr txBox="1">
            <a:spLocks noChangeArrowheads="1"/>
          </p:cNvSpPr>
          <p:nvPr/>
        </p:nvSpPr>
        <p:spPr bwMode="auto">
          <a:xfrm>
            <a:off x="268013" y="1682040"/>
            <a:ext cx="2263775" cy="396875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en-US" dirty="0" err="1">
                <a:solidFill>
                  <a:srgbClr val="000000"/>
                </a:solidFill>
                <a:latin typeface="Courier New" pitchFamily="49" charset="0"/>
              </a:rPr>
              <a:t>najIndex</a:t>
            </a:r>
            <a:endParaRPr lang="cs-CZ" dirty="0">
              <a:solidFill>
                <a:srgbClr val="000000"/>
              </a:solidFill>
              <a:latin typeface="Courier New" pitchFamily="49" charset="0"/>
            </a:endParaRPr>
          </a:p>
        </p:txBody>
      </p:sp>
      <p:sp>
        <p:nvSpPr>
          <p:cNvPr id="1250325" name="Rectangle 21"/>
          <p:cNvSpPr>
            <a:spLocks noChangeArrowheads="1"/>
          </p:cNvSpPr>
          <p:nvPr/>
        </p:nvSpPr>
        <p:spPr bwMode="auto">
          <a:xfrm>
            <a:off x="1726321" y="2101850"/>
            <a:ext cx="841375" cy="754063"/>
          </a:xfrm>
          <a:prstGeom prst="rect">
            <a:avLst/>
          </a:prstGeom>
          <a:solidFill>
            <a:srgbClr val="FFFFCC"/>
          </a:solidFill>
          <a:ln w="9525" algn="ctr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1250326" name="Text Box 22"/>
          <p:cNvSpPr txBox="1">
            <a:spLocks noChangeArrowheads="1"/>
          </p:cNvSpPr>
          <p:nvPr/>
        </p:nvSpPr>
        <p:spPr bwMode="auto">
          <a:xfrm>
            <a:off x="2008243" y="1663317"/>
            <a:ext cx="466944" cy="396875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r>
              <a:rPr lang="en-US" dirty="0" err="1">
                <a:solidFill>
                  <a:srgbClr val="000000"/>
                </a:solidFill>
                <a:latin typeface="Courier New" pitchFamily="49" charset="0"/>
              </a:rPr>
              <a:t>i</a:t>
            </a:r>
            <a:endParaRPr lang="cs-CZ" dirty="0">
              <a:solidFill>
                <a:srgbClr val="000000"/>
              </a:solidFill>
              <a:latin typeface="Courier New" pitchFamily="49" charset="0"/>
            </a:endParaRPr>
          </a:p>
        </p:txBody>
      </p:sp>
      <p:sp>
        <p:nvSpPr>
          <p:cNvPr id="30733" name="Rectangle 24"/>
          <p:cNvSpPr>
            <a:spLocks noChangeArrowheads="1"/>
          </p:cNvSpPr>
          <p:nvPr/>
        </p:nvSpPr>
        <p:spPr bwMode="auto">
          <a:xfrm>
            <a:off x="3190875" y="1541463"/>
            <a:ext cx="6459538" cy="2354491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/>
            <a:r>
              <a:rPr lang="cs-CZ" sz="2100" b="1" dirty="0" err="1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int</a:t>
            </a:r>
            <a:r>
              <a:rPr lang="cs-CZ" sz="21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[] pole = …;</a:t>
            </a:r>
            <a:endParaRPr lang="cs-CZ" sz="2100" dirty="0">
              <a:latin typeface="Consolas" pitchFamily="49" charset="0"/>
              <a:cs typeface="Consolas" pitchFamily="49" charset="0"/>
            </a:endParaRPr>
          </a:p>
          <a:p>
            <a:pPr algn="l"/>
            <a:r>
              <a:rPr lang="cs-CZ" sz="2100" b="1" dirty="0" err="1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int</a:t>
            </a:r>
            <a:r>
              <a:rPr lang="cs-CZ" sz="21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cs-CZ" sz="2100" dirty="0" err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najIndex</a:t>
            </a:r>
            <a:r>
              <a:rPr lang="cs-CZ" sz="21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= 0;</a:t>
            </a:r>
            <a:endParaRPr lang="cs-CZ" sz="2100" dirty="0">
              <a:latin typeface="Consolas" pitchFamily="49" charset="0"/>
              <a:cs typeface="Consolas" pitchFamily="49" charset="0"/>
            </a:endParaRPr>
          </a:p>
          <a:p>
            <a:pPr algn="l"/>
            <a:r>
              <a:rPr lang="cs-CZ" sz="2100" b="1" dirty="0" err="1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for</a:t>
            </a:r>
            <a:r>
              <a:rPr lang="cs-CZ" sz="21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(</a:t>
            </a:r>
            <a:r>
              <a:rPr lang="cs-CZ" sz="2100" b="1" dirty="0" err="1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int</a:t>
            </a:r>
            <a:r>
              <a:rPr lang="cs-CZ" sz="21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i=1; i&lt;pole.</a:t>
            </a:r>
            <a:r>
              <a:rPr lang="cs-CZ" sz="2100" dirty="0" err="1">
                <a:solidFill>
                  <a:srgbClr val="0000C0"/>
                </a:solidFill>
                <a:latin typeface="Consolas" pitchFamily="49" charset="0"/>
                <a:cs typeface="Consolas" pitchFamily="49" charset="0"/>
              </a:rPr>
              <a:t>length</a:t>
            </a:r>
            <a:r>
              <a:rPr lang="cs-CZ" sz="21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; i++)</a:t>
            </a:r>
            <a:r>
              <a:rPr lang="en-US" sz="21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{</a:t>
            </a:r>
            <a:endParaRPr lang="cs-CZ" sz="2100" dirty="0">
              <a:latin typeface="Consolas" pitchFamily="49" charset="0"/>
              <a:cs typeface="Consolas" pitchFamily="49" charset="0"/>
            </a:endParaRPr>
          </a:p>
          <a:p>
            <a:pPr algn="l"/>
            <a:r>
              <a:rPr lang="en-US" sz="2100" b="1" dirty="0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      </a:t>
            </a:r>
            <a:r>
              <a:rPr lang="cs-CZ" sz="2100" b="1" dirty="0" err="1">
                <a:solidFill>
                  <a:srgbClr val="7F0055"/>
                </a:solidFill>
                <a:latin typeface="Consolas" pitchFamily="49" charset="0"/>
                <a:cs typeface="Consolas" pitchFamily="49" charset="0"/>
              </a:rPr>
              <a:t>if</a:t>
            </a:r>
            <a:r>
              <a:rPr lang="cs-CZ" sz="21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(pole[</a:t>
            </a:r>
            <a:r>
              <a:rPr lang="cs-CZ" sz="2100" dirty="0" err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najIndex</a:t>
            </a:r>
            <a:r>
              <a:rPr lang="cs-CZ" sz="21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] &lt; pole[i])</a:t>
            </a:r>
            <a:r>
              <a:rPr lang="en-US" sz="21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{</a:t>
            </a:r>
            <a:endParaRPr lang="cs-CZ" sz="2100" dirty="0">
              <a:latin typeface="Consolas" pitchFamily="49" charset="0"/>
              <a:cs typeface="Consolas" pitchFamily="49" charset="0"/>
            </a:endParaRPr>
          </a:p>
          <a:p>
            <a:pPr algn="l"/>
            <a:r>
              <a:rPr lang="en-US" sz="21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        </a:t>
            </a:r>
            <a:r>
              <a:rPr lang="cs-CZ" sz="2100" dirty="0" err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najIndex</a:t>
            </a:r>
            <a:r>
              <a:rPr lang="cs-CZ" sz="21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= i;</a:t>
            </a:r>
            <a:endParaRPr lang="en-US" sz="2100" dirty="0">
              <a:solidFill>
                <a:srgbClr val="000000"/>
              </a:solidFill>
              <a:latin typeface="Consolas" pitchFamily="49" charset="0"/>
              <a:cs typeface="Consolas" pitchFamily="49" charset="0"/>
            </a:endParaRPr>
          </a:p>
          <a:p>
            <a:pPr algn="l"/>
            <a:r>
              <a:rPr lang="en-US" sz="21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  }</a:t>
            </a:r>
          </a:p>
          <a:p>
            <a:pPr algn="l"/>
            <a:r>
              <a:rPr lang="en-US" sz="21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}</a:t>
            </a:r>
            <a:endParaRPr lang="cs-CZ" sz="2100" dirty="0">
              <a:solidFill>
                <a:srgbClr val="000000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0734" name="Rectangle 26"/>
          <p:cNvSpPr>
            <a:spLocks noChangeArrowheads="1"/>
          </p:cNvSpPr>
          <p:nvPr/>
        </p:nvSpPr>
        <p:spPr bwMode="auto">
          <a:xfrm>
            <a:off x="570621" y="2089150"/>
            <a:ext cx="841375" cy="754063"/>
          </a:xfrm>
          <a:prstGeom prst="rect">
            <a:avLst/>
          </a:prstGeom>
          <a:solidFill>
            <a:srgbClr val="FFFFCC"/>
          </a:solidFill>
          <a:ln w="9525" algn="ctr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1250331" name="Text Box 27"/>
          <p:cNvSpPr txBox="1">
            <a:spLocks noChangeArrowheads="1"/>
          </p:cNvSpPr>
          <p:nvPr/>
        </p:nvSpPr>
        <p:spPr bwMode="auto">
          <a:xfrm>
            <a:off x="808038" y="2255838"/>
            <a:ext cx="563562" cy="457200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en-US" sz="2400" b="1"/>
              <a:t>0</a:t>
            </a:r>
            <a:endParaRPr lang="cs-CZ" sz="2400" b="1"/>
          </a:p>
        </p:txBody>
      </p:sp>
      <p:sp>
        <p:nvSpPr>
          <p:cNvPr id="1250332" name="Text Box 28"/>
          <p:cNvSpPr txBox="1">
            <a:spLocks noChangeArrowheads="1"/>
          </p:cNvSpPr>
          <p:nvPr/>
        </p:nvSpPr>
        <p:spPr bwMode="auto">
          <a:xfrm>
            <a:off x="1968500" y="2259013"/>
            <a:ext cx="563563" cy="457200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en-US" sz="2400" b="1"/>
              <a:t>1</a:t>
            </a:r>
            <a:endParaRPr lang="cs-CZ" sz="2400" b="1"/>
          </a:p>
        </p:txBody>
      </p:sp>
      <p:sp>
        <p:nvSpPr>
          <p:cNvPr id="1250333" name="AutoShape 29"/>
          <p:cNvSpPr>
            <a:spLocks noChangeArrowheads="1"/>
          </p:cNvSpPr>
          <p:nvPr/>
        </p:nvSpPr>
        <p:spPr bwMode="auto">
          <a:xfrm>
            <a:off x="4310063" y="5378450"/>
            <a:ext cx="487362" cy="623888"/>
          </a:xfrm>
          <a:prstGeom prst="upArrow">
            <a:avLst>
              <a:gd name="adj1" fmla="val 50000"/>
              <a:gd name="adj2" fmla="val 32003"/>
            </a:avLst>
          </a:prstGeom>
          <a:solidFill>
            <a:srgbClr val="000099"/>
          </a:solidFill>
          <a:ln w="9525" algn="ctr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sk-SK"/>
          </a:p>
        </p:txBody>
      </p:sp>
      <p:sp>
        <p:nvSpPr>
          <p:cNvPr id="1250334" name="AutoShape 30"/>
          <p:cNvSpPr>
            <a:spLocks noChangeArrowheads="1"/>
          </p:cNvSpPr>
          <p:nvPr/>
        </p:nvSpPr>
        <p:spPr bwMode="auto">
          <a:xfrm>
            <a:off x="3581400" y="5368925"/>
            <a:ext cx="487363" cy="623888"/>
          </a:xfrm>
          <a:prstGeom prst="upArrow">
            <a:avLst>
              <a:gd name="adj1" fmla="val 50000"/>
              <a:gd name="adj2" fmla="val 32003"/>
            </a:avLst>
          </a:prstGeom>
          <a:solidFill>
            <a:srgbClr val="FF0000"/>
          </a:solidFill>
          <a:ln w="9525" algn="ctr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sk-SK"/>
          </a:p>
        </p:txBody>
      </p:sp>
      <p:sp>
        <p:nvSpPr>
          <p:cNvPr id="30739" name="AutoShape 31"/>
          <p:cNvSpPr>
            <a:spLocks noChangeArrowheads="1"/>
          </p:cNvSpPr>
          <p:nvPr/>
        </p:nvSpPr>
        <p:spPr bwMode="auto">
          <a:xfrm>
            <a:off x="726196" y="2994025"/>
            <a:ext cx="487363" cy="623888"/>
          </a:xfrm>
          <a:prstGeom prst="upArrow">
            <a:avLst>
              <a:gd name="adj1" fmla="val 50000"/>
              <a:gd name="adj2" fmla="val 32003"/>
            </a:avLst>
          </a:prstGeom>
          <a:solidFill>
            <a:srgbClr val="FF0000"/>
          </a:solidFill>
          <a:ln w="9525" algn="ctr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sk-SK"/>
          </a:p>
        </p:txBody>
      </p:sp>
      <p:sp>
        <p:nvSpPr>
          <p:cNvPr id="1250336" name="AutoShape 32"/>
          <p:cNvSpPr>
            <a:spLocks noChangeArrowheads="1"/>
          </p:cNvSpPr>
          <p:nvPr/>
        </p:nvSpPr>
        <p:spPr bwMode="auto">
          <a:xfrm>
            <a:off x="1926346" y="2987675"/>
            <a:ext cx="487363" cy="623888"/>
          </a:xfrm>
          <a:prstGeom prst="upArrow">
            <a:avLst>
              <a:gd name="adj1" fmla="val 50000"/>
              <a:gd name="adj2" fmla="val 32003"/>
            </a:avLst>
          </a:prstGeom>
          <a:solidFill>
            <a:srgbClr val="000099"/>
          </a:solidFill>
          <a:ln w="9525" algn="ctr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sk-SK"/>
          </a:p>
        </p:txBody>
      </p:sp>
      <p:sp>
        <p:nvSpPr>
          <p:cNvPr id="1250337" name="Text Box 33"/>
          <p:cNvSpPr txBox="1">
            <a:spLocks noChangeArrowheads="1"/>
          </p:cNvSpPr>
          <p:nvPr/>
        </p:nvSpPr>
        <p:spPr bwMode="auto">
          <a:xfrm>
            <a:off x="898525" y="4038600"/>
            <a:ext cx="1539875" cy="579438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en-US" sz="3200" b="1"/>
              <a:t>8 vs. 3</a:t>
            </a:r>
            <a:endParaRPr lang="cs-CZ" sz="3200" b="1"/>
          </a:p>
        </p:txBody>
      </p:sp>
      <p:sp>
        <p:nvSpPr>
          <p:cNvPr id="1250340" name="Text Box 36"/>
          <p:cNvSpPr txBox="1">
            <a:spLocks noChangeArrowheads="1"/>
          </p:cNvSpPr>
          <p:nvPr/>
        </p:nvSpPr>
        <p:spPr bwMode="auto">
          <a:xfrm>
            <a:off x="1970088" y="2246313"/>
            <a:ext cx="563562" cy="457200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en-US" sz="2400" b="1"/>
              <a:t>2</a:t>
            </a:r>
            <a:endParaRPr lang="cs-CZ" sz="2400" b="1"/>
          </a:p>
        </p:txBody>
      </p:sp>
      <p:sp>
        <p:nvSpPr>
          <p:cNvPr id="1250342" name="Text Box 38"/>
          <p:cNvSpPr txBox="1">
            <a:spLocks noChangeArrowheads="1"/>
          </p:cNvSpPr>
          <p:nvPr/>
        </p:nvSpPr>
        <p:spPr bwMode="auto">
          <a:xfrm>
            <a:off x="900113" y="4025900"/>
            <a:ext cx="1539875" cy="579438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en-US" sz="3200" b="1"/>
              <a:t>8 vs. 4</a:t>
            </a:r>
            <a:endParaRPr lang="cs-CZ" sz="3200" b="1"/>
          </a:p>
        </p:txBody>
      </p:sp>
      <p:sp>
        <p:nvSpPr>
          <p:cNvPr id="1250343" name="Text Box 39"/>
          <p:cNvSpPr txBox="1">
            <a:spLocks noChangeArrowheads="1"/>
          </p:cNvSpPr>
          <p:nvPr/>
        </p:nvSpPr>
        <p:spPr bwMode="auto">
          <a:xfrm>
            <a:off x="1971675" y="2249488"/>
            <a:ext cx="563563" cy="457200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en-US" sz="2400" b="1"/>
              <a:t>3</a:t>
            </a:r>
            <a:endParaRPr lang="cs-CZ" sz="2400" b="1"/>
          </a:p>
        </p:txBody>
      </p:sp>
      <p:sp>
        <p:nvSpPr>
          <p:cNvPr id="1250344" name="Text Box 40"/>
          <p:cNvSpPr txBox="1">
            <a:spLocks noChangeArrowheads="1"/>
          </p:cNvSpPr>
          <p:nvPr/>
        </p:nvSpPr>
        <p:spPr bwMode="auto">
          <a:xfrm>
            <a:off x="901700" y="4043363"/>
            <a:ext cx="1768475" cy="579437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en-US" sz="3200" b="1"/>
              <a:t>8 vs. 10</a:t>
            </a:r>
            <a:endParaRPr lang="cs-CZ" sz="3200" b="1"/>
          </a:p>
        </p:txBody>
      </p:sp>
      <p:sp>
        <p:nvSpPr>
          <p:cNvPr id="1250345" name="Text Box 41"/>
          <p:cNvSpPr txBox="1">
            <a:spLocks noChangeArrowheads="1"/>
          </p:cNvSpPr>
          <p:nvPr/>
        </p:nvSpPr>
        <p:spPr bwMode="auto">
          <a:xfrm>
            <a:off x="825500" y="2257425"/>
            <a:ext cx="563563" cy="457200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en-US" sz="2400" b="1"/>
              <a:t>3</a:t>
            </a:r>
            <a:endParaRPr lang="cs-CZ" sz="2400" b="1"/>
          </a:p>
        </p:txBody>
      </p:sp>
      <p:sp>
        <p:nvSpPr>
          <p:cNvPr id="1250346" name="Text Box 42"/>
          <p:cNvSpPr txBox="1">
            <a:spLocks noChangeArrowheads="1"/>
          </p:cNvSpPr>
          <p:nvPr/>
        </p:nvSpPr>
        <p:spPr bwMode="auto">
          <a:xfrm>
            <a:off x="1974850" y="2236788"/>
            <a:ext cx="563563" cy="457200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en-US" sz="2400" b="1"/>
              <a:t>4</a:t>
            </a:r>
            <a:endParaRPr lang="cs-CZ" sz="2400" b="1"/>
          </a:p>
        </p:txBody>
      </p:sp>
      <p:sp>
        <p:nvSpPr>
          <p:cNvPr id="1250347" name="Text Box 43"/>
          <p:cNvSpPr txBox="1">
            <a:spLocks noChangeArrowheads="1"/>
          </p:cNvSpPr>
          <p:nvPr/>
        </p:nvSpPr>
        <p:spPr bwMode="auto">
          <a:xfrm>
            <a:off x="889000" y="4044950"/>
            <a:ext cx="1768475" cy="579438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en-US" sz="3200" b="1"/>
              <a:t>10 vs. 5</a:t>
            </a:r>
            <a:endParaRPr lang="cs-CZ" sz="3200" b="1"/>
          </a:p>
        </p:txBody>
      </p:sp>
      <p:pic>
        <p:nvPicPr>
          <p:cNvPr id="1250348" name="Picture 4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4688" y="4759325"/>
            <a:ext cx="1755775" cy="1585913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</p:pic>
    </p:spTree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3.7037E-7 L 0.08004 3.7037E-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2503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5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8" dur="500"/>
                                        <p:tgtEl>
                                          <p:spTgt spid="12503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0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0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250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4" dur="500"/>
                                        <p:tgtEl>
                                          <p:spTgt spid="12503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0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0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1250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004 3.7037E-7 L 0.15521 3.7037E-7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12503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24" dur="500"/>
                                        <p:tgtEl>
                                          <p:spTgt spid="12503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0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0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1250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0" dur="500"/>
                                        <p:tgtEl>
                                          <p:spTgt spid="12503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0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0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1250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8" dur="500"/>
                                        <p:tgtEl>
                                          <p:spTgt spid="12503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0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0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1250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57 0.00116 L 0.2349 0.00139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12503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3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5521 3.7037E-7 L 0.23525 -0.00023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12503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" y="0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50" dur="500"/>
                                        <p:tgtEl>
                                          <p:spTgt spid="12503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0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0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4" dur="500"/>
                                        <p:tgtEl>
                                          <p:spTgt spid="1250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56" dur="500"/>
                                        <p:tgtEl>
                                          <p:spTgt spid="12503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0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0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0" dur="500"/>
                                        <p:tgtEl>
                                          <p:spTgt spid="1250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4" dur="500"/>
                                        <p:tgtEl>
                                          <p:spTgt spid="12503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0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7" dur="500"/>
                                        <p:tgtEl>
                                          <p:spTgt spid="12503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0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5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70" dur="500"/>
                                        <p:tgtEl>
                                          <p:spTgt spid="12503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0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5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73" dur="500"/>
                                        <p:tgtEl>
                                          <p:spTgt spid="12503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0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76" dur="500"/>
                                        <p:tgtEl>
                                          <p:spTgt spid="12503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0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5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79" dur="500"/>
                                        <p:tgtEl>
                                          <p:spTgt spid="12503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0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82" dur="500"/>
                                        <p:tgtEl>
                                          <p:spTgt spid="12503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0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0325" grpId="0" animBg="1"/>
      <p:bldP spid="1250326" grpId="0"/>
      <p:bldP spid="1250331" grpId="0"/>
      <p:bldP spid="1250332" grpId="0"/>
      <p:bldP spid="1250333" grpId="0" animBg="1"/>
      <p:bldP spid="1250333" grpId="1" animBg="1"/>
      <p:bldP spid="1250333" grpId="2" animBg="1"/>
      <p:bldP spid="1250333" grpId="3" animBg="1"/>
      <p:bldP spid="1250334" grpId="0" animBg="1"/>
      <p:bldP spid="1250336" grpId="0" animBg="1"/>
      <p:bldP spid="1250337" grpId="0"/>
      <p:bldP spid="1250340" grpId="0"/>
      <p:bldP spid="1250340" grpId="1"/>
      <p:bldP spid="1250342" grpId="0"/>
      <p:bldP spid="1250342" grpId="1"/>
      <p:bldP spid="1250343" grpId="0"/>
      <p:bldP spid="1250343" grpId="1"/>
      <p:bldP spid="1250344" grpId="0"/>
      <p:bldP spid="1250344" grpId="1"/>
      <p:bldP spid="1250345" grpId="0"/>
      <p:bldP spid="1250346" grpId="0"/>
      <p:bldP spid="1250346" grpId="1"/>
      <p:bldP spid="1250347" grpId="0"/>
      <p:bldP spid="1250347" grpId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/>
              <a:t>Na </a:t>
            </a:r>
            <a:r>
              <a:rPr lang="sk-SK" sz="4000"/>
              <a:t>čo musíme pamätať</a:t>
            </a:r>
            <a:endParaRPr lang="cs-CZ" sz="400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endParaRPr lang="sk-SK" sz="2400" dirty="0"/>
          </a:p>
          <a:p>
            <a:pPr algn="ctr" eaLnBrk="1" hangingPunct="1">
              <a:buFontTx/>
              <a:buNone/>
            </a:pPr>
            <a:r>
              <a:rPr lang="sk-SK" sz="3600" b="1" dirty="0">
                <a:solidFill>
                  <a:srgbClr val="FF0000"/>
                </a:solidFill>
              </a:rPr>
              <a:t>Polia sú objekty</a:t>
            </a:r>
            <a:r>
              <a:rPr lang="en-US" sz="3600" b="1" dirty="0">
                <a:solidFill>
                  <a:srgbClr val="FF0000"/>
                </a:solidFill>
              </a:rPr>
              <a:t>!</a:t>
            </a:r>
            <a:endParaRPr lang="sk-SK" sz="3600" b="1" dirty="0">
              <a:solidFill>
                <a:srgbClr val="FF0000"/>
              </a:solidFill>
            </a:endParaRPr>
          </a:p>
          <a:p>
            <a:pPr algn="ctr" eaLnBrk="1" hangingPunct="1">
              <a:buFontTx/>
              <a:buNone/>
            </a:pPr>
            <a:endParaRPr lang="en-US" sz="3600" b="1" dirty="0"/>
          </a:p>
          <a:p>
            <a:pPr algn="ctr" eaLnBrk="1" hangingPunct="1">
              <a:buFontTx/>
              <a:buNone/>
            </a:pPr>
            <a:r>
              <a:rPr lang="en-US" sz="3600" b="1" dirty="0" err="1">
                <a:solidFill>
                  <a:srgbClr val="FF0000"/>
                </a:solidFill>
              </a:rPr>
              <a:t>Premenn</a:t>
            </a:r>
            <a:r>
              <a:rPr lang="sk-SK" sz="3600" b="1" dirty="0">
                <a:solidFill>
                  <a:srgbClr val="FF0000"/>
                </a:solidFill>
              </a:rPr>
              <a:t>é a parametre „poľové“ objekty len </a:t>
            </a:r>
            <a:r>
              <a:rPr lang="sk-SK" sz="3600" b="1" dirty="0" err="1">
                <a:solidFill>
                  <a:srgbClr val="FF0000"/>
                </a:solidFill>
              </a:rPr>
              <a:t>referencujú</a:t>
            </a:r>
            <a:r>
              <a:rPr lang="en-US" sz="3600" b="1" dirty="0">
                <a:solidFill>
                  <a:srgbClr val="FF0000"/>
                </a:solidFill>
              </a:rPr>
              <a:t>!</a:t>
            </a:r>
            <a:endParaRPr lang="sk-SK" sz="3600" b="1" dirty="0">
              <a:solidFill>
                <a:srgbClr val="FF0000"/>
              </a:solidFill>
            </a:endParaRPr>
          </a:p>
          <a:p>
            <a:pPr algn="ctr" eaLnBrk="1" hangingPunct="1">
              <a:buFontTx/>
              <a:buNone/>
            </a:pPr>
            <a:endParaRPr lang="en-US" sz="3600" dirty="0">
              <a:solidFill>
                <a:srgbClr val="FF0000"/>
              </a:solidFill>
            </a:endParaRPr>
          </a:p>
          <a:p>
            <a:pPr algn="ctr" eaLnBrk="1" hangingPunct="1">
              <a:buFontTx/>
              <a:buNone/>
            </a:pPr>
            <a:r>
              <a:rPr lang="en-US" sz="3200" b="1" dirty="0" err="1">
                <a:solidFill>
                  <a:srgbClr val="FF0000"/>
                </a:solidFill>
              </a:rPr>
              <a:t>Ve</a:t>
            </a:r>
            <a:r>
              <a:rPr lang="sk-SK" sz="3200" b="1" dirty="0" err="1">
                <a:solidFill>
                  <a:srgbClr val="FF0000"/>
                </a:solidFill>
              </a:rPr>
              <a:t>ľkosť</a:t>
            </a:r>
            <a:r>
              <a:rPr lang="sk-SK" sz="3200" b="1" dirty="0">
                <a:solidFill>
                  <a:srgbClr val="FF0000"/>
                </a:solidFill>
              </a:rPr>
              <a:t> poľa nemožno zmeniť.</a:t>
            </a:r>
            <a:endParaRPr lang="cs-CZ" sz="3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endParaRPr lang="sk-SK" dirty="0"/>
          </a:p>
          <a:p>
            <a:pPr eaLnBrk="1" hangingPunct="1">
              <a:lnSpc>
                <a:spcPct val="90000"/>
              </a:lnSpc>
            </a:pPr>
            <a:endParaRPr lang="sk-SK" dirty="0"/>
          </a:p>
          <a:p>
            <a:pPr eaLnBrk="1" hangingPunct="1">
              <a:lnSpc>
                <a:spcPct val="90000"/>
              </a:lnSpc>
            </a:pPr>
            <a:endParaRPr lang="sk-SK" dirty="0"/>
          </a:p>
          <a:p>
            <a:pPr eaLnBrk="1" hangingPunct="1">
              <a:lnSpc>
                <a:spcPct val="90000"/>
              </a:lnSpc>
            </a:pPr>
            <a:endParaRPr lang="sk-SK" dirty="0"/>
          </a:p>
          <a:p>
            <a:pPr eaLnBrk="1" hangingPunct="1">
              <a:lnSpc>
                <a:spcPct val="90000"/>
              </a:lnSpc>
            </a:pPr>
            <a:endParaRPr lang="sk-SK" dirty="0"/>
          </a:p>
          <a:p>
            <a:pPr eaLnBrk="1" hangingPunct="1">
              <a:lnSpc>
                <a:spcPct val="90000"/>
              </a:lnSpc>
            </a:pPr>
            <a:r>
              <a:rPr lang="sk-SK" dirty="0"/>
              <a:t>Chceme vytvoriť:</a:t>
            </a:r>
          </a:p>
          <a:p>
            <a:pPr lvl="1" eaLnBrk="1" hangingPunct="1">
              <a:lnSpc>
                <a:spcPct val="90000"/>
              </a:lnSpc>
            </a:pPr>
            <a:r>
              <a:rPr lang="sk-SK" dirty="0"/>
              <a:t>Triedu </a:t>
            </a:r>
            <a:r>
              <a:rPr lang="sk-SK" b="1" dirty="0"/>
              <a:t>Ihrisko</a:t>
            </a:r>
            <a:r>
              <a:rPr lang="sk-SK" dirty="0"/>
              <a:t> rozširujúcu triedu </a:t>
            </a:r>
            <a:r>
              <a:rPr lang="sk-SK" b="1" dirty="0" err="1"/>
              <a:t>WinPane</a:t>
            </a:r>
            <a:endParaRPr lang="sk-SK" b="1" dirty="0"/>
          </a:p>
          <a:p>
            <a:pPr lvl="1" eaLnBrk="1" hangingPunct="1">
              <a:lnSpc>
                <a:spcPct val="90000"/>
              </a:lnSpc>
            </a:pPr>
            <a:r>
              <a:rPr lang="sk-SK" dirty="0"/>
              <a:t>Plocha ihriska je zelená</a:t>
            </a:r>
          </a:p>
          <a:p>
            <a:pPr lvl="1" eaLnBrk="1" hangingPunct="1">
              <a:lnSpc>
                <a:spcPct val="90000"/>
              </a:lnSpc>
            </a:pPr>
            <a:r>
              <a:rPr lang="sk-SK" dirty="0"/>
              <a:t>Je tam lopta na náhodnej pozícii</a:t>
            </a:r>
          </a:p>
          <a:p>
            <a:pPr lvl="1" eaLnBrk="1" hangingPunct="1">
              <a:lnSpc>
                <a:spcPct val="90000"/>
              </a:lnSpc>
            </a:pPr>
            <a:r>
              <a:rPr lang="sk-SK" dirty="0"/>
              <a:t>Lopta sa presunie smerom, kam sme klikli, a dokážeme ju presúvať ťahaním</a:t>
            </a:r>
          </a:p>
          <a:p>
            <a:pPr lvl="1" eaLnBrk="1" hangingPunct="1">
              <a:lnSpc>
                <a:spcPct val="90000"/>
              </a:lnSpc>
            </a:pPr>
            <a:endParaRPr lang="cs-CZ" dirty="0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4000"/>
              <a:t>Korytnačí futbal</a:t>
            </a:r>
            <a:endParaRPr lang="cs-CZ" sz="4000"/>
          </a:p>
        </p:txBody>
      </p:sp>
      <p:pic>
        <p:nvPicPr>
          <p:cNvPr id="8196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23975" y="1568450"/>
            <a:ext cx="2713038" cy="2006600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</p:pic>
      <p:pic>
        <p:nvPicPr>
          <p:cNvPr id="8197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56200" y="1441450"/>
            <a:ext cx="3576638" cy="2757488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</p:pic>
    </p:spTree>
  </p:cSld>
  <p:clrMapOvr>
    <a:masterClrMapping/>
  </p:clrMapOvr>
  <p:transition spd="med">
    <p:randomBar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4000"/>
              <a:t>Vytvárame ihrisko</a:t>
            </a:r>
            <a:endParaRPr lang="cs-CZ" sz="4000"/>
          </a:p>
        </p:txBody>
      </p:sp>
      <p:sp>
        <p:nvSpPr>
          <p:cNvPr id="1228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/>
          </a:p>
          <a:p>
            <a:pPr eaLnBrk="1" hangingPunct="1"/>
            <a:r>
              <a:rPr lang="sk-SK"/>
              <a:t>Pri </a:t>
            </a:r>
            <a:r>
              <a:rPr lang="sk-SK" b="1">
                <a:solidFill>
                  <a:srgbClr val="FF0000"/>
                </a:solidFill>
              </a:rPr>
              <a:t>vytvorení</a:t>
            </a:r>
            <a:r>
              <a:rPr lang="sk-SK"/>
              <a:t> ihriska spravíme:</a:t>
            </a:r>
          </a:p>
          <a:p>
            <a:pPr lvl="1" eaLnBrk="1" hangingPunct="1"/>
            <a:r>
              <a:rPr lang="sk-SK"/>
              <a:t>Nastavíme farbu pozadia na zelenú</a:t>
            </a:r>
          </a:p>
          <a:p>
            <a:pPr lvl="1" eaLnBrk="1" hangingPunct="1"/>
            <a:r>
              <a:rPr lang="sk-SK"/>
              <a:t>Vytvoríme korytnačku „loptu“ </a:t>
            </a:r>
            <a:r>
              <a:rPr lang="sk-SK" b="1">
                <a:solidFill>
                  <a:srgbClr val="FF0000"/>
                </a:solidFill>
              </a:rPr>
              <a:t>s tvarom lopty</a:t>
            </a:r>
          </a:p>
          <a:p>
            <a:pPr lvl="1" eaLnBrk="1" hangingPunct="1"/>
            <a:r>
              <a:rPr lang="sk-SK"/>
              <a:t>Umiestnime ju na náhodnú pozíciu</a:t>
            </a:r>
          </a:p>
          <a:p>
            <a:pPr lvl="1" eaLnBrk="1" hangingPunct="1"/>
            <a:r>
              <a:rPr lang="sk-SK"/>
              <a:t>V inštančnej premennej si zapamätáme referenciu na korytnačku-loptu, aby sme s ňou mohli komunikovať</a:t>
            </a:r>
          </a:p>
          <a:p>
            <a:pPr lvl="1" eaLnBrk="1" hangingPunct="1">
              <a:buFontTx/>
              <a:buNone/>
            </a:pPr>
            <a:endParaRPr lang="sk-SK"/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8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8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28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28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288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288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288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288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/>
              <a:t>Korytnačka - lopta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sk-SK"/>
              <a:t>V inicializačnej metóde korytnačky „lopty“ jej zmeníme tvar a vypneme kresliace pero</a:t>
            </a:r>
          </a:p>
          <a:p>
            <a:pPr eaLnBrk="1" hangingPunct="1">
              <a:buFontTx/>
              <a:buNone/>
            </a:pPr>
            <a:endParaRPr lang="cs-CZ" sz="1800" b="1">
              <a:solidFill>
                <a:srgbClr val="7F0055"/>
              </a:solidFill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cs-CZ" b="1">
                <a:solidFill>
                  <a:srgbClr val="7F0055"/>
                </a:solidFill>
                <a:latin typeface="Courier New" pitchFamily="49" charset="0"/>
              </a:rPr>
              <a:t>public</a:t>
            </a:r>
            <a:r>
              <a:rPr lang="cs-CZ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b="1">
                <a:solidFill>
                  <a:srgbClr val="7F0055"/>
                </a:solidFill>
                <a:latin typeface="Courier New" pitchFamily="49" charset="0"/>
              </a:rPr>
              <a:t>class</a:t>
            </a:r>
            <a:r>
              <a:rPr lang="cs-CZ">
                <a:solidFill>
                  <a:srgbClr val="000000"/>
                </a:solidFill>
                <a:latin typeface="Courier New" pitchFamily="49" charset="0"/>
              </a:rPr>
              <a:t> Lopta </a:t>
            </a:r>
            <a:r>
              <a:rPr lang="cs-CZ" b="1">
                <a:solidFill>
                  <a:srgbClr val="7F0055"/>
                </a:solidFill>
                <a:latin typeface="Courier New" pitchFamily="49" charset="0"/>
              </a:rPr>
              <a:t>extends</a:t>
            </a:r>
            <a:r>
              <a:rPr lang="cs-CZ">
                <a:solidFill>
                  <a:srgbClr val="000000"/>
                </a:solidFill>
                <a:latin typeface="Courier New" pitchFamily="49" charset="0"/>
              </a:rPr>
              <a:t> Turtle {</a:t>
            </a:r>
            <a:endParaRPr lang="cs-CZ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endParaRPr lang="cs-CZ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cs-CZ" b="1">
                <a:solidFill>
                  <a:srgbClr val="7F0055"/>
                </a:solidFill>
                <a:latin typeface="Courier New" pitchFamily="49" charset="0"/>
              </a:rPr>
              <a:t>		public</a:t>
            </a:r>
            <a:r>
              <a:rPr lang="cs-CZ">
                <a:solidFill>
                  <a:srgbClr val="000000"/>
                </a:solidFill>
                <a:latin typeface="Courier New" pitchFamily="49" charset="0"/>
              </a:rPr>
              <a:t> Lopta() {</a:t>
            </a:r>
            <a:endParaRPr lang="cs-CZ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cs-CZ">
                <a:latin typeface="Courier New" pitchFamily="49" charset="0"/>
              </a:rPr>
              <a:t>			// </a:t>
            </a:r>
            <a:r>
              <a:rPr lang="sk-SK">
                <a:latin typeface="Courier New" pitchFamily="49" charset="0"/>
              </a:rPr>
              <a:t>nastavenie tvaru ...</a:t>
            </a:r>
            <a:endParaRPr lang="cs-CZ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cs-CZ">
                <a:solidFill>
                  <a:srgbClr val="000000"/>
                </a:solidFill>
                <a:latin typeface="Courier New" pitchFamily="49" charset="0"/>
              </a:rPr>
              <a:t>		}</a:t>
            </a:r>
          </a:p>
          <a:p>
            <a:pPr eaLnBrk="1" hangingPunct="1">
              <a:buFontTx/>
              <a:buNone/>
            </a:pPr>
            <a:r>
              <a:rPr lang="en-US">
                <a:latin typeface="Courier New" pitchFamily="49" charset="0"/>
              </a:rPr>
              <a:t>}</a:t>
            </a:r>
            <a:endParaRPr lang="cs-CZ">
              <a:latin typeface="Courier New" pitchFamily="49" charset="0"/>
            </a:endParaRPr>
          </a:p>
          <a:p>
            <a:pPr eaLnBrk="1" hangingPunct="1"/>
            <a:endParaRPr lang="sk-SK"/>
          </a:p>
        </p:txBody>
      </p:sp>
    </p:spTree>
  </p:cSld>
  <p:clrMapOvr>
    <a:masterClrMapping/>
  </p:clrMapOvr>
  <p:transition spd="med">
    <p:randomBar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/>
              <a:t>Ako správne ťahať objekty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sk-SK" dirty="0"/>
              <a:t>Pri </a:t>
            </a: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onMousePressed</a:t>
            </a:r>
            <a:r>
              <a:rPr lang="sk-SK" dirty="0"/>
              <a:t>: </a:t>
            </a:r>
          </a:p>
          <a:p>
            <a:pPr lvl="1" eaLnBrk="1" hangingPunct="1">
              <a:spcAft>
                <a:spcPct val="0"/>
              </a:spcAft>
            </a:pPr>
            <a:r>
              <a:rPr lang="sk-SK" dirty="0"/>
              <a:t>overíme, či nemáme </a:t>
            </a:r>
            <a:r>
              <a:rPr lang="sk-SK" u="sng" dirty="0"/>
              <a:t>začať </a:t>
            </a:r>
          </a:p>
          <a:p>
            <a:pPr lvl="1" eaLnBrk="1" hangingPunct="1">
              <a:spcAft>
                <a:spcPct val="0"/>
              </a:spcAft>
              <a:buFontTx/>
              <a:buNone/>
            </a:pPr>
            <a:r>
              <a:rPr lang="sk-SK" dirty="0"/>
              <a:t>	</a:t>
            </a:r>
            <a:r>
              <a:rPr lang="sk-SK" u="sng" dirty="0"/>
              <a:t>ťahanie</a:t>
            </a:r>
            <a:r>
              <a:rPr lang="sk-SK" dirty="0"/>
              <a:t> </a:t>
            </a:r>
            <a:r>
              <a:rPr lang="en-US" dirty="0"/>
              <a:t>(</a:t>
            </a:r>
            <a:r>
              <a:rPr lang="en-US" dirty="0" err="1"/>
              <a:t>kliklo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objekt</a:t>
            </a:r>
            <a:r>
              <a:rPr lang="en-US" dirty="0"/>
              <a:t>, </a:t>
            </a:r>
            <a:endParaRPr lang="sk-SK" dirty="0"/>
          </a:p>
          <a:p>
            <a:pPr lvl="1" eaLnBrk="1" hangingPunct="1">
              <a:spcAft>
                <a:spcPct val="0"/>
              </a:spcAft>
              <a:buFontTx/>
              <a:buNone/>
            </a:pPr>
            <a:r>
              <a:rPr lang="sk-SK" dirty="0"/>
              <a:t>	</a:t>
            </a:r>
            <a:r>
              <a:rPr lang="en-US" dirty="0" err="1"/>
              <a:t>ktor</a:t>
            </a:r>
            <a:r>
              <a:rPr lang="sk-SK" dirty="0"/>
              <a:t>ý chceme ťahať</a:t>
            </a:r>
            <a:r>
              <a:rPr lang="en-US" dirty="0"/>
              <a:t>)</a:t>
            </a:r>
          </a:p>
          <a:p>
            <a:pPr eaLnBrk="1" hangingPunct="1"/>
            <a:r>
              <a:rPr lang="en-US" dirty="0" err="1"/>
              <a:t>Pri</a:t>
            </a:r>
            <a:r>
              <a:rPr lang="en-US" dirty="0"/>
              <a:t> </a:t>
            </a: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onMouseDragged</a:t>
            </a:r>
            <a:r>
              <a:rPr lang="sk-SK" dirty="0"/>
              <a:t>:</a:t>
            </a:r>
            <a:r>
              <a:rPr lang="en-US" dirty="0"/>
              <a:t> </a:t>
            </a:r>
            <a:endParaRPr lang="sk-SK" dirty="0"/>
          </a:p>
          <a:p>
            <a:pPr lvl="1" eaLnBrk="1" hangingPunct="1"/>
            <a:r>
              <a:rPr lang="en-US" u="sng" dirty="0" err="1"/>
              <a:t>ak</a:t>
            </a:r>
            <a:r>
              <a:rPr lang="en-US" u="sng" dirty="0"/>
              <a:t> </a:t>
            </a:r>
            <a:r>
              <a:rPr lang="en-US" b="1" u="sng" dirty="0" err="1"/>
              <a:t>nie</a:t>
            </a:r>
            <a:r>
              <a:rPr lang="sk-SK" b="1" u="sng" dirty="0"/>
              <a:t>čo </a:t>
            </a:r>
            <a:r>
              <a:rPr lang="sk-SK" u="sng" dirty="0"/>
              <a:t>ťaháme</a:t>
            </a:r>
            <a:r>
              <a:rPr lang="sk-SK" dirty="0"/>
              <a:t>, tak to </a:t>
            </a:r>
            <a:r>
              <a:rPr lang="sk-SK" dirty="0" err="1"/>
              <a:t>priestňujeme</a:t>
            </a:r>
            <a:endParaRPr lang="sk-SK" dirty="0"/>
          </a:p>
          <a:p>
            <a:pPr eaLnBrk="1" hangingPunct="1"/>
            <a:r>
              <a:rPr lang="sk-SK" dirty="0"/>
              <a:t>Pri </a:t>
            </a: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onMouseReleased</a:t>
            </a:r>
            <a:r>
              <a:rPr lang="sk-SK" dirty="0"/>
              <a:t>: </a:t>
            </a:r>
          </a:p>
          <a:p>
            <a:pPr lvl="1" eaLnBrk="1" hangingPunct="1"/>
            <a:r>
              <a:rPr lang="sk-SK" dirty="0"/>
              <a:t>ak </a:t>
            </a:r>
            <a:r>
              <a:rPr lang="sk-SK" u="sng" dirty="0"/>
              <a:t>sa </a:t>
            </a:r>
            <a:r>
              <a:rPr lang="sk-SK" b="1" u="sng" dirty="0"/>
              <a:t>niečo</a:t>
            </a:r>
            <a:r>
              <a:rPr lang="sk-SK" u="sng" dirty="0"/>
              <a:t> ťahalo</a:t>
            </a:r>
            <a:r>
              <a:rPr lang="sk-SK" dirty="0"/>
              <a:t>, tak to prestaneme ťahať</a:t>
            </a:r>
          </a:p>
        </p:txBody>
      </p:sp>
      <p:pic>
        <p:nvPicPr>
          <p:cNvPr id="12292" name="Picture 2" descr="http://img.cas.sk/img/4/article/490902_barbaric-trolejbusy-lietadlo-obor-obrovske-najvacsie-mrija-an-225-silak-tahat-tahanie-cro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23579" y="1507751"/>
            <a:ext cx="3092450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Line 5"/>
          <p:cNvSpPr>
            <a:spLocks noChangeShapeType="1"/>
          </p:cNvSpPr>
          <p:nvPr/>
        </p:nvSpPr>
        <p:spPr bwMode="auto">
          <a:xfrm flipH="1" flipV="1">
            <a:off x="3236258" y="5468470"/>
            <a:ext cx="1272987" cy="797860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4472836" y="5698935"/>
            <a:ext cx="3864341" cy="1015663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dirty="0" err="1">
                <a:latin typeface="Lucida Sans Unicode" pitchFamily="34" charset="0"/>
                <a:cs typeface="Lucida Sans Unicode" pitchFamily="34" charset="0"/>
              </a:rPr>
              <a:t>Potrebujeme</a:t>
            </a:r>
            <a:r>
              <a:rPr lang="en-US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dirty="0" err="1">
                <a:latin typeface="Lucida Sans Unicode" pitchFamily="34" charset="0"/>
                <a:cs typeface="Lucida Sans Unicode" pitchFamily="34" charset="0"/>
              </a:rPr>
              <a:t>si</a:t>
            </a:r>
            <a:r>
              <a:rPr lang="en-US" dirty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dirty="0" err="1">
                <a:latin typeface="Lucida Sans Unicode" pitchFamily="34" charset="0"/>
                <a:cs typeface="Lucida Sans Unicode" pitchFamily="34" charset="0"/>
              </a:rPr>
              <a:t>pam</a:t>
            </a:r>
            <a:r>
              <a:rPr lang="sk-SK" dirty="0" err="1">
                <a:latin typeface="Lucida Sans Unicode" pitchFamily="34" charset="0"/>
                <a:cs typeface="Lucida Sans Unicode" pitchFamily="34" charset="0"/>
              </a:rPr>
              <a:t>ätať</a:t>
            </a:r>
            <a:r>
              <a:rPr lang="sk-SK" dirty="0">
                <a:latin typeface="Lucida Sans Unicode" pitchFamily="34" charset="0"/>
                <a:cs typeface="Lucida Sans Unicode" pitchFamily="34" charset="0"/>
              </a:rPr>
              <a:t>, či niečo ťaháme </a:t>
            </a:r>
            <a:r>
              <a:rPr lang="en-US" dirty="0">
                <a:latin typeface="Lucida Sans Unicode" pitchFamily="34" charset="0"/>
                <a:cs typeface="Lucida Sans Unicode" pitchFamily="34" charset="0"/>
              </a:rPr>
              <a:t>– in</a:t>
            </a:r>
            <a:r>
              <a:rPr lang="sk-SK" dirty="0" err="1">
                <a:latin typeface="Lucida Sans Unicode" pitchFamily="34" charset="0"/>
                <a:cs typeface="Lucida Sans Unicode" pitchFamily="34" charset="0"/>
              </a:rPr>
              <a:t>štančná</a:t>
            </a:r>
            <a:r>
              <a:rPr lang="sk-SK" dirty="0">
                <a:latin typeface="Lucida Sans Unicode" pitchFamily="34" charset="0"/>
                <a:cs typeface="Lucida Sans Unicode" pitchFamily="34" charset="0"/>
              </a:rPr>
              <a:t> premenná.</a:t>
            </a:r>
            <a:endParaRPr lang="cs-CZ" dirty="0">
              <a:latin typeface="Lucida Sans Unicode" pitchFamily="34" charset="0"/>
              <a:cs typeface="Lucida Sans Unicode" pitchFamily="34" charset="0"/>
            </a:endParaRPr>
          </a:p>
        </p:txBody>
      </p:sp>
    </p:spTree>
  </p:cSld>
  <p:clrMapOvr>
    <a:masterClrMapping/>
  </p:clrMapOvr>
  <p:transition spd="med">
    <p:randomBar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4000" dirty="0"/>
              <a:t>J</a:t>
            </a:r>
            <a:r>
              <a:rPr lang="en-US" dirty="0" err="1"/>
              <a:t>edna</a:t>
            </a:r>
            <a:r>
              <a:rPr lang="en-US" dirty="0"/>
              <a:t> </a:t>
            </a:r>
            <a:r>
              <a:rPr lang="en-US" dirty="0" err="1"/>
              <a:t>lopta</a:t>
            </a:r>
            <a:r>
              <a:rPr lang="en-US" dirty="0"/>
              <a:t> je pre </a:t>
            </a:r>
            <a:r>
              <a:rPr lang="en-US" dirty="0" err="1"/>
              <a:t>amat</a:t>
            </a:r>
            <a:r>
              <a:rPr lang="sk-SK" dirty="0" err="1"/>
              <a:t>érov</a:t>
            </a:r>
            <a:endParaRPr lang="cs-CZ" dirty="0"/>
          </a:p>
        </p:txBody>
      </p:sp>
      <p:sp>
        <p:nvSpPr>
          <p:cNvPr id="1230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sk-SK" dirty="0"/>
              <a:t>Chceme, aby na ihrisku bolo 10 lôpt ...</a:t>
            </a:r>
          </a:p>
          <a:p>
            <a:pPr eaLnBrk="1" hangingPunct="1"/>
            <a:r>
              <a:rPr lang="sk-SK" dirty="0"/>
              <a:t>... potrebujeme si pamätať referencie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sk-SK" dirty="0"/>
              <a:t>ne </a:t>
            </a:r>
            <a:br>
              <a:rPr lang="sk-SK" dirty="0"/>
            </a:br>
            <a:r>
              <a:rPr lang="en-US" dirty="0"/>
              <a:t>(</a:t>
            </a:r>
            <a:r>
              <a:rPr lang="sk-SK" dirty="0"/>
              <a:t>„</a:t>
            </a:r>
            <a:r>
              <a:rPr lang="en-US" dirty="0" err="1"/>
              <a:t>ich</a:t>
            </a:r>
            <a:r>
              <a:rPr lang="en-US" dirty="0"/>
              <a:t> </a:t>
            </a:r>
            <a:r>
              <a:rPr lang="sk-SK" dirty="0"/>
              <a:t>rodné čísla“</a:t>
            </a:r>
            <a:r>
              <a:rPr lang="en-US" dirty="0"/>
              <a:t>), </a:t>
            </a:r>
            <a:r>
              <a:rPr lang="en-US" dirty="0" err="1"/>
              <a:t>aby</a:t>
            </a:r>
            <a:r>
              <a:rPr lang="en-US" dirty="0"/>
              <a:t> </a:t>
            </a:r>
            <a:r>
              <a:rPr lang="en-US" dirty="0" err="1"/>
              <a:t>sme</a:t>
            </a:r>
            <a:r>
              <a:rPr lang="en-US" dirty="0"/>
              <a:t> s </a:t>
            </a:r>
            <a:r>
              <a:rPr lang="en-US" dirty="0" err="1"/>
              <a:t>nimi</a:t>
            </a:r>
            <a:r>
              <a:rPr lang="en-US" dirty="0"/>
              <a:t> </a:t>
            </a:r>
            <a:r>
              <a:rPr lang="en-US" dirty="0" err="1"/>
              <a:t>mohli</a:t>
            </a:r>
            <a:r>
              <a:rPr lang="en-US" dirty="0"/>
              <a:t> </a:t>
            </a:r>
            <a:r>
              <a:rPr lang="sk-SK" dirty="0"/>
              <a:t>„komunikovať“:</a:t>
            </a:r>
          </a:p>
          <a:p>
            <a:pPr eaLnBrk="1" hangingPunct="1"/>
            <a:endParaRPr lang="en-US" dirty="0"/>
          </a:p>
        </p:txBody>
      </p:sp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3438" y="5092700"/>
            <a:ext cx="1028700" cy="1025525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</p:pic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81213" y="5381625"/>
            <a:ext cx="1028700" cy="1025525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</p:pic>
      <p:pic>
        <p:nvPicPr>
          <p:cNvPr id="13318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41700" y="5164138"/>
            <a:ext cx="1028700" cy="1025525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</p:pic>
      <p:pic>
        <p:nvPicPr>
          <p:cNvPr id="13319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62488" y="5368925"/>
            <a:ext cx="1028700" cy="1025525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</p:pic>
      <p:pic>
        <p:nvPicPr>
          <p:cNvPr id="13320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45225" y="5337175"/>
            <a:ext cx="1028700" cy="1025525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</p:pic>
      <p:pic>
        <p:nvPicPr>
          <p:cNvPr id="13321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12063" y="5075238"/>
            <a:ext cx="1028700" cy="1025525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</p:pic>
      <p:sp>
        <p:nvSpPr>
          <p:cNvPr id="10" name="Rectangle 9"/>
          <p:cNvSpPr/>
          <p:nvPr/>
        </p:nvSpPr>
        <p:spPr>
          <a:xfrm>
            <a:off x="1977060" y="3417203"/>
            <a:ext cx="491031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sz="2800" b="1" dirty="0" err="1">
                <a:solidFill>
                  <a:srgbClr val="7F0055"/>
                </a:solidFill>
                <a:latin typeface="Courier New" pitchFamily="49" charset="0"/>
              </a:rPr>
              <a:t>private</a:t>
            </a:r>
            <a:r>
              <a:rPr lang="sk-SK" sz="2800" b="1" dirty="0">
                <a:solidFill>
                  <a:srgbClr val="7F0055"/>
                </a:solidFill>
                <a:latin typeface="Courier New" pitchFamily="49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ourier New" pitchFamily="49" charset="0"/>
              </a:rPr>
              <a:t>Lopta</a:t>
            </a:r>
            <a:r>
              <a:rPr lang="cs-CZ" sz="2800" dirty="0">
                <a:solidFill>
                  <a:srgbClr val="000000"/>
                </a:solidFill>
                <a:latin typeface="Courier New" pitchFamily="49" charset="0"/>
              </a:rPr>
              <a:t>[] </a:t>
            </a:r>
            <a:r>
              <a:rPr lang="cs-CZ" sz="2800" dirty="0">
                <a:solidFill>
                  <a:srgbClr val="0000C0"/>
                </a:solidFill>
                <a:latin typeface="Courier New" pitchFamily="49" charset="0"/>
              </a:rPr>
              <a:t>lopty</a:t>
            </a:r>
            <a:r>
              <a:rPr lang="cs-CZ" sz="2800" dirty="0">
                <a:solidFill>
                  <a:srgbClr val="000000"/>
                </a:solidFill>
                <a:latin typeface="Courier New" pitchFamily="49" charset="0"/>
              </a:rPr>
              <a:t>;</a:t>
            </a: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8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308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308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/>
              <a:t>Lopty v poli</a:t>
            </a:r>
            <a:endParaRPr lang="cs-CZ" sz="4000"/>
          </a:p>
        </p:txBody>
      </p:sp>
      <p:sp>
        <p:nvSpPr>
          <p:cNvPr id="1245188" name="AutoShape 4"/>
          <p:cNvSpPr>
            <a:spLocks noChangeArrowheads="1"/>
          </p:cNvSpPr>
          <p:nvPr/>
        </p:nvSpPr>
        <p:spPr bwMode="auto">
          <a:xfrm>
            <a:off x="4081463" y="2292350"/>
            <a:ext cx="4673600" cy="1597025"/>
          </a:xfrm>
          <a:prstGeom prst="cloudCallout">
            <a:avLst>
              <a:gd name="adj1" fmla="val -46773"/>
              <a:gd name="adj2" fmla="val 1986"/>
            </a:avLst>
          </a:prstGeom>
          <a:gradFill rotWithShape="1">
            <a:gsLst>
              <a:gs pos="0">
                <a:schemeClr val="bg1"/>
              </a:gs>
              <a:gs pos="100000">
                <a:schemeClr val="accent1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cs-CZ"/>
          </a:p>
        </p:txBody>
      </p:sp>
      <p:sp>
        <p:nvSpPr>
          <p:cNvPr id="1245189" name="Rectangle 5"/>
          <p:cNvSpPr>
            <a:spLocks noChangeArrowheads="1"/>
          </p:cNvSpPr>
          <p:nvPr/>
        </p:nvSpPr>
        <p:spPr bwMode="auto">
          <a:xfrm>
            <a:off x="5689600" y="2871788"/>
            <a:ext cx="695325" cy="652462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chemeClr val="accent1"/>
              </a:gs>
            </a:gsLst>
            <a:lin ang="5400000" scaled="1"/>
          </a:gradFill>
          <a:ln w="9525" algn="ctr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1245190" name="Rectangle 6"/>
          <p:cNvSpPr>
            <a:spLocks noChangeArrowheads="1"/>
          </p:cNvSpPr>
          <p:nvPr/>
        </p:nvSpPr>
        <p:spPr bwMode="auto">
          <a:xfrm>
            <a:off x="6400800" y="2871788"/>
            <a:ext cx="695325" cy="652462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chemeClr val="accent1"/>
              </a:gs>
            </a:gsLst>
            <a:lin ang="5400000" scaled="1"/>
          </a:gradFill>
          <a:ln w="9525" algn="ctr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1245191" name="Rectangle 7"/>
          <p:cNvSpPr>
            <a:spLocks noChangeArrowheads="1"/>
          </p:cNvSpPr>
          <p:nvPr/>
        </p:nvSpPr>
        <p:spPr bwMode="auto">
          <a:xfrm>
            <a:off x="4975225" y="2870200"/>
            <a:ext cx="695325" cy="652463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chemeClr val="accent1"/>
              </a:gs>
            </a:gsLst>
            <a:lin ang="5400000" scaled="1"/>
          </a:gradFill>
          <a:ln w="9525" algn="ctr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1245194" name="Rectangle 10"/>
          <p:cNvSpPr>
            <a:spLocks noChangeArrowheads="1"/>
          </p:cNvSpPr>
          <p:nvPr/>
        </p:nvSpPr>
        <p:spPr bwMode="auto">
          <a:xfrm>
            <a:off x="7107238" y="2868613"/>
            <a:ext cx="695325" cy="652462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chemeClr val="accent1"/>
              </a:gs>
            </a:gsLst>
            <a:lin ang="5400000" scaled="1"/>
          </a:gradFill>
          <a:ln w="9525" algn="ctr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1245196" name="Text Box 12"/>
          <p:cNvSpPr txBox="1">
            <a:spLocks noChangeArrowheads="1"/>
          </p:cNvSpPr>
          <p:nvPr/>
        </p:nvSpPr>
        <p:spPr bwMode="auto">
          <a:xfrm>
            <a:off x="5154613" y="2438400"/>
            <a:ext cx="2595562" cy="396875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/>
            <a:r>
              <a:rPr lang="en-US"/>
              <a:t>0        1        2         3</a:t>
            </a:r>
            <a:endParaRPr lang="cs-CZ"/>
          </a:p>
        </p:txBody>
      </p:sp>
      <p:sp>
        <p:nvSpPr>
          <p:cNvPr id="21514" name="Text Box 14"/>
          <p:cNvSpPr txBox="1">
            <a:spLocks noChangeArrowheads="1"/>
          </p:cNvSpPr>
          <p:nvPr/>
        </p:nvSpPr>
        <p:spPr bwMode="auto">
          <a:xfrm>
            <a:off x="0" y="1320800"/>
            <a:ext cx="3108325" cy="396875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en-US" dirty="0" err="1">
                <a:solidFill>
                  <a:srgbClr val="000000"/>
                </a:solidFill>
                <a:latin typeface="Courier New" pitchFamily="49" charset="0"/>
              </a:rPr>
              <a:t>Lopta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[] </a:t>
            </a:r>
            <a:r>
              <a:rPr lang="en-US" dirty="0" err="1">
                <a:solidFill>
                  <a:srgbClr val="000000"/>
                </a:solidFill>
                <a:latin typeface="Courier New" pitchFamily="49" charset="0"/>
              </a:rPr>
              <a:t>lopty</a:t>
            </a:r>
            <a:endParaRPr lang="cs-CZ" dirty="0">
              <a:solidFill>
                <a:srgbClr val="000000"/>
              </a:solidFill>
              <a:latin typeface="Courier New" pitchFamily="49" charset="0"/>
            </a:endParaRPr>
          </a:p>
        </p:txBody>
      </p:sp>
      <p:pic>
        <p:nvPicPr>
          <p:cNvPr id="1245201" name="Picture 1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25775" y="3990975"/>
            <a:ext cx="1028700" cy="1025525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</p:pic>
      <p:pic>
        <p:nvPicPr>
          <p:cNvPr id="1245202" name="Picture 1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1488" y="4117975"/>
            <a:ext cx="1028700" cy="1025525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</p:pic>
      <p:pic>
        <p:nvPicPr>
          <p:cNvPr id="1245204" name="Picture 2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4413" y="4637088"/>
            <a:ext cx="1028700" cy="1025525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</p:pic>
      <p:pic>
        <p:nvPicPr>
          <p:cNvPr id="1245206" name="Picture 2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39025" y="4791075"/>
            <a:ext cx="1028700" cy="1025525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</p:pic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452438" y="3433763"/>
            <a:ext cx="3416300" cy="37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lang="cs-CZ" dirty="0">
                <a:solidFill>
                  <a:srgbClr val="0000C0"/>
                </a:solidFill>
                <a:latin typeface="Courier New" pitchFamily="49" charset="0"/>
              </a:rPr>
              <a:t>lopty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= </a:t>
            </a: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new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urier New" pitchFamily="49" charset="0"/>
              </a:rPr>
              <a:t>Lopta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[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4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];</a:t>
            </a: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454025" y="2916238"/>
            <a:ext cx="23383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 err="1">
                <a:solidFill>
                  <a:srgbClr val="000000"/>
                </a:solidFill>
                <a:latin typeface="Courier New" pitchFamily="49" charset="0"/>
              </a:rPr>
              <a:t>Lopta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[] </a:t>
            </a:r>
            <a:r>
              <a:rPr lang="cs-CZ" dirty="0">
                <a:solidFill>
                  <a:srgbClr val="0000C0"/>
                </a:solidFill>
                <a:latin typeface="Courier New" pitchFamily="49" charset="0"/>
              </a:rPr>
              <a:t>lopty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;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234950" y="5693725"/>
            <a:ext cx="5803900" cy="132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for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(</a:t>
            </a: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i=0; i&lt;</a:t>
            </a:r>
            <a:r>
              <a:rPr lang="cs-CZ" dirty="0">
                <a:solidFill>
                  <a:srgbClr val="0000C0"/>
                </a:solidFill>
                <a:latin typeface="Courier New" pitchFamily="49" charset="0"/>
              </a:rPr>
              <a:t>lopty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.</a:t>
            </a:r>
            <a:r>
              <a:rPr lang="cs-CZ" dirty="0" err="1">
                <a:solidFill>
                  <a:srgbClr val="0000C0"/>
                </a:solidFill>
                <a:latin typeface="Courier New" pitchFamily="49" charset="0"/>
              </a:rPr>
              <a:t>length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; i++) {</a:t>
            </a:r>
            <a:endParaRPr lang="en-US" dirty="0">
              <a:latin typeface="Courier New" pitchFamily="49" charset="0"/>
            </a:endParaRPr>
          </a:p>
          <a:p>
            <a:pPr algn="l"/>
            <a:r>
              <a:rPr lang="en-US" dirty="0">
                <a:latin typeface="Courier New" pitchFamily="49" charset="0"/>
              </a:rPr>
              <a:t>	</a:t>
            </a:r>
            <a:r>
              <a:rPr lang="en-US" dirty="0" err="1">
                <a:solidFill>
                  <a:srgbClr val="0000C0"/>
                </a:solidFill>
                <a:latin typeface="Courier New" pitchFamily="49" charset="0"/>
              </a:rPr>
              <a:t>lopty</a:t>
            </a:r>
            <a:r>
              <a:rPr lang="en-US" dirty="0">
                <a:latin typeface="Courier New" pitchFamily="49" charset="0"/>
              </a:rPr>
              <a:t>[</a:t>
            </a:r>
            <a:r>
              <a:rPr lang="en-US" dirty="0" err="1">
                <a:latin typeface="Courier New" pitchFamily="49" charset="0"/>
              </a:rPr>
              <a:t>i</a:t>
            </a:r>
            <a:r>
              <a:rPr lang="en-US" dirty="0">
                <a:latin typeface="Courier New" pitchFamily="49" charset="0"/>
              </a:rPr>
              <a:t>] = </a:t>
            </a:r>
            <a:r>
              <a:rPr lang="en-US" b="1" dirty="0">
                <a:solidFill>
                  <a:srgbClr val="7F0055"/>
                </a:solidFill>
                <a:latin typeface="Courier New" pitchFamily="49" charset="0"/>
              </a:rPr>
              <a:t>new</a:t>
            </a:r>
            <a:r>
              <a:rPr lang="en-US" dirty="0">
                <a:latin typeface="Courier New" pitchFamily="49" charset="0"/>
              </a:rPr>
              <a:t> </a:t>
            </a:r>
            <a:r>
              <a:rPr lang="en-US" dirty="0" err="1">
                <a:latin typeface="Courier New" pitchFamily="49" charset="0"/>
              </a:rPr>
              <a:t>Lopta</a:t>
            </a:r>
            <a:r>
              <a:rPr lang="en-US" dirty="0">
                <a:latin typeface="Courier New" pitchFamily="49" charset="0"/>
              </a:rPr>
              <a:t>();</a:t>
            </a:r>
            <a:endParaRPr lang="cs-CZ" dirty="0">
              <a:latin typeface="Courier New" pitchFamily="49" charset="0"/>
            </a:endParaRPr>
          </a:p>
          <a:p>
            <a:pPr algn="l"/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}</a:t>
            </a:r>
          </a:p>
        </p:txBody>
      </p:sp>
      <p:sp>
        <p:nvSpPr>
          <p:cNvPr id="23" name="Rectangle 22"/>
          <p:cNvSpPr>
            <a:spLocks noChangeArrowheads="1"/>
          </p:cNvSpPr>
          <p:nvPr/>
        </p:nvSpPr>
        <p:spPr bwMode="auto">
          <a:xfrm>
            <a:off x="5003800" y="3049588"/>
            <a:ext cx="677863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b="1" dirty="0">
                <a:solidFill>
                  <a:srgbClr val="7F0055"/>
                </a:solidFill>
                <a:latin typeface="Courier New" pitchFamily="49" charset="0"/>
              </a:rPr>
              <a:t>null</a:t>
            </a:r>
            <a:endParaRPr lang="sk-SK" sz="1600" dirty="0"/>
          </a:p>
        </p:txBody>
      </p:sp>
      <p:sp>
        <p:nvSpPr>
          <p:cNvPr id="24" name="Rectangle 23"/>
          <p:cNvSpPr>
            <a:spLocks noChangeArrowheads="1"/>
          </p:cNvSpPr>
          <p:nvPr/>
        </p:nvSpPr>
        <p:spPr bwMode="auto">
          <a:xfrm>
            <a:off x="5730875" y="3049588"/>
            <a:ext cx="67945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b="1" dirty="0">
                <a:solidFill>
                  <a:srgbClr val="7F0055"/>
                </a:solidFill>
                <a:latin typeface="Courier New" pitchFamily="49" charset="0"/>
              </a:rPr>
              <a:t>null</a:t>
            </a:r>
            <a:endParaRPr lang="sk-SK" sz="1600" dirty="0"/>
          </a:p>
        </p:txBody>
      </p:sp>
      <p:sp>
        <p:nvSpPr>
          <p:cNvPr id="25" name="Rectangle 24"/>
          <p:cNvSpPr>
            <a:spLocks noChangeArrowheads="1"/>
          </p:cNvSpPr>
          <p:nvPr/>
        </p:nvSpPr>
        <p:spPr bwMode="auto">
          <a:xfrm>
            <a:off x="6423025" y="3043238"/>
            <a:ext cx="677863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b="1" dirty="0">
                <a:solidFill>
                  <a:srgbClr val="7F0055"/>
                </a:solidFill>
                <a:latin typeface="Courier New" pitchFamily="49" charset="0"/>
              </a:rPr>
              <a:t>null</a:t>
            </a:r>
            <a:endParaRPr lang="sk-SK" sz="1600" dirty="0"/>
          </a:p>
        </p:txBody>
      </p:sp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7135813" y="3035300"/>
            <a:ext cx="677862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b="1" dirty="0">
                <a:solidFill>
                  <a:srgbClr val="7F0055"/>
                </a:solidFill>
                <a:latin typeface="Courier New" pitchFamily="49" charset="0"/>
              </a:rPr>
              <a:t>null</a:t>
            </a:r>
            <a:endParaRPr lang="sk-SK" sz="1600" dirty="0"/>
          </a:p>
        </p:txBody>
      </p:sp>
      <p:sp>
        <p:nvSpPr>
          <p:cNvPr id="27" name="TextBox 26"/>
          <p:cNvSpPr txBox="1"/>
          <p:nvPr/>
        </p:nvSpPr>
        <p:spPr>
          <a:xfrm>
            <a:off x="857682" y="1711163"/>
            <a:ext cx="1335277" cy="584775"/>
          </a:xfrm>
          <a:prstGeom prst="rect">
            <a:avLst/>
          </a:prstGeom>
          <a:gradFill flip="none" rotWithShape="1">
            <a:gsLst>
              <a:gs pos="50000">
                <a:srgbClr val="FFE781"/>
              </a:gs>
              <a:gs pos="100000">
                <a:srgbClr val="FFC000"/>
              </a:gs>
            </a:gsLst>
            <a:lin ang="5400000" scaled="1"/>
            <a:tileRect/>
          </a:gra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</a:bodyPr>
          <a:lstStyle/>
          <a:p>
            <a:pPr algn="ctr"/>
            <a:endParaRPr lang="sk-SK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" name="Line 5"/>
          <p:cNvSpPr>
            <a:spLocks noChangeShapeType="1"/>
          </p:cNvSpPr>
          <p:nvPr/>
        </p:nvSpPr>
        <p:spPr bwMode="auto">
          <a:xfrm>
            <a:off x="1676400" y="1963272"/>
            <a:ext cx="2492187" cy="1048869"/>
          </a:xfrm>
          <a:prstGeom prst="line">
            <a:avLst/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29" name="Line 5"/>
          <p:cNvSpPr>
            <a:spLocks noChangeShapeType="1"/>
          </p:cNvSpPr>
          <p:nvPr/>
        </p:nvSpPr>
        <p:spPr bwMode="auto">
          <a:xfrm flipH="1">
            <a:off x="3980328" y="3227295"/>
            <a:ext cx="1299883" cy="1013011"/>
          </a:xfrm>
          <a:prstGeom prst="line">
            <a:avLst/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30" name="Line 5"/>
          <p:cNvSpPr>
            <a:spLocks noChangeShapeType="1"/>
          </p:cNvSpPr>
          <p:nvPr/>
        </p:nvSpPr>
        <p:spPr bwMode="auto">
          <a:xfrm flipH="1">
            <a:off x="5109881" y="3281084"/>
            <a:ext cx="932329" cy="950258"/>
          </a:xfrm>
          <a:prstGeom prst="line">
            <a:avLst/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31" name="Line 5"/>
          <p:cNvSpPr>
            <a:spLocks noChangeShapeType="1"/>
          </p:cNvSpPr>
          <p:nvPr/>
        </p:nvSpPr>
        <p:spPr bwMode="auto">
          <a:xfrm flipH="1">
            <a:off x="6678705" y="3236260"/>
            <a:ext cx="71717" cy="1380564"/>
          </a:xfrm>
          <a:prstGeom prst="line">
            <a:avLst/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32" name="Line 5"/>
          <p:cNvSpPr>
            <a:spLocks noChangeShapeType="1"/>
          </p:cNvSpPr>
          <p:nvPr/>
        </p:nvSpPr>
        <p:spPr bwMode="auto">
          <a:xfrm>
            <a:off x="7476563" y="3182471"/>
            <a:ext cx="421342" cy="1631576"/>
          </a:xfrm>
          <a:prstGeom prst="line">
            <a:avLst/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5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5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5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451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451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5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45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45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5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451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451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5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451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451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5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451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451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5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45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245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5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2452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2452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5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2452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2452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5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2452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2452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5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12452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12452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5188" grpId="0" animBg="1"/>
      <p:bldP spid="1245189" grpId="0" animBg="1"/>
      <p:bldP spid="1245190" grpId="0" animBg="1"/>
      <p:bldP spid="1245191" grpId="0" animBg="1"/>
      <p:bldP spid="1245194" grpId="0" animBg="1"/>
      <p:bldP spid="1245196" grpId="0"/>
      <p:bldP spid="21514" grpId="0"/>
      <p:bldP spid="20" grpId="0"/>
      <p:bldP spid="21" grpId="0"/>
      <p:bldP spid="23" grpId="0"/>
      <p:bldP spid="23" grpId="1"/>
      <p:bldP spid="24" grpId="0"/>
      <p:bldP spid="24" grpId="1"/>
      <p:bldP spid="25" grpId="0"/>
      <p:bldP spid="25" grpId="1"/>
      <p:bldP spid="26" grpId="0"/>
      <p:bldP spid="26" grpId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/>
              <a:t>Na </a:t>
            </a:r>
            <a:r>
              <a:rPr lang="sk-SK" sz="4000"/>
              <a:t>čo musíme pamätať</a:t>
            </a:r>
            <a:endParaRPr lang="cs-CZ" sz="400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endParaRPr lang="sk-SK" sz="2400" dirty="0"/>
          </a:p>
          <a:p>
            <a:pPr algn="ctr" eaLnBrk="1" hangingPunct="1">
              <a:buFontTx/>
              <a:buNone/>
            </a:pPr>
            <a:endParaRPr lang="sk-SK" sz="1600" b="1" dirty="0">
              <a:solidFill>
                <a:srgbClr val="FF0000"/>
              </a:solidFill>
            </a:endParaRPr>
          </a:p>
          <a:p>
            <a:pPr algn="ctr" eaLnBrk="1" hangingPunct="1">
              <a:buFontTx/>
              <a:buNone/>
            </a:pPr>
            <a:r>
              <a:rPr lang="en-US" sz="3600" b="1" dirty="0" err="1">
                <a:solidFill>
                  <a:srgbClr val="FF0000"/>
                </a:solidFill>
              </a:rPr>
              <a:t>Ak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sk-SK" sz="3600" b="1" dirty="0">
                <a:solidFill>
                  <a:srgbClr val="FF0000"/>
                </a:solidFill>
              </a:rPr>
              <a:t>chceme pole referencií</a:t>
            </a:r>
            <a:br>
              <a:rPr lang="sk-SK" sz="3600" b="1" dirty="0">
                <a:solidFill>
                  <a:srgbClr val="FF0000"/>
                </a:solidFill>
              </a:rPr>
            </a:br>
            <a:r>
              <a:rPr lang="sk-SK" sz="3600" b="1" dirty="0">
                <a:solidFill>
                  <a:srgbClr val="FF0000"/>
                </a:solidFill>
              </a:rPr>
              <a:t>na objekty nejakej triedy, </a:t>
            </a:r>
            <a:br>
              <a:rPr lang="sk-SK" sz="3600" b="1" dirty="0">
                <a:solidFill>
                  <a:srgbClr val="FF0000"/>
                </a:solidFill>
              </a:rPr>
            </a:br>
            <a:r>
              <a:rPr lang="sk-SK" sz="3600" b="1" dirty="0">
                <a:solidFill>
                  <a:srgbClr val="FF0000"/>
                </a:solidFill>
              </a:rPr>
              <a:t>tak </a:t>
            </a:r>
            <a:r>
              <a:rPr lang="sk-SK" sz="3600" b="1" dirty="0" err="1">
                <a:solidFill>
                  <a:srgbClr val="FF0000"/>
                </a:solidFill>
              </a:rPr>
              <a:t>vytvore</a:t>
            </a:r>
            <a:r>
              <a:rPr lang="en-US" sz="3600" b="1" dirty="0">
                <a:solidFill>
                  <a:srgbClr val="FF0000"/>
                </a:solidFill>
              </a:rPr>
              <a:t>n</a:t>
            </a:r>
            <a:r>
              <a:rPr lang="sk-SK" sz="3600" b="1" dirty="0" err="1">
                <a:solidFill>
                  <a:srgbClr val="FF0000"/>
                </a:solidFill>
              </a:rPr>
              <a:t>ím</a:t>
            </a:r>
            <a:r>
              <a:rPr lang="sk-SK" sz="3600" b="1" dirty="0">
                <a:solidFill>
                  <a:srgbClr val="FF0000"/>
                </a:solidFill>
              </a:rPr>
              <a:t> tohto poľa </a:t>
            </a:r>
            <a:br>
              <a:rPr lang="sk-SK" sz="3600" b="1" dirty="0">
                <a:solidFill>
                  <a:srgbClr val="FF0000"/>
                </a:solidFill>
              </a:rPr>
            </a:br>
            <a:r>
              <a:rPr lang="sk-SK" sz="3600" b="1" dirty="0">
                <a:solidFill>
                  <a:srgbClr val="FF0000"/>
                </a:solidFill>
              </a:rPr>
              <a:t>tieto </a:t>
            </a:r>
            <a:br>
              <a:rPr lang="sk-SK" sz="3600" b="1" dirty="0">
                <a:solidFill>
                  <a:srgbClr val="FF0000"/>
                </a:solidFill>
              </a:rPr>
            </a:br>
            <a:r>
              <a:rPr lang="sk-SK" sz="4400" b="1" dirty="0">
                <a:solidFill>
                  <a:srgbClr val="FF0000"/>
                </a:solidFill>
              </a:rPr>
              <a:t>objekty nevzniknú</a:t>
            </a:r>
            <a:r>
              <a:rPr lang="sk-SK" sz="3600" b="1" dirty="0">
                <a:solidFill>
                  <a:srgbClr val="FF0000"/>
                </a:solidFill>
              </a:rPr>
              <a:t>.</a:t>
            </a:r>
          </a:p>
          <a:p>
            <a:pPr algn="ctr" eaLnBrk="1" hangingPunct="1">
              <a:buFontTx/>
              <a:buNone/>
            </a:pPr>
            <a:endParaRPr lang="en-US" sz="3600" b="1" dirty="0"/>
          </a:p>
        </p:txBody>
      </p:sp>
    </p:spTree>
  </p:cSld>
  <p:clrMapOvr>
    <a:masterClrMapping/>
  </p:clrMapOvr>
  <p:transition spd="med">
    <p:randomBar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dirty="0"/>
              <a:t>Korytnačí </a:t>
            </a:r>
            <a:r>
              <a:rPr lang="sk-SK" dirty="0" err="1"/>
              <a:t>viacloptový</a:t>
            </a:r>
            <a:r>
              <a:rPr lang="sk-SK" dirty="0"/>
              <a:t> futbal</a:t>
            </a:r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sk-SK" b="1" dirty="0"/>
              <a:t>Ťahanie lopty</a:t>
            </a:r>
            <a:r>
              <a:rPr lang="sk-SK" dirty="0"/>
              <a:t>:</a:t>
            </a:r>
          </a:p>
          <a:p>
            <a:pPr lvl="1" eaLnBrk="1" hangingPunct="1"/>
            <a:r>
              <a:rPr lang="sk-SK" dirty="0"/>
              <a:t>v </a:t>
            </a: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onMousePressed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sk-SK" dirty="0"/>
              <a:t>musíme zistiť, na ktorý objekt sa kliklo – do objektov triedy 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Lopta </a:t>
            </a:r>
            <a:r>
              <a:rPr lang="sk-SK" dirty="0"/>
              <a:t>pridáme metódu, ktorá povie, či sa kliklo na danú loptu</a:t>
            </a:r>
          </a:p>
          <a:p>
            <a:pPr lvl="1" eaLnBrk="1" hangingPunct="1"/>
            <a:r>
              <a:rPr lang="sk-SK" dirty="0"/>
              <a:t>Namiesto toho, či je ťahaná lopta, si musíme pamätať aj, ktorú loptu ťaháme</a:t>
            </a:r>
          </a:p>
          <a:p>
            <a:pPr eaLnBrk="1" hangingPunct="1"/>
            <a:endParaRPr lang="sk-SK" dirty="0"/>
          </a:p>
          <a:p>
            <a:pPr eaLnBrk="1" hangingPunct="1"/>
            <a:r>
              <a:rPr lang="sk-SK" b="1" dirty="0"/>
              <a:t>Posunutie lopty</a:t>
            </a:r>
            <a:r>
              <a:rPr lang="sk-SK" dirty="0"/>
              <a:t>:</a:t>
            </a:r>
          </a:p>
          <a:p>
            <a:pPr lvl="1" eaLnBrk="1" hangingPunct="1"/>
            <a:r>
              <a:rPr lang="sk-SK" dirty="0"/>
              <a:t>Posunieme loptu, ktorá je najbližšie k miestu kliknutia</a:t>
            </a:r>
            <a:r>
              <a:rPr lang="en-US" dirty="0"/>
              <a:t>: </a:t>
            </a:r>
            <a:r>
              <a:rPr lang="en-US" dirty="0" err="1"/>
              <a:t>ako</a:t>
            </a:r>
            <a:r>
              <a:rPr lang="en-US" dirty="0"/>
              <a:t> </a:t>
            </a:r>
            <a:r>
              <a:rPr lang="en-US" dirty="0" err="1"/>
              <a:t>ju</a:t>
            </a:r>
            <a:r>
              <a:rPr lang="en-US" dirty="0"/>
              <a:t> n</a:t>
            </a:r>
            <a:r>
              <a:rPr lang="sk-SK" dirty="0" err="1"/>
              <a:t>ájsť</a:t>
            </a:r>
            <a:r>
              <a:rPr lang="en-US" dirty="0"/>
              <a:t>?</a:t>
            </a:r>
            <a:endParaRPr lang="sk-SK" dirty="0"/>
          </a:p>
        </p:txBody>
      </p:sp>
    </p:spTree>
  </p:cSld>
  <p:clrMapOvr>
    <a:masterClrMapping/>
  </p:clrMapOvr>
  <p:transition spd="med">
    <p:randomBar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err="1"/>
              <a:t>Najbli</a:t>
            </a:r>
            <a:r>
              <a:rPr lang="sk-SK" dirty="0" err="1"/>
              <a:t>žšia</a:t>
            </a:r>
            <a:r>
              <a:rPr lang="sk-SK" dirty="0"/>
              <a:t> lopta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sk-SK" dirty="0"/>
              <a:t>Pamätáme si, ktorá lopta je </a:t>
            </a:r>
            <a:r>
              <a:rPr lang="sk-SK" b="1" dirty="0">
                <a:solidFill>
                  <a:srgbClr val="FF0000"/>
                </a:solidFill>
              </a:rPr>
              <a:t>zatiaľ najbližšie</a:t>
            </a:r>
            <a:endParaRPr lang="en-US" b="1" dirty="0">
              <a:solidFill>
                <a:srgbClr val="FF0000"/>
              </a:solidFill>
            </a:endParaRPr>
          </a:p>
          <a:p>
            <a:pPr lvl="1" eaLnBrk="1" hangingPunct="1"/>
            <a:r>
              <a:rPr lang="en-US" dirty="0"/>
              <a:t>v </a:t>
            </a:r>
            <a:r>
              <a:rPr lang="en-US" dirty="0" err="1"/>
              <a:t>referen</a:t>
            </a:r>
            <a:r>
              <a:rPr lang="sk-SK" dirty="0"/>
              <a:t>čnej premennej</a:t>
            </a:r>
            <a:endParaRPr lang="en-US" dirty="0"/>
          </a:p>
          <a:p>
            <a:pPr eaLnBrk="1" hangingPunct="1"/>
            <a:r>
              <a:rPr lang="en-US" dirty="0"/>
              <a:t>Na </a:t>
            </a:r>
            <a:r>
              <a:rPr lang="en-US" dirty="0" err="1"/>
              <a:t>za</a:t>
            </a:r>
            <a:r>
              <a:rPr lang="sk-SK" dirty="0" err="1"/>
              <a:t>čiatku</a:t>
            </a:r>
            <a:r>
              <a:rPr lang="sk-SK" dirty="0"/>
              <a:t> predpokladáme, že najbližšie je </a:t>
            </a:r>
            <a:r>
              <a:rPr lang="sk-SK" dirty="0">
                <a:solidFill>
                  <a:srgbClr val="FF0000"/>
                </a:solidFill>
              </a:rPr>
              <a:t>prvá</a:t>
            </a:r>
            <a:r>
              <a:rPr lang="sk-SK" dirty="0"/>
              <a:t> lopta </a:t>
            </a:r>
            <a:r>
              <a:rPr lang="en-US" dirty="0"/>
              <a:t>(index 0)</a:t>
            </a:r>
            <a:endParaRPr lang="sk-SK" dirty="0"/>
          </a:p>
          <a:p>
            <a:pPr eaLnBrk="1" hangingPunct="1"/>
            <a:r>
              <a:rPr lang="sk-SK" b="1" dirty="0">
                <a:solidFill>
                  <a:srgbClr val="FF0000"/>
                </a:solidFill>
              </a:rPr>
              <a:t>Skúšame každú loptu</a:t>
            </a:r>
            <a:r>
              <a:rPr lang="sk-SK" dirty="0"/>
              <a:t>, </a:t>
            </a:r>
            <a:r>
              <a:rPr lang="sk-SK" dirty="0">
                <a:solidFill>
                  <a:srgbClr val="FF0000"/>
                </a:solidFill>
              </a:rPr>
              <a:t>či nie je bližšie ako lopta</a:t>
            </a:r>
            <a:r>
              <a:rPr lang="sk-SK" dirty="0"/>
              <a:t>, ktorá je doposiaľ najbližšie:</a:t>
            </a:r>
          </a:p>
          <a:p>
            <a:pPr lvl="1" eaLnBrk="1" hangingPunct="1"/>
            <a:r>
              <a:rPr lang="sk-SK" dirty="0"/>
              <a:t>ak je skúšaná lopta bližšie, tak si ju zapamätáme ako doposiaľ najbližšiu</a:t>
            </a:r>
          </a:p>
          <a:p>
            <a:pPr eaLnBrk="1" hangingPunct="1"/>
            <a:r>
              <a:rPr lang="sk-SK" dirty="0"/>
              <a:t>Po skončení máme najbližšiu loptu </a:t>
            </a:r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5360343" y="6147170"/>
            <a:ext cx="3380246" cy="400110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b="1" dirty="0">
                <a:latin typeface="Lucida Sans Unicode" pitchFamily="34" charset="0"/>
                <a:cs typeface="Lucida Sans Unicode" pitchFamily="34" charset="0"/>
              </a:rPr>
              <a:t>Stratégia:</a:t>
            </a:r>
            <a:r>
              <a:rPr lang="sk-SK" dirty="0">
                <a:latin typeface="Lucida Sans Unicode" pitchFamily="34" charset="0"/>
                <a:cs typeface="Lucida Sans Unicode" pitchFamily="34" charset="0"/>
              </a:rPr>
              <a:t> naj prvok v poli</a:t>
            </a:r>
            <a:endParaRPr lang="cs-CZ" dirty="0">
              <a:latin typeface="Lucida Sans Unicode" pitchFamily="34" charset="0"/>
              <a:cs typeface="Lucida Sans Unicode" pitchFamily="34" charset="0"/>
            </a:endParaRP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/>
              <a:t>Sumarizácia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6778" y="1151428"/>
            <a:ext cx="8574505" cy="5300326"/>
          </a:xfrm>
        </p:spPr>
        <p:txBody>
          <a:bodyPr/>
          <a:lstStyle/>
          <a:p>
            <a:r>
              <a:rPr lang="sk-SK" dirty="0"/>
              <a:t>Na uchovanie väčšieho počtu hodnôt </a:t>
            </a:r>
            <a:r>
              <a:rPr lang="sk-SK" b="1" dirty="0">
                <a:solidFill>
                  <a:srgbClr val="FF0000"/>
                </a:solidFill>
              </a:rPr>
              <a:t>rovnakého typu</a:t>
            </a:r>
            <a:r>
              <a:rPr lang="sk-SK" dirty="0"/>
              <a:t> používame polia </a:t>
            </a:r>
            <a:r>
              <a:rPr lang="en-US" dirty="0"/>
              <a:t>(</a:t>
            </a:r>
            <a:r>
              <a:rPr lang="sk-SK" dirty="0"/>
              <a:t>„poľové objekty“</a:t>
            </a:r>
            <a:r>
              <a:rPr lang="en-US" dirty="0"/>
              <a:t>)</a:t>
            </a:r>
          </a:p>
          <a:p>
            <a:r>
              <a:rPr lang="sk-SK" dirty="0"/>
              <a:t>Pole je objekt</a:t>
            </a:r>
            <a:r>
              <a:rPr lang="en-US" dirty="0"/>
              <a:t>,</a:t>
            </a:r>
            <a:r>
              <a:rPr lang="sk-SK" dirty="0"/>
              <a:t> preto na prácu s ním potrebujeme </a:t>
            </a:r>
            <a:r>
              <a:rPr lang="sk-SK" dirty="0">
                <a:solidFill>
                  <a:srgbClr val="FF0000"/>
                </a:solidFill>
              </a:rPr>
              <a:t>referenčnú premennú</a:t>
            </a:r>
            <a:r>
              <a:rPr lang="sk-SK" dirty="0"/>
              <a:t>, ktorá uchová referenciu naň </a:t>
            </a:r>
            <a:r>
              <a:rPr lang="en-US" dirty="0"/>
              <a:t>(</a:t>
            </a:r>
            <a:r>
              <a:rPr lang="sk-SK" dirty="0"/>
              <a:t>„jeho rodné číslo“</a:t>
            </a:r>
            <a:r>
              <a:rPr lang="en-US" dirty="0"/>
              <a:t>)</a:t>
            </a:r>
            <a:endParaRPr lang="sk-SK" dirty="0"/>
          </a:p>
          <a:p>
            <a:pPr lvl="1"/>
            <a:r>
              <a:rPr lang="sk-SK" b="1" dirty="0" err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[] </a:t>
            </a:r>
            <a:r>
              <a:rPr lang="en-US" dirty="0" err="1">
                <a:solidFill>
                  <a:srgbClr val="0000C0"/>
                </a:solidFill>
                <a:latin typeface="Courier New" pitchFamily="49" charset="0"/>
              </a:rPr>
              <a:t>zahony</a:t>
            </a:r>
            <a:r>
              <a:rPr lang="en-US" dirty="0">
                <a:solidFill>
                  <a:srgbClr val="0000C0"/>
                </a:solidFill>
                <a:latin typeface="Courier New" pitchFamily="49" charset="0"/>
              </a:rPr>
              <a:t>;</a:t>
            </a:r>
            <a:endParaRPr lang="sk-SK" dirty="0">
              <a:solidFill>
                <a:srgbClr val="0000C0"/>
              </a:solidFill>
              <a:latin typeface="Courier New" pitchFamily="49" charset="0"/>
            </a:endParaRPr>
          </a:p>
          <a:p>
            <a:pPr lvl="1"/>
            <a:r>
              <a:rPr lang="en-US" dirty="0" err="1">
                <a:solidFill>
                  <a:srgbClr val="000000"/>
                </a:solidFill>
                <a:latin typeface="Courier New" pitchFamily="49" charset="0"/>
              </a:rPr>
              <a:t>Lopta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[] </a:t>
            </a:r>
            <a:r>
              <a:rPr lang="cs-CZ" dirty="0">
                <a:solidFill>
                  <a:srgbClr val="0000C0"/>
                </a:solidFill>
                <a:latin typeface="Courier New" pitchFamily="49" charset="0"/>
              </a:rPr>
              <a:t>lopty</a:t>
            </a:r>
            <a:r>
              <a:rPr lang="en-US" dirty="0">
                <a:solidFill>
                  <a:srgbClr val="0000C0"/>
                </a:solidFill>
                <a:latin typeface="Courier New" pitchFamily="49" charset="0"/>
              </a:rPr>
              <a:t>;</a:t>
            </a:r>
            <a:endParaRPr lang="en-US" dirty="0"/>
          </a:p>
          <a:p>
            <a:r>
              <a:rPr lang="en-US" dirty="0"/>
              <a:t>Pole </a:t>
            </a:r>
            <a:r>
              <a:rPr lang="en-US" dirty="0" err="1"/>
              <a:t>vytv</a:t>
            </a:r>
            <a:r>
              <a:rPr lang="sk-SK" dirty="0" err="1"/>
              <a:t>árame</a:t>
            </a:r>
            <a:r>
              <a:rPr lang="sk-SK" dirty="0"/>
              <a:t> cez </a:t>
            </a:r>
            <a:r>
              <a:rPr lang="sk-SK" b="1" dirty="0">
                <a:solidFill>
                  <a:srgbClr val="7F0055"/>
                </a:solidFill>
                <a:latin typeface="Courier New" pitchFamily="49" charset="0"/>
              </a:rPr>
              <a:t>new</a:t>
            </a:r>
            <a:r>
              <a:rPr lang="sk-SK" dirty="0"/>
              <a:t>: </a:t>
            </a:r>
            <a:endParaRPr lang="en-US" dirty="0"/>
          </a:p>
          <a:p>
            <a:pPr lvl="1"/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new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urier New" pitchFamily="49" charset="0"/>
              </a:rPr>
              <a:t>Lopta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[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4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];</a:t>
            </a:r>
          </a:p>
          <a:p>
            <a:r>
              <a:rPr lang="sk-SK" dirty="0"/>
              <a:t>K prvkom p</a:t>
            </a:r>
            <a:r>
              <a:rPr lang="en-US" dirty="0"/>
              <a:t>o</a:t>
            </a:r>
            <a:r>
              <a:rPr lang="sk-SK" dirty="0"/>
              <a:t>ľa pristupujeme cez </a:t>
            </a:r>
            <a:r>
              <a:rPr lang="sk-SK" b="1" dirty="0">
                <a:solidFill>
                  <a:srgbClr val="FF0000"/>
                </a:solidFill>
              </a:rPr>
              <a:t>indexy</a:t>
            </a:r>
            <a:r>
              <a:rPr lang="sk-SK" dirty="0"/>
              <a:t> </a:t>
            </a:r>
            <a:r>
              <a:rPr lang="en-US" dirty="0"/>
              <a:t>(</a:t>
            </a:r>
            <a:r>
              <a:rPr lang="sk-SK" dirty="0"/>
              <a:t>od 0</a:t>
            </a:r>
            <a:r>
              <a:rPr lang="en-US" dirty="0"/>
              <a:t>):</a:t>
            </a:r>
          </a:p>
          <a:p>
            <a:pPr lvl="1"/>
            <a:r>
              <a:rPr lang="en-US" dirty="0" err="1">
                <a:solidFill>
                  <a:srgbClr val="0000C0"/>
                </a:solidFill>
                <a:latin typeface="Courier New" pitchFamily="49" charset="0"/>
              </a:rPr>
              <a:t>zahony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[0] = 1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;</a:t>
            </a:r>
            <a:endParaRPr lang="sk-SK" dirty="0"/>
          </a:p>
        </p:txBody>
      </p:sp>
    </p:spTree>
  </p:cSld>
  <p:clrMapOvr>
    <a:masterClrMapping/>
  </p:clrMapOvr>
  <p:transition spd="med">
    <p:randomBar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Sumariz</a:t>
            </a:r>
            <a:r>
              <a:rPr lang="sk-SK" dirty="0" err="1"/>
              <a:t>ácia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6778" y="1671398"/>
            <a:ext cx="8574505" cy="4469436"/>
          </a:xfrm>
        </p:spPr>
        <p:txBody>
          <a:bodyPr/>
          <a:lstStyle/>
          <a:p>
            <a:r>
              <a:rPr lang="sk-SK" b="1" dirty="0">
                <a:solidFill>
                  <a:srgbClr val="FF0000"/>
                </a:solidFill>
              </a:rPr>
              <a:t>Základné stratégie </a:t>
            </a:r>
            <a:r>
              <a:rPr lang="sk-SK" dirty="0"/>
              <a:t>algoritmov na prácu s poľom</a:t>
            </a:r>
          </a:p>
          <a:p>
            <a:pPr lvl="1"/>
            <a:r>
              <a:rPr lang="sk-SK" dirty="0"/>
              <a:t>počet prvkov poľa s nejakou vlastnosťou</a:t>
            </a:r>
          </a:p>
          <a:p>
            <a:pPr lvl="1"/>
            <a:r>
              <a:rPr lang="sk-SK" dirty="0"/>
              <a:t>overenie, či má nejaký prvok poľa zadanú vlastnosť</a:t>
            </a:r>
          </a:p>
          <a:p>
            <a:pPr lvl="1"/>
            <a:r>
              <a:rPr lang="sk-SK" dirty="0"/>
              <a:t>nájdenie „naj“ prvku v poli</a:t>
            </a:r>
          </a:p>
          <a:p>
            <a:r>
              <a:rPr lang="sk-SK" dirty="0"/>
              <a:t>Ďalšie </a:t>
            </a:r>
            <a:r>
              <a:rPr lang="sk-SK" dirty="0" err="1"/>
              <a:t>špecialitky</a:t>
            </a:r>
            <a:r>
              <a:rPr lang="sk-SK" dirty="0"/>
              <a:t>:</a:t>
            </a:r>
          </a:p>
          <a:p>
            <a:pPr lvl="1"/>
            <a:r>
              <a:rPr lang="sk-SK" dirty="0"/>
              <a:t>„</a:t>
            </a:r>
            <a:r>
              <a:rPr lang="sk-SK" dirty="0" err="1"/>
              <a:t>inicializačná</a:t>
            </a:r>
            <a:r>
              <a:rPr lang="sk-SK" dirty="0"/>
              <a:t> metóda“ pre objekty</a:t>
            </a:r>
          </a:p>
          <a:p>
            <a:pPr lvl="1"/>
            <a:r>
              <a:rPr lang="sk-SK"/>
              <a:t>zmena tvaru </a:t>
            </a:r>
            <a:r>
              <a:rPr lang="sk-SK" dirty="0"/>
              <a:t>korytnačky</a:t>
            </a:r>
          </a:p>
          <a:p>
            <a:pPr lvl="1"/>
            <a:r>
              <a:rPr lang="sk-SK" dirty="0"/>
              <a:t>pár stratégií ako na myšacie udalosti</a:t>
            </a:r>
          </a:p>
        </p:txBody>
      </p:sp>
    </p:spTree>
  </p:cSld>
  <p:clrMapOvr>
    <a:masterClrMapping/>
  </p:clrMapOvr>
  <p:transition spd="med">
    <p:randomBar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/>
              <a:t>to be continued …</a:t>
            </a:r>
            <a:endParaRPr lang="cs-CZ" sz="4000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Tx/>
              <a:buNone/>
            </a:pPr>
            <a:endParaRPr lang="en-US" sz="4000" b="1" dirty="0"/>
          </a:p>
          <a:p>
            <a:pPr algn="ctr" eaLnBrk="1" hangingPunct="1">
              <a:buFontTx/>
              <a:buNone/>
            </a:pPr>
            <a:r>
              <a:rPr lang="sk-SK" b="1" dirty="0">
                <a:solidFill>
                  <a:srgbClr val="FF0000"/>
                </a:solidFill>
                <a:latin typeface="Lucida Sans" pitchFamily="34" charset="0"/>
              </a:rPr>
              <a:t>ak nie sú otázky...</a:t>
            </a:r>
          </a:p>
          <a:p>
            <a:pPr algn="ctr" eaLnBrk="1" hangingPunct="1">
              <a:buFontTx/>
              <a:buNone/>
            </a:pPr>
            <a:r>
              <a:rPr lang="sk-SK" sz="4000" b="1" dirty="0">
                <a:solidFill>
                  <a:srgbClr val="FF0000"/>
                </a:solidFill>
                <a:latin typeface="Lucida Sans" pitchFamily="34" charset="0"/>
              </a:rPr>
              <a:t>Ďakujem za pozornosť </a:t>
            </a:r>
            <a:r>
              <a:rPr lang="en-US" sz="4000" b="1" dirty="0">
                <a:solidFill>
                  <a:srgbClr val="FF0000"/>
                </a:solidFill>
                <a:latin typeface="Lucida Sans" pitchFamily="34" charset="0"/>
              </a:rPr>
              <a:t>!</a:t>
            </a:r>
            <a:endParaRPr lang="cs-CZ" sz="4000" b="1" dirty="0">
              <a:solidFill>
                <a:srgbClr val="FF0000"/>
              </a:solidFill>
              <a:latin typeface="Lucida Sans" pitchFamily="34" charset="0"/>
            </a:endParaRPr>
          </a:p>
        </p:txBody>
      </p:sp>
      <p:pic>
        <p:nvPicPr>
          <p:cNvPr id="1026" name="Picture 2" descr="http://images.inmagine.com/img/photoalto/paa370/paa370000004.jpg"/>
          <p:cNvPicPr>
            <a:picLocks noChangeAspect="1" noChangeArrowheads="1"/>
          </p:cNvPicPr>
          <p:nvPr/>
        </p:nvPicPr>
        <p:blipFill>
          <a:blip r:embed="rId2" cstate="print"/>
          <a:srcRect l="6447" t="13149" r="2696"/>
          <a:stretch>
            <a:fillRect/>
          </a:stretch>
        </p:blipFill>
        <p:spPr bwMode="auto">
          <a:xfrm>
            <a:off x="2957804" y="3965509"/>
            <a:ext cx="3461657" cy="23411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randomBar/>
  </p:transition>
</p:sld>
</file>

<file path=ppt/theme/theme1.xml><?xml version="1.0" encoding="utf-8"?>
<a:theme xmlns:a="http://schemas.openxmlformats.org/drawingml/2006/main" name="Identity_Lifecycle_Management">
  <a:themeElements>
    <a:clrScheme name="Identity_Lifecycle_Managemen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Identity_Lifecycle_Management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1"/>
            </a:gs>
            <a:gs pos="100000">
              <a:schemeClr val="accent1"/>
            </a:gs>
          </a:gsLst>
          <a:lin ang="5400000" scaled="1"/>
        </a:gradFill>
        <a:ln w="9525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1"/>
            </a:gs>
            <a:gs pos="100000">
              <a:schemeClr val="accent1"/>
            </a:gs>
          </a:gsLst>
          <a:lin ang="5400000" scaled="1"/>
        </a:gradFill>
        <a:ln w="9525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Identity_Lifecycle_Managemen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dentity_Lifecycle_Managemen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dentity_Lifecycle_Managemen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dentity_Lifecycle_Managemen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dentity_Lifecycle_Managemen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dentity_Lifecycle_Managemen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dentity_Lifecycle_Managemen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dentity_Lifecycle_Managemen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dentity_Lifecycle_Managemen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dentity_Lifecycle_Managemen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dentity_Lifecycle_Managemen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dentity_Lifecycle_Managemen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dentity_Lifecycle_Management 13">
        <a:dk1>
          <a:srgbClr val="000000"/>
        </a:dk1>
        <a:lt1>
          <a:srgbClr val="FFFFFF"/>
        </a:lt1>
        <a:dk2>
          <a:srgbClr val="435B8A"/>
        </a:dk2>
        <a:lt2>
          <a:srgbClr val="FFFFFF"/>
        </a:lt2>
        <a:accent1>
          <a:srgbClr val="6699CC"/>
        </a:accent1>
        <a:accent2>
          <a:srgbClr val="C4161C"/>
        </a:accent2>
        <a:accent3>
          <a:srgbClr val="B0B5C4"/>
        </a:accent3>
        <a:accent4>
          <a:srgbClr val="DADADA"/>
        </a:accent4>
        <a:accent5>
          <a:srgbClr val="B8CAE2"/>
        </a:accent5>
        <a:accent6>
          <a:srgbClr val="B11318"/>
        </a:accent6>
        <a:hlink>
          <a:srgbClr val="66CC66"/>
        </a:hlink>
        <a:folHlink>
          <a:srgbClr val="DFCD5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dentity_Lifecycle_Management 14">
        <a:dk1>
          <a:srgbClr val="000000"/>
        </a:dk1>
        <a:lt1>
          <a:srgbClr val="FFFFFF"/>
        </a:lt1>
        <a:dk2>
          <a:srgbClr val="102A60"/>
        </a:dk2>
        <a:lt2>
          <a:srgbClr val="CCCCCC"/>
        </a:lt2>
        <a:accent1>
          <a:srgbClr val="1B70EB"/>
        </a:accent1>
        <a:accent2>
          <a:srgbClr val="C4161C"/>
        </a:accent2>
        <a:accent3>
          <a:srgbClr val="AAACB6"/>
        </a:accent3>
        <a:accent4>
          <a:srgbClr val="DADADA"/>
        </a:accent4>
        <a:accent5>
          <a:srgbClr val="ABBBF3"/>
        </a:accent5>
        <a:accent6>
          <a:srgbClr val="B11318"/>
        </a:accent6>
        <a:hlink>
          <a:srgbClr val="33CC33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dentity_Lifecycle_Management 15">
        <a:dk1>
          <a:srgbClr val="333333"/>
        </a:dk1>
        <a:lt1>
          <a:srgbClr val="D7E6F0"/>
        </a:lt1>
        <a:dk2>
          <a:srgbClr val="0174B5"/>
        </a:dk2>
        <a:lt2>
          <a:srgbClr val="000000"/>
        </a:lt2>
        <a:accent1>
          <a:srgbClr val="A1C1E6"/>
        </a:accent1>
        <a:accent2>
          <a:srgbClr val="EFF3FA"/>
        </a:accent2>
        <a:accent3>
          <a:srgbClr val="E8F0F6"/>
        </a:accent3>
        <a:accent4>
          <a:srgbClr val="2A2A2A"/>
        </a:accent4>
        <a:accent5>
          <a:srgbClr val="CDDDF0"/>
        </a:accent5>
        <a:accent6>
          <a:srgbClr val="D9DCE3"/>
        </a:accent6>
        <a:hlink>
          <a:srgbClr val="CC0000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dentity_Lifecycle_Management 16">
        <a:dk1>
          <a:srgbClr val="000000"/>
        </a:dk1>
        <a:lt1>
          <a:srgbClr val="A1C1E6"/>
        </a:lt1>
        <a:dk2>
          <a:srgbClr val="EFF3FA"/>
        </a:dk2>
        <a:lt2>
          <a:srgbClr val="000000"/>
        </a:lt2>
        <a:accent1>
          <a:srgbClr val="0174B5"/>
        </a:accent1>
        <a:accent2>
          <a:srgbClr val="EFF3FA"/>
        </a:accent2>
        <a:accent3>
          <a:srgbClr val="CDDDF0"/>
        </a:accent3>
        <a:accent4>
          <a:srgbClr val="000000"/>
        </a:accent4>
        <a:accent5>
          <a:srgbClr val="AABCD7"/>
        </a:accent5>
        <a:accent6>
          <a:srgbClr val="D9DCE3"/>
        </a:accent6>
        <a:hlink>
          <a:srgbClr val="CC0000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Edge</Template>
  <TotalTime>4677</TotalTime>
  <Words>1756</Words>
  <Application>Microsoft Office PowerPoint</Application>
  <PresentationFormat>Prezentácia na obrazovke (4:3)</PresentationFormat>
  <Paragraphs>314</Paragraphs>
  <Slides>38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8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38</vt:i4>
      </vt:variant>
    </vt:vector>
  </HeadingPairs>
  <TitlesOfParts>
    <vt:vector size="47" baseType="lpstr">
      <vt:lpstr>Arial</vt:lpstr>
      <vt:lpstr>Consolas</vt:lpstr>
      <vt:lpstr>Courier New</vt:lpstr>
      <vt:lpstr>Lucida Sans</vt:lpstr>
      <vt:lpstr>Lucida Sans Unicode</vt:lpstr>
      <vt:lpstr>Times New Roman</vt:lpstr>
      <vt:lpstr>Trebuchet MS</vt:lpstr>
      <vt:lpstr>Verdana</vt:lpstr>
      <vt:lpstr>Identity_Lifecycle_Management</vt:lpstr>
      <vt:lpstr>5. prednáška (19.10.2026)</vt:lpstr>
      <vt:lpstr>Čo už vieme...</vt:lpstr>
      <vt:lpstr>Čo už vieme…</vt:lpstr>
      <vt:lpstr>Inštančné premenné</vt:lpstr>
      <vt:lpstr>Čo už vieme...</vt:lpstr>
      <vt:lpstr>Myšacie udalosti</vt:lpstr>
      <vt:lpstr>Projekt: kvetinová farma</vt:lpstr>
      <vt:lpstr>Čo chceme od farmy</vt:lpstr>
      <vt:lpstr>Vytvorenie farmy</vt:lpstr>
      <vt:lpstr>Pri zrode objektu ...</vt:lpstr>
      <vt:lpstr>Programujeme...</vt:lpstr>
      <vt:lpstr>Zmena tvaru korytnačky</vt:lpstr>
      <vt:lpstr>Programujeme...</vt:lpstr>
      <vt:lpstr>Polia</vt:lpstr>
      <vt:lpstr>Pole - metafora</vt:lpstr>
      <vt:lpstr>Deklarácia „poľovej“ premennej</vt:lpstr>
      <vt:lpstr>Vytvorenie objektu poľa</vt:lpstr>
      <vt:lpstr>Prístup k políčkam poľa</vt:lpstr>
      <vt:lpstr>Čo o poliach ešte nevieme</vt:lpstr>
      <vt:lpstr>„Defaultné“ hodnoty</vt:lpstr>
      <vt:lpstr>Farma: čo potrebujeme?</vt:lpstr>
      <vt:lpstr>Počet prvkov s vlastnosťou</vt:lpstr>
      <vt:lpstr>Všetky prvky majú vlastnosť ...</vt:lpstr>
      <vt:lpstr>Naj-prvok poľa</vt:lpstr>
      <vt:lpstr>Naj-prvok poľa – simulácia</vt:lpstr>
      <vt:lpstr>Na čo musíme pamätať</vt:lpstr>
      <vt:lpstr>Korytnačí futbal</vt:lpstr>
      <vt:lpstr>Vytvárame ihrisko</vt:lpstr>
      <vt:lpstr>Korytnačka - lopta</vt:lpstr>
      <vt:lpstr>Ako správne ťahať objekty</vt:lpstr>
      <vt:lpstr>Jedna lopta je pre amatérov</vt:lpstr>
      <vt:lpstr>Lopty v poli</vt:lpstr>
      <vt:lpstr>Na čo musíme pamätať</vt:lpstr>
      <vt:lpstr>Korytnačí viacloptový futbal</vt:lpstr>
      <vt:lpstr>Najbližšia lopta</vt:lpstr>
      <vt:lpstr>Sumarizácia</vt:lpstr>
      <vt:lpstr>Sumarizácia</vt:lpstr>
      <vt:lpstr>to be continued 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Identity Lifecycle Management</dc:title>
  <dc:creator>Fero</dc:creator>
  <cp:lastModifiedBy>RNDr. Juraj Šebej PhD., univ. doc.</cp:lastModifiedBy>
  <cp:revision>263</cp:revision>
  <dcterms:created xsi:type="dcterms:W3CDTF">2007-01-29T19:11:06Z</dcterms:created>
  <dcterms:modified xsi:type="dcterms:W3CDTF">2026-10-19T08:15:14Z</dcterms:modified>
</cp:coreProperties>
</file>