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4"/>
  </p:notesMasterIdLst>
  <p:handoutMasterIdLst>
    <p:handoutMasterId r:id="rId45"/>
  </p:handoutMasterIdLst>
  <p:sldIdLst>
    <p:sldId id="310" r:id="rId2"/>
    <p:sldId id="394" r:id="rId3"/>
    <p:sldId id="438" r:id="rId4"/>
    <p:sldId id="439" r:id="rId5"/>
    <p:sldId id="440" r:id="rId6"/>
    <p:sldId id="441" r:id="rId7"/>
    <p:sldId id="396" r:id="rId8"/>
    <p:sldId id="399" r:id="rId9"/>
    <p:sldId id="400" r:id="rId10"/>
    <p:sldId id="401" r:id="rId11"/>
    <p:sldId id="402" r:id="rId12"/>
    <p:sldId id="445" r:id="rId13"/>
    <p:sldId id="403" r:id="rId14"/>
    <p:sldId id="404" r:id="rId15"/>
    <p:sldId id="405" r:id="rId16"/>
    <p:sldId id="447" r:id="rId17"/>
    <p:sldId id="406" r:id="rId18"/>
    <p:sldId id="407" r:id="rId19"/>
    <p:sldId id="408" r:id="rId20"/>
    <p:sldId id="409" r:id="rId21"/>
    <p:sldId id="410" r:id="rId22"/>
    <p:sldId id="446" r:id="rId23"/>
    <p:sldId id="411" r:id="rId24"/>
    <p:sldId id="412" r:id="rId25"/>
    <p:sldId id="413" r:id="rId26"/>
    <p:sldId id="414" r:id="rId27"/>
    <p:sldId id="415" r:id="rId28"/>
    <p:sldId id="416" r:id="rId29"/>
    <p:sldId id="417" r:id="rId30"/>
    <p:sldId id="442" r:id="rId31"/>
    <p:sldId id="419" r:id="rId32"/>
    <p:sldId id="420" r:id="rId33"/>
    <p:sldId id="421" r:id="rId34"/>
    <p:sldId id="422" r:id="rId35"/>
    <p:sldId id="423" r:id="rId36"/>
    <p:sldId id="424" r:id="rId37"/>
    <p:sldId id="425" r:id="rId38"/>
    <p:sldId id="426" r:id="rId39"/>
    <p:sldId id="427" r:id="rId40"/>
    <p:sldId id="428" r:id="rId41"/>
    <p:sldId id="444" r:id="rId42"/>
    <p:sldId id="347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08000"/>
    <a:srgbClr val="FFE781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B4182-D7E2-6822-B313-A01944C712B4}" v="109" dt="2024-09-30T07:26:18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09" autoAdjust="0"/>
    <p:restoredTop sz="90568" autoAdjust="0"/>
  </p:normalViewPr>
  <p:slideViewPr>
    <p:cSldViewPr snapToGrid="0">
      <p:cViewPr varScale="1">
        <p:scale>
          <a:sx n="104" d="100"/>
          <a:sy n="104" d="100"/>
        </p:scale>
        <p:origin x="1896" y="96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19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04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0A97FD-8CBD-41CB-9B9D-CAD530F8580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sk-SK" dirty="0">
                <a:latin typeface="Lucida Sans"/>
                <a:ea typeface="Verdana"/>
              </a:rPr>
              <a:t>3</a:t>
            </a:r>
            <a:r>
              <a:rPr lang="en-US" dirty="0">
                <a:latin typeface="Lucida Sans"/>
                <a:ea typeface="Verdana"/>
              </a:rPr>
              <a:t>. </a:t>
            </a:r>
            <a:r>
              <a:rPr lang="en-US" dirty="0" err="1" smtClean="0">
                <a:latin typeface="Lucida Sans"/>
                <a:ea typeface="Verdana"/>
              </a:rPr>
              <a:t>Predn</a:t>
            </a:r>
            <a:r>
              <a:rPr lang="sk-SK" dirty="0" err="1" smtClean="0">
                <a:latin typeface="Lucida Sans"/>
                <a:ea typeface="Verdana"/>
              </a:rPr>
              <a:t>áška</a:t>
            </a:r>
            <a:r>
              <a:rPr lang="en-US" dirty="0" smtClean="0">
                <a:latin typeface="Lucida Sans"/>
                <a:ea typeface="Verdana"/>
              </a:rPr>
              <a:t> </a:t>
            </a:r>
            <a:r>
              <a:rPr lang="en-US" dirty="0" smtClean="0">
                <a:latin typeface="Lucida Sans"/>
                <a:ea typeface="Verdana"/>
              </a:rPr>
              <a:t>(5.10.2026)</a:t>
            </a:r>
            <a:endParaRPr lang="sk-SK" dirty="0" err="1">
              <a:latin typeface="Lucida Sans"/>
              <a:ea typeface="Verdana"/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323585" y="5499757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Po</a:t>
            </a:r>
            <a:r>
              <a:rPr lang="sk-SK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čúvajme</a:t>
            </a:r>
            <a: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, čo nám </a:t>
            </a:r>
            <a:b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objekty hovoria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157807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Cykly, funkcie a referencie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6137" y="5112560"/>
            <a:ext cx="1004888" cy="15986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4235" y="3500427"/>
            <a:ext cx="11430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 descr="http://hsc.csu.edu.au/entertain/industry/core/manage/3457/images/Listenin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050" y="3276860"/>
            <a:ext cx="1743918" cy="18149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už vieme...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Vytvoriť objekt</a:t>
            </a:r>
            <a:r>
              <a:rPr lang="sk-SK" dirty="0"/>
              <a:t> nejakej triedy pomocou </a:t>
            </a:r>
            <a:r>
              <a:rPr lang="sk-SK" b="1" dirty="0">
                <a:solidFill>
                  <a:srgbClr val="FF0000"/>
                </a:solidFill>
              </a:rPr>
              <a:t>new</a:t>
            </a:r>
            <a:r>
              <a:rPr lang="sk-SK" dirty="0"/>
              <a:t> a komunikovať s ním pomocou na to určenej „komunikačnej“ premennej</a:t>
            </a:r>
            <a:endParaRPr lang="en-US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Vytvoriť vlastnú triedu</a:t>
            </a:r>
            <a:r>
              <a:rPr lang="sk-SK" dirty="0"/>
              <a:t> rozširujúcu triedu </a:t>
            </a:r>
            <a:r>
              <a:rPr lang="sk-SK" dirty="0" err="1">
                <a:latin typeface="Consolas" panose="020B0609020204030204" pitchFamily="49" charset="0"/>
                <a:cs typeface="Consolas" panose="020B0609020204030204" pitchFamily="49" charset="0"/>
              </a:rPr>
              <a:t>Turtle</a:t>
            </a:r>
            <a:r>
              <a:rPr lang="sk-SK" b="1" i="1" dirty="0"/>
              <a:t> </a:t>
            </a:r>
            <a:r>
              <a:rPr lang="sk-SK" dirty="0"/>
              <a:t>a popridávať do nej nové metódy</a:t>
            </a:r>
            <a:endParaRPr lang="sk-SK" b="1" i="1" dirty="0"/>
          </a:p>
          <a:p>
            <a:pPr eaLnBrk="1" hangingPunct="1"/>
            <a:r>
              <a:rPr lang="sk-SK" dirty="0"/>
              <a:t>Pracovať s </a:t>
            </a:r>
            <a:r>
              <a:rPr lang="sk-SK" b="1" dirty="0">
                <a:solidFill>
                  <a:srgbClr val="FF0000"/>
                </a:solidFill>
              </a:rPr>
              <a:t>premennými primitívneho typu</a:t>
            </a:r>
            <a:r>
              <a:rPr lang="sk-SK" dirty="0"/>
              <a:t> na uloženie čísel</a:t>
            </a:r>
            <a:r>
              <a:rPr lang="en-US" dirty="0"/>
              <a:t>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byte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i="1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) a pravdivostnej </a:t>
            </a:r>
            <a:r>
              <a:rPr lang="en-US" dirty="0" err="1"/>
              <a:t>hodnoty</a:t>
            </a:r>
            <a:r>
              <a:rPr lang="en-US" dirty="0"/>
              <a:t>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dirty="0"/>
              <a:t>)</a:t>
            </a:r>
          </a:p>
          <a:p>
            <a:pPr lvl="1" eaLnBrk="1" hangingPunct="1"/>
            <a:r>
              <a:rPr lang="sk-SK" dirty="0"/>
              <a:t>vieme zapisovať aritmetické a logické výrazy, rozumieme ich vyhodnocovaniu</a:t>
            </a:r>
          </a:p>
          <a:p>
            <a:pPr eaLnBrk="1" hangingPunct="1"/>
            <a:r>
              <a:rPr lang="en-US" dirty="0" err="1"/>
              <a:t>Pozn</a:t>
            </a:r>
            <a:r>
              <a:rPr lang="sk-SK" dirty="0" err="1"/>
              <a:t>áme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podmienkový príkaz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  <a:r>
              <a:rPr lang="en-US" dirty="0"/>
              <a:t>)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Zbesil</a:t>
            </a:r>
            <a:r>
              <a:rPr lang="sk-SK" sz="4000" dirty="0"/>
              <a:t>á </a:t>
            </a:r>
            <a:r>
              <a:rPr lang="sk-SK" sz="4000" dirty="0" err="1"/>
              <a:t>kockáčka</a:t>
            </a:r>
            <a:r>
              <a:rPr lang="en-US" sz="4000" dirty="0"/>
              <a:t> (1)</a:t>
            </a:r>
            <a:endParaRPr lang="cs-CZ" sz="4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Štandardná náhodná pochôdzka:</a:t>
            </a:r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r>
              <a:rPr lang="cs-CZ" dirty="0"/>
              <a:t>Chceme, aby </a:t>
            </a:r>
            <a:r>
              <a:rPr lang="cs-CZ" dirty="0" err="1"/>
              <a:t>sa</a:t>
            </a:r>
            <a:r>
              <a:rPr lang="cs-CZ" dirty="0"/>
              <a:t> </a:t>
            </a:r>
            <a:r>
              <a:rPr lang="cs-CZ" dirty="0" err="1"/>
              <a:t>korytnačka</a:t>
            </a:r>
            <a:r>
              <a:rPr lang="cs-CZ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cs-CZ" dirty="0" err="1"/>
              <a:t>neotáčala</a:t>
            </a:r>
            <a:r>
              <a:rPr lang="cs-CZ" dirty="0"/>
              <a:t> </a:t>
            </a:r>
            <a:r>
              <a:rPr lang="cs-CZ" dirty="0" err="1"/>
              <a:t>akýmkoľvek</a:t>
            </a:r>
            <a:r>
              <a:rPr lang="cs-CZ" dirty="0"/>
              <a:t> </a:t>
            </a:r>
            <a:r>
              <a:rPr lang="cs-CZ" dirty="0" err="1"/>
              <a:t>smerom</a:t>
            </a:r>
            <a:r>
              <a:rPr lang="cs-CZ" dirty="0"/>
              <a:t>, </a:t>
            </a:r>
            <a:r>
              <a:rPr lang="en-US" dirty="0"/>
              <a:t/>
            </a:r>
            <a:br>
              <a:rPr lang="en-US" dirty="0"/>
            </a:br>
            <a:r>
              <a:rPr lang="cs-CZ" dirty="0"/>
              <a:t>ale </a:t>
            </a:r>
            <a:r>
              <a:rPr lang="cs-CZ" dirty="0" err="1"/>
              <a:t>iba</a:t>
            </a:r>
            <a:r>
              <a:rPr lang="cs-CZ" dirty="0"/>
              <a:t> </a:t>
            </a:r>
            <a:r>
              <a:rPr lang="cs-CZ" b="1" dirty="0">
                <a:solidFill>
                  <a:srgbClr val="FF0000"/>
                </a:solidFill>
              </a:rPr>
              <a:t>o </a:t>
            </a:r>
            <a:r>
              <a:rPr lang="cs-CZ" b="1" dirty="0" err="1">
                <a:solidFill>
                  <a:srgbClr val="FF0000"/>
                </a:solidFill>
              </a:rPr>
              <a:t>násobok</a:t>
            </a:r>
            <a:r>
              <a:rPr lang="cs-CZ" b="1" dirty="0">
                <a:solidFill>
                  <a:srgbClr val="FF0000"/>
                </a:solidFill>
              </a:rPr>
              <a:t> 90 </a:t>
            </a:r>
            <a:r>
              <a:rPr lang="en-US" dirty="0"/>
              <a:t>(</a:t>
            </a:r>
            <a:r>
              <a:rPr lang="en-US" dirty="0" err="1"/>
              <a:t>t.j</a:t>
            </a:r>
            <a:r>
              <a:rPr lang="en-US" dirty="0"/>
              <a:t>. 0, 90,</a:t>
            </a:r>
            <a:br>
              <a:rPr lang="en-US" dirty="0"/>
            </a:br>
            <a:r>
              <a:rPr lang="en-US" dirty="0"/>
              <a:t>180, 270, 360, …)</a:t>
            </a:r>
            <a:endParaRPr lang="cs-CZ" dirty="0"/>
          </a:p>
        </p:txBody>
      </p:sp>
      <p:sp>
        <p:nvSpPr>
          <p:cNvPr id="1143813" name="Rectangle 5"/>
          <p:cNvSpPr>
            <a:spLocks noChangeArrowheads="1"/>
          </p:cNvSpPr>
          <p:nvPr/>
        </p:nvSpPr>
        <p:spPr bwMode="auto">
          <a:xfrm>
            <a:off x="384175" y="1973189"/>
            <a:ext cx="8483600" cy="22255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randomWalk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* 360);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JPAZUtilities.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delay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(30);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}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4408" y="1063269"/>
            <a:ext cx="1399592" cy="139959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73730" name="Picture 2" descr="http://www.sxc.hu/pic/m/r/ro/rore_d/1060296_directio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2931" y="4103088"/>
            <a:ext cx="2845123" cy="213384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Zbesil</a:t>
            </a:r>
            <a:r>
              <a:rPr lang="sk-SK" dirty="0"/>
              <a:t>á </a:t>
            </a:r>
            <a:r>
              <a:rPr lang="sk-SK" dirty="0" err="1"/>
              <a:t>kockáčka</a:t>
            </a:r>
            <a:r>
              <a:rPr lang="en-US" dirty="0"/>
              <a:t> (2)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Aké náhodné uhly </a:t>
            </a:r>
            <a:r>
              <a:rPr lang="en-US" dirty="0" err="1"/>
              <a:t>oto</a:t>
            </a:r>
            <a:r>
              <a:rPr lang="sk-SK" dirty="0" err="1"/>
              <a:t>čenia</a:t>
            </a:r>
            <a:r>
              <a:rPr lang="sk-SK" dirty="0"/>
              <a:t> chceme: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=</a:t>
            </a:r>
            <a:r>
              <a:rPr lang="en-US" b="1" dirty="0"/>
              <a:t>0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90</a:t>
            </a:r>
            <a:r>
              <a:rPr lang="en-US" dirty="0"/>
              <a:t>=</a:t>
            </a:r>
            <a:r>
              <a:rPr lang="en-US" b="1" dirty="0"/>
              <a:t>1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180</a:t>
            </a:r>
            <a:r>
              <a:rPr lang="en-US" dirty="0"/>
              <a:t>=</a:t>
            </a:r>
            <a:r>
              <a:rPr lang="en-US" b="1" dirty="0"/>
              <a:t>2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270</a:t>
            </a:r>
            <a:r>
              <a:rPr lang="en-US" dirty="0"/>
              <a:t>=</a:t>
            </a:r>
            <a:r>
              <a:rPr lang="en-US" b="1" dirty="0"/>
              <a:t>3</a:t>
            </a:r>
            <a:r>
              <a:rPr lang="en-US" dirty="0"/>
              <a:t>*90, </a:t>
            </a:r>
            <a:r>
              <a:rPr lang="en-US" dirty="0">
                <a:solidFill>
                  <a:srgbClr val="FF0000"/>
                </a:solidFill>
              </a:rPr>
              <a:t>360</a:t>
            </a:r>
            <a:r>
              <a:rPr lang="en-US" dirty="0"/>
              <a:t>=</a:t>
            </a:r>
            <a:r>
              <a:rPr lang="en-US" b="1" dirty="0"/>
              <a:t>4</a:t>
            </a:r>
            <a:r>
              <a:rPr lang="en-US" dirty="0"/>
              <a:t>*90, 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vygenerova</a:t>
            </a:r>
            <a:r>
              <a:rPr lang="sk-SK" dirty="0"/>
              <a:t>ť náhodné celé číslo medzi 0 až 3</a:t>
            </a:r>
            <a:r>
              <a:rPr lang="en-US" dirty="0"/>
              <a:t>?</a:t>
            </a: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1866122" y="2267339"/>
            <a:ext cx="1685518" cy="86174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110203" y="2270448"/>
            <a:ext cx="948613" cy="8926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512904" y="2245565"/>
            <a:ext cx="3111" cy="96416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5738326" y="2273557"/>
            <a:ext cx="211493" cy="100148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7203232" y="2292219"/>
            <a:ext cx="239485" cy="99215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897224" y="3091641"/>
            <a:ext cx="6425682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Lucida Sans" pitchFamily="34" charset="0"/>
              </a:rPr>
              <a:t>Potrebujeme generátor náhodných </a:t>
            </a: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celých</a:t>
            </a:r>
            <a:r>
              <a:rPr lang="sk-SK" dirty="0">
                <a:latin typeface="Lucida Sans" pitchFamily="34" charset="0"/>
              </a:rPr>
              <a:t> čísel </a:t>
            </a:r>
            <a:r>
              <a:rPr lang="en-US" dirty="0">
                <a:latin typeface="Lucida Sans" pitchFamily="34" charset="0"/>
              </a:rPr>
              <a:t>-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() </a:t>
            </a:r>
            <a:r>
              <a:rPr lang="en-US" dirty="0">
                <a:latin typeface="Lucida Sans" pitchFamily="34" charset="0"/>
              </a:rPr>
              <a:t>d</a:t>
            </a:r>
            <a:r>
              <a:rPr lang="sk-SK" dirty="0" err="1">
                <a:latin typeface="Lucida Sans" pitchFamily="34" charset="0"/>
              </a:rPr>
              <a:t>áva</a:t>
            </a:r>
            <a:r>
              <a:rPr lang="sk-SK" dirty="0">
                <a:latin typeface="Lucida Sans" pitchFamily="34" charset="0"/>
              </a:rPr>
              <a:t> len reálne z intervalu </a:t>
            </a:r>
            <a:r>
              <a:rPr lang="en-US" dirty="0">
                <a:latin typeface="Lucida Sans" pitchFamily="34" charset="0"/>
              </a:rPr>
              <a:t>&lt;0, 1)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80215" y="5011085"/>
            <a:ext cx="5715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nasobok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()*4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6167534" y="5710334"/>
            <a:ext cx="388559" cy="7760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506546" y="6010422"/>
            <a:ext cx="2180254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Lucida Sans" pitchFamily="34" charset="0"/>
              </a:rPr>
              <a:t>N</a:t>
            </a:r>
            <a:r>
              <a:rPr lang="sk-SK" dirty="0" err="1">
                <a:latin typeface="Lucida Sans" pitchFamily="34" charset="0"/>
              </a:rPr>
              <a:t>áhodné</a:t>
            </a:r>
            <a:r>
              <a:rPr lang="sk-SK" dirty="0">
                <a:latin typeface="Lucida Sans" pitchFamily="34" charset="0"/>
              </a:rPr>
              <a:t> reálne číslo</a:t>
            </a:r>
            <a:r>
              <a:rPr lang="en-US" dirty="0">
                <a:latin typeface="Lucida Sans" pitchFamily="34" charset="0"/>
              </a:rPr>
              <a:t> z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en-US" dirty="0">
                <a:latin typeface="Lucida Sans" pitchFamily="34" charset="0"/>
              </a:rPr>
              <a:t>&lt;0, 4)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4" name="Left Brace 13"/>
          <p:cNvSpPr/>
          <p:nvPr/>
        </p:nvSpPr>
        <p:spPr bwMode="auto">
          <a:xfrm rot="16200000">
            <a:off x="6018246" y="3741569"/>
            <a:ext cx="270587" cy="3480319"/>
          </a:xfrm>
          <a:prstGeom prst="leftBrac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2985796" y="5495730"/>
            <a:ext cx="345234" cy="8490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64840" y="6032194"/>
            <a:ext cx="3623389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Lucida Sans" pitchFamily="34" charset="0"/>
              </a:rPr>
              <a:t>Do </a:t>
            </a:r>
            <a:r>
              <a:rPr lang="en-US" dirty="0" err="1">
                <a:latin typeface="Lucida Sans" pitchFamily="34" charset="0"/>
              </a:rPr>
              <a:t>premennej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na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cel</a:t>
            </a:r>
            <a:r>
              <a:rPr lang="sk-SK" dirty="0">
                <a:latin typeface="Lucida Sans" pitchFamily="34" charset="0"/>
              </a:rPr>
              <a:t>é čísla nevieme uložiť reálne číslo</a:t>
            </a:r>
            <a:r>
              <a:rPr lang="en-US" dirty="0">
                <a:latin typeface="Lucida Sans" pitchFamily="34" charset="0"/>
              </a:rPr>
              <a:t>!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5" grpId="0" animBg="1"/>
      <p:bldP spid="10" grpId="0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Pretypovanie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Java umožňuje meniť hodnoty jedného typu na iný typ pomocou </a:t>
            </a:r>
            <a:r>
              <a:rPr lang="sk-SK" b="1" dirty="0">
                <a:solidFill>
                  <a:srgbClr val="FF0000"/>
                </a:solidFill>
              </a:rPr>
              <a:t>pretypovania</a:t>
            </a:r>
            <a:r>
              <a:rPr lang="sk-SK" dirty="0"/>
              <a:t> hodnoty</a:t>
            </a:r>
          </a:p>
          <a:p>
            <a:r>
              <a:rPr lang="en-US" i="1" dirty="0" err="1"/>
              <a:t>Implicitn</a:t>
            </a:r>
            <a:r>
              <a:rPr lang="sk-SK" i="1" dirty="0"/>
              <a:t>é </a:t>
            </a:r>
            <a:r>
              <a:rPr lang="en-US" dirty="0"/>
              <a:t>(</a:t>
            </a:r>
            <a:r>
              <a:rPr lang="sk-SK" dirty="0"/>
              <a:t>„</a:t>
            </a:r>
            <a:r>
              <a:rPr lang="en-US" dirty="0" err="1"/>
              <a:t>automatick</a:t>
            </a:r>
            <a:r>
              <a:rPr lang="sk-SK" dirty="0"/>
              <a:t>é“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lvl="1"/>
            <a:r>
              <a:rPr lang="sk-SK" dirty="0"/>
              <a:t>Java dokáže zmeniť celé číslo na reálne</a:t>
            </a:r>
            <a:r>
              <a:rPr lang="en-US" dirty="0"/>
              <a:t>:</a:t>
            </a:r>
            <a:endParaRPr lang="sk-SK" dirty="0"/>
          </a:p>
          <a:p>
            <a:pPr lvl="1">
              <a:buNone/>
            </a:pPr>
            <a:endParaRPr lang="sk-SK" dirty="0"/>
          </a:p>
          <a:p>
            <a:pPr lvl="1">
              <a:buNone/>
            </a:pPr>
            <a:endParaRPr lang="sk-SK" sz="1600" dirty="0"/>
          </a:p>
          <a:p>
            <a:r>
              <a:rPr lang="sk-SK" i="1" dirty="0"/>
              <a:t>Explicitné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„musí chcieť programátor“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Java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sk-SK" dirty="0"/>
              <a:t>žiadanie dokáže zmeniť reálne číslo na celé </a:t>
            </a:r>
            <a:r>
              <a:rPr lang="sk-SK" b="1" dirty="0">
                <a:solidFill>
                  <a:srgbClr val="FF0000"/>
                </a:solidFill>
              </a:rPr>
              <a:t>orezaním desatinnej časti</a:t>
            </a:r>
            <a:r>
              <a:rPr lang="en-US" dirty="0"/>
              <a:t>:</a:t>
            </a: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461399" y="3424983"/>
            <a:ext cx="27061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= 10;</a:t>
            </a: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l">
              <a:spcBef>
                <a:spcPct val="0"/>
              </a:spcBef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 =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567146" y="5770077"/>
            <a:ext cx="47464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 = 10.8231;</a:t>
            </a: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 = (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2400" dirty="0">
                <a:solidFill>
                  <a:srgbClr val="00B0F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</a:t>
            </a:r>
            <a:r>
              <a:rPr lang="en-US" sz="2400" dirty="0">
                <a:solidFill>
                  <a:srgbClr val="00B0F0"/>
                </a:solidFill>
                <a:latin typeface="Courier New" pitchFamily="49" charset="0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2049407" y="6299784"/>
            <a:ext cx="1421580" cy="9168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9682" y="6075737"/>
            <a:ext cx="2180254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Lucida Sans" pitchFamily="34" charset="0"/>
              </a:rPr>
              <a:t>V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bude</a:t>
            </a:r>
            <a:r>
              <a:rPr lang="en-US" dirty="0">
                <a:latin typeface="Lucida Sans" pitchFamily="34" charset="0"/>
              </a:rPr>
              <a:t> 10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Zbesil</a:t>
            </a:r>
            <a:r>
              <a:rPr lang="sk-SK" dirty="0"/>
              <a:t>á </a:t>
            </a:r>
            <a:r>
              <a:rPr lang="sk-SK" dirty="0" err="1"/>
              <a:t>kockáčka</a:t>
            </a:r>
            <a:r>
              <a:rPr lang="en-US" dirty="0"/>
              <a:t> (3)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90 * (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</a:rPr>
              <a:t>Math.random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()*4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</a:rPr>
              <a:t>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/>
          </a:p>
          <a:p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3051110" y="1679509"/>
            <a:ext cx="1306286" cy="213671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0939" y="2485151"/>
            <a:ext cx="2525487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Lucida Sans" pitchFamily="34" charset="0"/>
              </a:rPr>
              <a:t>Na </a:t>
            </a:r>
            <a:r>
              <a:rPr lang="en-US" dirty="0" err="1">
                <a:latin typeface="Lucida Sans" pitchFamily="34" charset="0"/>
              </a:rPr>
              <a:t>ak</a:t>
            </a:r>
            <a:r>
              <a:rPr lang="sk-SK" dirty="0">
                <a:latin typeface="Lucida Sans" pitchFamily="34" charset="0"/>
              </a:rPr>
              <a:t>ý typ chceme zmeniť hodnotu</a:t>
            </a:r>
            <a:r>
              <a:rPr lang="en-US" dirty="0">
                <a:latin typeface="Lucida Sans" pitchFamily="34" charset="0"/>
              </a:rPr>
              <a:t> (</a:t>
            </a:r>
            <a:r>
              <a:rPr lang="en-US" dirty="0" err="1">
                <a:latin typeface="Lucida Sans" pitchFamily="34" charset="0"/>
              </a:rPr>
              <a:t>funguje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aj</a:t>
            </a:r>
            <a:r>
              <a:rPr lang="en-US" dirty="0">
                <a:latin typeface="Lucida Sans" pitchFamily="34" charset="0"/>
              </a:rPr>
              <a:t> s in</a:t>
            </a:r>
            <a:r>
              <a:rPr lang="sk-SK" dirty="0" err="1">
                <a:latin typeface="Lucida Sans" pitchFamily="34" charset="0"/>
              </a:rPr>
              <a:t>ými</a:t>
            </a:r>
            <a:r>
              <a:rPr lang="sk-SK" dirty="0">
                <a:latin typeface="Lucida Sans" pitchFamily="34" charset="0"/>
              </a:rPr>
              <a:t> typmi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ako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byte</a:t>
            </a:r>
            <a:r>
              <a:rPr lang="en-US" dirty="0">
                <a:latin typeface="Lucida Sans" pitchFamily="34" charset="0"/>
              </a:rPr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dirty="0">
                <a:latin typeface="Lucida Sans" pitchFamily="34" charset="0"/>
              </a:rPr>
              <a:t>, …)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6475443" y="1931436"/>
            <a:ext cx="432319" cy="84286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257730" y="2460270"/>
            <a:ext cx="252548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Lucida Sans" pitchFamily="34" charset="0"/>
              </a:rPr>
              <a:t>Akej hodnote chceme zmeniť typ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8" name="Left Brace 7"/>
          <p:cNvSpPr/>
          <p:nvPr/>
        </p:nvSpPr>
        <p:spPr bwMode="auto">
          <a:xfrm rot="16200000">
            <a:off x="6335486" y="195943"/>
            <a:ext cx="270587" cy="3209731"/>
          </a:xfrm>
          <a:prstGeom prst="leftBrace">
            <a:avLst/>
          </a:prstGeom>
          <a:noFill/>
          <a:ln w="1270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5016759" y="1847088"/>
            <a:ext cx="948611" cy="204688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354285" y="3626596"/>
            <a:ext cx="303555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Lucida Sans" pitchFamily="34" charset="0"/>
              </a:rPr>
              <a:t>Pozor</a:t>
            </a:r>
            <a:r>
              <a:rPr lang="en-US" b="1" dirty="0">
                <a:solidFill>
                  <a:srgbClr val="FF0000"/>
                </a:solidFill>
                <a:latin typeface="Lucida Sans" pitchFamily="34" charset="0"/>
              </a:rPr>
              <a:t>: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sk-SK" dirty="0">
                <a:latin typeface="Lucida Sans" pitchFamily="34" charset="0"/>
              </a:rPr>
              <a:t>Pri zmene 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Lucida Sans" pitchFamily="34" charset="0"/>
              </a:rPr>
              <a:t>na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Lucida Sans" pitchFamily="34" charset="0"/>
              </a:rPr>
              <a:t>sa hodnota oreže, nie zaokrúhli</a:t>
            </a:r>
            <a:r>
              <a:rPr lang="en-US" dirty="0">
                <a:latin typeface="Lucida Sans" pitchFamily="34" charset="0"/>
              </a:rPr>
              <a:t>!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3224" y="5165114"/>
            <a:ext cx="33030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angle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sk-SK" sz="2400" dirty="0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2904929" y="5615584"/>
            <a:ext cx="1449356" cy="88951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149012" y="5315436"/>
            <a:ext cx="4640424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Lucida Sans" pitchFamily="34" charset="0"/>
              </a:rPr>
              <a:t>Ke</a:t>
            </a:r>
            <a:r>
              <a:rPr lang="sk-SK" dirty="0" err="1">
                <a:latin typeface="Lucida Sans" pitchFamily="34" charset="0"/>
              </a:rPr>
              <a:t>ďže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turn </a:t>
            </a:r>
            <a:r>
              <a:rPr lang="sk-SK" dirty="0">
                <a:latin typeface="Lucida Sans" pitchFamily="34" charset="0"/>
              </a:rPr>
              <a:t>čaká ako parameter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>
                <a:latin typeface="Lucida Sans" pitchFamily="34" charset="0"/>
              </a:rPr>
              <a:t>, tu sa udeje implicitné </a:t>
            </a:r>
            <a:r>
              <a:rPr lang="en-US" dirty="0">
                <a:latin typeface="Lucida Sans" pitchFamily="34" charset="0"/>
              </a:rPr>
              <a:t>(</a:t>
            </a:r>
            <a:r>
              <a:rPr lang="sk-SK" dirty="0">
                <a:latin typeface="Lucida Sans" pitchFamily="34" charset="0"/>
              </a:rPr>
              <a:t>automatické</a:t>
            </a:r>
            <a:r>
              <a:rPr lang="en-US" dirty="0">
                <a:latin typeface="Lucida Sans" pitchFamily="34" charset="0"/>
              </a:rPr>
              <a:t>) </a:t>
            </a:r>
            <a:r>
              <a:rPr lang="sk-SK" dirty="0">
                <a:latin typeface="Lucida Sans" pitchFamily="34" charset="0"/>
              </a:rPr>
              <a:t>pretypovanie 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Lucida Sans" pitchFamily="34" charset="0"/>
              </a:rPr>
              <a:t>na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>
                <a:latin typeface="Lucida Sans" pitchFamily="34" charset="0"/>
              </a:rPr>
              <a:t>.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Chceme</a:t>
            </a:r>
            <a:r>
              <a:rPr lang="en-US" dirty="0"/>
              <a:t> </a:t>
            </a:r>
            <a:r>
              <a:rPr lang="en-US" dirty="0" err="1"/>
              <a:t>viac</a:t>
            </a:r>
            <a:r>
              <a:rPr lang="en-US" dirty="0"/>
              <a:t> </a:t>
            </a:r>
            <a:r>
              <a:rPr lang="en-US" dirty="0" err="1"/>
              <a:t>matematiky</a:t>
            </a:r>
            <a:r>
              <a:rPr lang="en-US" dirty="0"/>
              <a:t>!</a:t>
            </a:r>
            <a:endParaRPr lang="sk-SK" dirty="0"/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Math.abs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(number) – </a:t>
            </a:r>
            <a:r>
              <a:rPr lang="en-US" dirty="0" err="1"/>
              <a:t>absol</a:t>
            </a:r>
            <a:r>
              <a:rPr lang="sk-SK" dirty="0" err="1"/>
              <a:t>útna</a:t>
            </a:r>
            <a:r>
              <a:rPr lang="sk-SK" dirty="0"/>
              <a:t> hodnota čísla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sqrt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(number) – </a:t>
            </a:r>
            <a:r>
              <a:rPr lang="sk-SK" dirty="0"/>
              <a:t>odmocnina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sin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(angle) – </a:t>
            </a:r>
            <a:r>
              <a:rPr lang="sk-SK" dirty="0"/>
              <a:t>sínus uhla v radiánoch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PI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– </a:t>
            </a:r>
            <a:r>
              <a:rPr lang="sk-SK" dirty="0"/>
              <a:t>číslo </a:t>
            </a:r>
            <a:r>
              <a:rPr lang="el-GR" dirty="0"/>
              <a:t>π</a:t>
            </a:r>
            <a:endParaRPr lang="en-US" dirty="0"/>
          </a:p>
          <a:p>
            <a:pPr eaLnBrk="1" hangingPunct="1"/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Math.round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(number) – </a:t>
            </a:r>
            <a:r>
              <a:rPr lang="en-US" b="1" dirty="0" err="1">
                <a:solidFill>
                  <a:srgbClr val="FF0000"/>
                </a:solidFill>
              </a:rPr>
              <a:t>zaokr</a:t>
            </a:r>
            <a:r>
              <a:rPr lang="sk-SK" b="1" dirty="0" err="1">
                <a:solidFill>
                  <a:srgbClr val="FF0000"/>
                </a:solidFill>
              </a:rPr>
              <a:t>úhlenie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/>
              <a:t>reálneho čísla na celé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 *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Math.sqrt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(2)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sz="2400" dirty="0"/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Math.sqrt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Math.sin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(c))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 sz="2400" dirty="0"/>
          </a:p>
          <a:p>
            <a:pPr eaLnBrk="1" hangingPunct="1"/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314747" y="5117874"/>
          <a:ext cx="12065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Rovnica" r:id="rId3" imgW="304560" imgH="215640" progId="Equation.3">
                  <p:embed/>
                </p:oleObj>
              </mc:Choice>
              <mc:Fallback>
                <p:oleObj name="Rovnica" r:id="rId3" imgW="304560" imgH="215640" progId="Equation.3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4747" y="5117874"/>
                        <a:ext cx="1206500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Štvorcová špirála </a:t>
            </a:r>
            <a:r>
              <a:rPr lang="en-US" sz="4000" dirty="0"/>
              <a:t>(op</a:t>
            </a:r>
            <a:r>
              <a:rPr lang="sk-SK" sz="4000" dirty="0" err="1"/>
              <a:t>äť</a:t>
            </a:r>
            <a:r>
              <a:rPr lang="en-US" sz="4000" dirty="0"/>
              <a:t>)</a:t>
            </a:r>
            <a:endParaRPr lang="cs-CZ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Naučme korytnačku metódu</a:t>
            </a: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squareSpiral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eaLnBrk="1" hangingPunct="1">
              <a:buFontTx/>
              <a:buNone/>
            </a:pPr>
            <a:r>
              <a:rPr lang="sk-SK" dirty="0"/>
              <a:t>   ktorá nakreslí </a:t>
            </a:r>
            <a:r>
              <a:rPr lang="sk-SK" b="1" dirty="0">
                <a:solidFill>
                  <a:srgbClr val="FF0000"/>
                </a:solidFill>
              </a:rPr>
              <a:t>štvorcovú špirálu</a:t>
            </a:r>
            <a:r>
              <a:rPr lang="sk-SK" dirty="0"/>
              <a:t>. Počiatočný rozmer je 150 a každým krokom sa dĺžka kroku</a:t>
            </a:r>
            <a:r>
              <a:rPr lang="en-US" dirty="0"/>
              <a:t> (</a:t>
            </a:r>
            <a:r>
              <a:rPr lang="en-US" dirty="0" err="1"/>
              <a:t>strany</a:t>
            </a:r>
            <a:r>
              <a:rPr lang="en-US" dirty="0"/>
              <a:t>)</a:t>
            </a:r>
            <a:r>
              <a:rPr lang="sk-SK" dirty="0"/>
              <a:t> zníži o 10 </a:t>
            </a:r>
            <a:r>
              <a:rPr lang="en-US" dirty="0"/>
              <a:t>%.</a:t>
            </a:r>
          </a:p>
          <a:p>
            <a:pPr eaLnBrk="1" hangingPunct="1"/>
            <a:r>
              <a:rPr lang="en-US" dirty="0" err="1"/>
              <a:t>Ko</a:t>
            </a:r>
            <a:r>
              <a:rPr lang="sk-SK" dirty="0" err="1"/>
              <a:t>ľko</a:t>
            </a:r>
            <a:r>
              <a:rPr lang="sk-SK" dirty="0"/>
              <a:t> krokov máme spraviť</a:t>
            </a:r>
            <a:r>
              <a:rPr lang="en-US" dirty="0"/>
              <a:t>?</a:t>
            </a:r>
            <a:endParaRPr lang="sk-SK" dirty="0"/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0" y="4132263"/>
            <a:ext cx="2511425" cy="22193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49827" y="4624963"/>
            <a:ext cx="3865985" cy="193899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>
                <a:latin typeface="Lucida Sans" pitchFamily="34" charset="0"/>
              </a:rPr>
              <a:t>Možné riešenie</a:t>
            </a:r>
            <a:r>
              <a:rPr lang="sk-SK" dirty="0">
                <a:latin typeface="Lucida Sans" pitchFamily="34" charset="0"/>
              </a:rPr>
              <a:t>: </a:t>
            </a:r>
            <a:br>
              <a:rPr lang="sk-SK" dirty="0">
                <a:latin typeface="Lucida Sans" pitchFamily="34" charset="0"/>
              </a:rPr>
            </a:br>
            <a:r>
              <a:rPr lang="en-US" dirty="0" err="1">
                <a:latin typeface="Lucida Sans" pitchFamily="34" charset="0"/>
              </a:rPr>
              <a:t>Kresl</a:t>
            </a:r>
            <a:r>
              <a:rPr lang="sk-SK" dirty="0" err="1">
                <a:latin typeface="Lucida Sans" pitchFamily="34" charset="0"/>
              </a:rPr>
              <a:t>íme</a:t>
            </a:r>
            <a:r>
              <a:rPr lang="sk-SK" dirty="0">
                <a:latin typeface="Lucida Sans" pitchFamily="34" charset="0"/>
              </a:rPr>
              <a:t>, kým je krok „vidieť“ </a:t>
            </a:r>
            <a:r>
              <a:rPr lang="en-US" dirty="0">
                <a:latin typeface="Lucida Sans" pitchFamily="34" charset="0"/>
              </a:rPr>
              <a:t>– </a:t>
            </a:r>
            <a:r>
              <a:rPr lang="en-US" dirty="0" err="1">
                <a:latin typeface="Lucida Sans" pitchFamily="34" charset="0"/>
              </a:rPr>
              <a:t>kroky</a:t>
            </a:r>
            <a:r>
              <a:rPr lang="en-US" dirty="0">
                <a:latin typeface="Lucida Sans" pitchFamily="34" charset="0"/>
              </a:rPr>
              <a:t> men</a:t>
            </a:r>
            <a:r>
              <a:rPr lang="sk-SK" dirty="0" err="1">
                <a:latin typeface="Lucida Sans" pitchFamily="34" charset="0"/>
              </a:rPr>
              <a:t>šie</a:t>
            </a:r>
            <a:r>
              <a:rPr lang="sk-SK" dirty="0">
                <a:latin typeface="Lucida Sans" pitchFamily="34" charset="0"/>
              </a:rPr>
              <a:t> ako 1 sa javia ako bod, t.j. nie je ich vidieť.</a:t>
            </a:r>
            <a:endParaRPr lang="en-US" dirty="0">
              <a:latin typeface="Lucida Sans" pitchFamily="34" charset="0"/>
            </a:endParaRPr>
          </a:p>
          <a:p>
            <a:endParaRPr lang="sk-SK" dirty="0">
              <a:latin typeface="Lucida Sans" pitchFamily="34" charset="0"/>
            </a:endParaRPr>
          </a:p>
          <a:p>
            <a:pPr algn="ctr"/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Koľko to je ale krokov</a:t>
            </a:r>
            <a:r>
              <a:rPr lang="en-US" b="1" dirty="0">
                <a:solidFill>
                  <a:srgbClr val="FF0000"/>
                </a:solidFill>
                <a:latin typeface="Lucida Sans" pitchFamily="34" charset="0"/>
              </a:rPr>
              <a:t>?</a:t>
            </a:r>
            <a:endParaRPr lang="cs-CZ" b="1" dirty="0">
              <a:solidFill>
                <a:srgbClr val="FF0000"/>
              </a:solidFill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Opakovanie riadené podmienkou</a:t>
            </a:r>
            <a:endParaRPr lang="cs-CZ" sz="32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b="1" dirty="0" err="1">
                <a:solidFill>
                  <a:schemeClr val="hlink"/>
                </a:solidFill>
                <a:latin typeface="Courier New" pitchFamily="49" charset="0"/>
              </a:rPr>
              <a:t>podmienka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pr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íkazy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 cyklu</a:t>
            </a: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>
              <a:latin typeface="Courier New" pitchFamily="49" charset="0"/>
            </a:endParaRP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Kým</a:t>
            </a:r>
            <a:r>
              <a:rPr lang="sk-SK" dirty="0"/>
              <a:t> je </a:t>
            </a:r>
            <a:r>
              <a:rPr lang="sk-SK" b="1" dirty="0">
                <a:solidFill>
                  <a:srgbClr val="FF0000"/>
                </a:solidFill>
              </a:rPr>
              <a:t>podmienka splnená</a:t>
            </a:r>
            <a:r>
              <a:rPr lang="sk-SK" dirty="0"/>
              <a:t>, tak sa príkazy cyklu neustále </a:t>
            </a:r>
            <a:r>
              <a:rPr lang="sk-SK" b="1" dirty="0">
                <a:solidFill>
                  <a:srgbClr val="FF0000"/>
                </a:solidFill>
              </a:rPr>
              <a:t>opakujú</a:t>
            </a:r>
            <a:r>
              <a:rPr lang="sk-SK" dirty="0"/>
              <a:t> ...</a:t>
            </a:r>
          </a:p>
          <a:p>
            <a:pPr eaLnBrk="1" hangingPunct="1"/>
            <a:r>
              <a:rPr lang="sk-SK" dirty="0"/>
              <a:t>Podmienka je nejaký logický výraz, ktorý sa </a:t>
            </a:r>
            <a:r>
              <a:rPr lang="sk-SK" dirty="0">
                <a:solidFill>
                  <a:srgbClr val="FF0000"/>
                </a:solidFill>
              </a:rPr>
              <a:t>testuje pred každým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opakovaným</a:t>
            </a:r>
            <a:r>
              <a:rPr lang="en-US" dirty="0"/>
              <a:t>)</a:t>
            </a:r>
            <a:r>
              <a:rPr lang="sk-SK" dirty="0"/>
              <a:t> vykonaním</a:t>
            </a:r>
            <a:r>
              <a:rPr lang="en-US" dirty="0"/>
              <a:t> pr</a:t>
            </a:r>
            <a:r>
              <a:rPr lang="sk-SK" dirty="0" err="1"/>
              <a:t>íkazov</a:t>
            </a:r>
            <a:r>
              <a:rPr lang="sk-SK" dirty="0"/>
              <a:t> cyklu.</a:t>
            </a:r>
          </a:p>
          <a:p>
            <a:pPr eaLnBrk="1" hangingPunct="1">
              <a:buFontTx/>
              <a:buNone/>
            </a:pPr>
            <a:endParaRPr lang="cs-CZ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650" y="1492250"/>
            <a:ext cx="1681163" cy="16811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" name="Rectangle 4"/>
          <p:cNvSpPr/>
          <p:nvPr/>
        </p:nvSpPr>
        <p:spPr>
          <a:xfrm>
            <a:off x="2444620" y="5730657"/>
            <a:ext cx="5464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currentStepLength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&gt;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=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Keď je koniec v nedohľadne</a:t>
            </a:r>
            <a:endParaRPr lang="cs-CZ" sz="40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Riziko</a:t>
            </a:r>
            <a:r>
              <a:rPr lang="sk-SK" dirty="0"/>
              <a:t> cyklov riadených podmienkou je to, že sa zmýlime a podmienka bude splnená stále ...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... s</a:t>
            </a:r>
            <a:r>
              <a:rPr lang="en-US" dirty="0"/>
              <a:t>t</a:t>
            </a:r>
            <a:r>
              <a:rPr lang="sk-SK" dirty="0" err="1"/>
              <a:t>ále</a:t>
            </a:r>
            <a:r>
              <a:rPr lang="sk-SK" dirty="0"/>
              <a:t> splnená podmienka </a:t>
            </a:r>
            <a:r>
              <a:rPr lang="en-US" dirty="0"/>
              <a:t>= </a:t>
            </a:r>
            <a:r>
              <a:rPr lang="sk-SK" dirty="0"/>
              <a:t>nikdy nekončiaci </a:t>
            </a:r>
            <a:r>
              <a:rPr lang="en-US" dirty="0"/>
              <a:t>(</a:t>
            </a:r>
            <a:r>
              <a:rPr lang="en-US" b="1" dirty="0" err="1">
                <a:solidFill>
                  <a:srgbClr val="FF0000"/>
                </a:solidFill>
              </a:rPr>
              <a:t>nekone</a:t>
            </a:r>
            <a:r>
              <a:rPr lang="sk-SK" b="1" dirty="0" err="1">
                <a:solidFill>
                  <a:srgbClr val="FF0000"/>
                </a:solidFill>
              </a:rPr>
              <a:t>čný</a:t>
            </a:r>
            <a:r>
              <a:rPr lang="en-US" dirty="0"/>
              <a:t>)</a:t>
            </a:r>
            <a:r>
              <a:rPr lang="sk-SK" dirty="0"/>
              <a:t> cyklus 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k = 100;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(k &gt; 10) {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sk-SK" dirty="0">
                <a:solidFill>
                  <a:srgbClr val="7F0055"/>
                </a:solidFill>
                <a:latin typeface="Courier New" pitchFamily="49" charset="0"/>
              </a:rPr>
              <a:t> 		</a:t>
            </a:r>
            <a:r>
              <a:rPr lang="en-US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(k)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(30);  </a:t>
            </a:r>
            <a:endParaRPr lang="sk-SK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 }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1268" name="Picture 2" descr="http://filmonic.com/wp-content/uploads/2009/02/the-neverending-sto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10039">
            <a:off x="5705475" y="3416300"/>
            <a:ext cx="2855913" cy="1554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For</a:t>
            </a:r>
            <a:r>
              <a:rPr lang="sk-SK" dirty="0"/>
              <a:t> cyklus pod drobnohľadom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  </a:t>
            </a:r>
          </a:p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i&lt;10; i++)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i="1" dirty="0">
                <a:latin typeface="Courier New" pitchFamily="49" charset="0"/>
              </a:rPr>
              <a:t>			príkazy cyklu</a:t>
            </a:r>
            <a:endParaRPr lang="cs-CZ" i="1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}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2491273" y="2444620"/>
            <a:ext cx="1054360" cy="126896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67004" y="1365479"/>
            <a:ext cx="345854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Vytvorí sa premenná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typu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latin typeface="Trebuchet MS" pitchFamily="34" charset="0"/>
              </a:rPr>
              <a:t>, ktorá „žije“ len počas </a:t>
            </a:r>
            <a:r>
              <a:rPr lang="sk-SK" dirty="0" err="1">
                <a:latin typeface="Trebuchet MS" pitchFamily="34" charset="0"/>
              </a:rPr>
              <a:t>for-cyklu</a:t>
            </a:r>
            <a:r>
              <a:rPr lang="sk-SK" dirty="0">
                <a:latin typeface="Trebuchet MS" pitchFamily="34" charset="0"/>
              </a:rPr>
              <a:t>. Premenná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je inicializovaná na hodnotu </a:t>
            </a:r>
            <a:r>
              <a:rPr lang="en-US" dirty="0">
                <a:latin typeface="Trebuchet MS" pitchFamily="34" charset="0"/>
              </a:rPr>
              <a:t>0. 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215812" y="2202024"/>
            <a:ext cx="1119674" cy="14275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380652" y="1284614"/>
            <a:ext cx="345854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Podmienka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ktor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b="1" dirty="0">
                <a:latin typeface="Trebuchet MS" pitchFamily="34" charset="0"/>
              </a:rPr>
              <a:t>musí byť splnená</a:t>
            </a:r>
            <a:r>
              <a:rPr lang="sk-SK" dirty="0">
                <a:latin typeface="Trebuchet MS" pitchFamily="34" charset="0"/>
              </a:rPr>
              <a:t>, aby sa príkazy cyklu vykonali.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6223518" y="4170784"/>
            <a:ext cx="233266" cy="14089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086808" y="5449177"/>
            <a:ext cx="489546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Čo sa má stať, </a:t>
            </a:r>
            <a:r>
              <a:rPr lang="sk-SK" b="1" dirty="0">
                <a:latin typeface="Trebuchet MS" pitchFamily="34" charset="0"/>
              </a:rPr>
              <a:t>po každom vykonaní </a:t>
            </a:r>
            <a:r>
              <a:rPr lang="sk-SK" dirty="0">
                <a:latin typeface="Trebuchet MS" pitchFamily="34" charset="0"/>
              </a:rPr>
              <a:t>príkazov cyklu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zvy</a:t>
            </a:r>
            <a:r>
              <a:rPr lang="sk-SK" dirty="0" err="1">
                <a:latin typeface="Trebuchet MS" pitchFamily="34" charset="0"/>
              </a:rPr>
              <a:t>čajne</a:t>
            </a:r>
            <a:r>
              <a:rPr lang="sk-SK" dirty="0">
                <a:latin typeface="Trebuchet MS" pitchFamily="34" charset="0"/>
              </a:rPr>
              <a:t> sa zvýši hodnota riadiacej premennej cyklu o 1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02163" y="5683851"/>
            <a:ext cx="299823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Premennú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>
                <a:latin typeface="Trebuchet MS" pitchFamily="34" charset="0"/>
              </a:rPr>
              <a:t> zvykneme nazývať </a:t>
            </a:r>
            <a:r>
              <a:rPr lang="sk-SK" b="1" dirty="0">
                <a:latin typeface="Trebuchet MS" pitchFamily="34" charset="0"/>
              </a:rPr>
              <a:t>riadiacou premennou cyklu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For</a:t>
            </a:r>
            <a:r>
              <a:rPr lang="sk-SK" dirty="0"/>
              <a:t> cyklus pod drobnohľadom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6130655" cy="167044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>
                <a:solidFill>
                  <a:srgbClr val="008000"/>
                </a:solidFill>
                <a:latin typeface="Courier New" pitchFamily="49" charset="0"/>
              </a:rPr>
              <a:t>i=0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cs-CZ" dirty="0">
                <a:solidFill>
                  <a:srgbClr val="00B0F0"/>
                </a:solidFill>
                <a:latin typeface="Courier New" pitchFamily="49" charset="0"/>
              </a:rPr>
              <a:t>i&lt;10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i++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i="1" dirty="0">
                <a:latin typeface="Courier New" pitchFamily="49" charset="0"/>
              </a:rPr>
              <a:t>	</a:t>
            </a:r>
            <a:r>
              <a:rPr lang="sk-SK" i="1" dirty="0">
                <a:solidFill>
                  <a:srgbClr val="CC9900"/>
                </a:solidFill>
                <a:latin typeface="Courier New" pitchFamily="49" charset="0"/>
              </a:rPr>
              <a:t>príkazy cyklu</a:t>
            </a:r>
            <a:endParaRPr lang="cs-CZ" i="1" dirty="0">
              <a:solidFill>
                <a:srgbClr val="CC99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639438" y="3462359"/>
            <a:ext cx="3874248" cy="265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7188" indent="-35718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  <a:defRPr sz="28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1pPr>
            <a:lvl2pPr marL="987425" indent="-3619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sz="24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2pPr>
            <a:lvl3pPr marL="1527175" indent="-26987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sz="2000"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3pPr>
            <a:lvl4pPr marL="2074863" indent="-27622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4pPr>
            <a:lvl5pPr marL="2601913" indent="-2667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defRPr>
            </a:lvl5pPr>
            <a:lvl6pPr marL="30591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6pPr>
            <a:lvl7pPr marL="35163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7pPr>
            <a:lvl8pPr marL="39735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8pPr>
            <a:lvl9pPr marL="4430713" indent="-266700" algn="l" rtl="0" fontAlgn="base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Char char="•"/>
              <a:defRPr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eaLnBrk="1" hangingPunct="1">
              <a:buFont typeface="Trebuchet MS" pitchFamily="34" charset="0"/>
              <a:buNone/>
            </a:pPr>
            <a:r>
              <a:rPr lang="cs-CZ" b="1" kern="0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kern="0" dirty="0">
                <a:solidFill>
                  <a:srgbClr val="008000"/>
                </a:solidFill>
                <a:latin typeface="Courier New" pitchFamily="49" charset="0"/>
              </a:rPr>
              <a:t>i=0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endParaRPr lang="en-US" kern="0" dirty="0">
              <a:solidFill>
                <a:srgbClr val="000000"/>
              </a:solidFill>
              <a:latin typeface="Courier New" pitchFamily="49" charset="0"/>
            </a:endParaRPr>
          </a:p>
          <a:p>
            <a:pPr marL="0" indent="0" eaLnBrk="1" hangingPunct="1">
              <a:buNone/>
            </a:pPr>
            <a:r>
              <a:rPr lang="en-US" b="1" kern="0" dirty="0">
                <a:solidFill>
                  <a:srgbClr val="7F0055"/>
                </a:solidFill>
                <a:latin typeface="Courier New" pitchFamily="49" charset="0"/>
              </a:rPr>
              <a:t>while </a:t>
            </a:r>
            <a:r>
              <a:rPr lang="en-US" kern="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kern="0" dirty="0" err="1">
                <a:solidFill>
                  <a:srgbClr val="00B0F0"/>
                </a:solidFill>
                <a:latin typeface="Courier New" pitchFamily="49" charset="0"/>
              </a:rPr>
              <a:t>i</a:t>
            </a:r>
            <a:r>
              <a:rPr lang="cs-CZ" kern="0" dirty="0">
                <a:solidFill>
                  <a:srgbClr val="00B0F0"/>
                </a:solidFill>
                <a:latin typeface="Courier New" pitchFamily="49" charset="0"/>
              </a:rPr>
              <a:t>&lt;10</a:t>
            </a:r>
            <a:r>
              <a:rPr lang="en-US" kern="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cs-CZ" kern="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i="1" kern="0" dirty="0">
                <a:latin typeface="Courier New" pitchFamily="49" charset="0"/>
              </a:rPr>
              <a:t>	</a:t>
            </a:r>
            <a:r>
              <a:rPr lang="sk-SK" i="1" kern="0" dirty="0">
                <a:solidFill>
                  <a:srgbClr val="CC9900"/>
                </a:solidFill>
                <a:latin typeface="Courier New" pitchFamily="49" charset="0"/>
              </a:rPr>
              <a:t>príkazy cyklu</a:t>
            </a:r>
            <a:endParaRPr lang="en-US" i="1" kern="0" dirty="0">
              <a:solidFill>
                <a:srgbClr val="CC99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i++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i="1" kern="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kern="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Ohnutá šípka 4"/>
          <p:cNvSpPr/>
          <p:nvPr/>
        </p:nvSpPr>
        <p:spPr bwMode="auto">
          <a:xfrm flipV="1">
            <a:off x="1766655" y="3062863"/>
            <a:ext cx="2059620" cy="2334759"/>
          </a:xfrm>
          <a:prstGeom prst="bentArrow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02163" y="5880417"/>
            <a:ext cx="3917076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>
                <a:latin typeface="Trebuchet MS" pitchFamily="34" charset="0"/>
              </a:rPr>
              <a:t>Pozor:</a:t>
            </a:r>
            <a:r>
              <a:rPr lang="sk-SK" dirty="0">
                <a:latin typeface="Trebuchet MS" pitchFamily="34" charset="0"/>
              </a:rPr>
              <a:t> toto nie je úplne presné</a:t>
            </a:r>
            <a:r>
              <a:rPr lang="en-US" dirty="0">
                <a:latin typeface="Trebuchet MS" pitchFamily="34" charset="0"/>
              </a:rPr>
              <a:t>!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2162" y="6363212"/>
            <a:ext cx="715922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rebuchet MS" pitchFamily="34" charset="0"/>
              </a:rPr>
              <a:t>Challenge</a:t>
            </a:r>
            <a:r>
              <a:rPr lang="sk-SK" b="1" dirty="0" smtClean="0">
                <a:latin typeface="Trebuchet MS" pitchFamily="34" charset="0"/>
              </a:rPr>
              <a:t>:</a:t>
            </a:r>
            <a:r>
              <a:rPr lang="en-US" b="1" dirty="0" smtClean="0">
                <a:latin typeface="Trebuchet MS" pitchFamily="34" charset="0"/>
              </a:rPr>
              <a:t> </a:t>
            </a:r>
            <a:r>
              <a:rPr lang="en-US" dirty="0" smtClean="0">
                <a:latin typeface="Trebuchet MS" pitchFamily="34" charset="0"/>
              </a:rPr>
              <a:t>Pre</a:t>
            </a:r>
            <a:r>
              <a:rPr lang="sk-SK" dirty="0" smtClean="0">
                <a:latin typeface="Trebuchet MS" pitchFamily="34" charset="0"/>
              </a:rPr>
              <a:t>č</a:t>
            </a:r>
            <a:r>
              <a:rPr lang="en-US" dirty="0" smtClean="0">
                <a:latin typeface="Trebuchet MS" pitchFamily="34" charset="0"/>
              </a:rPr>
              <a:t>o</a:t>
            </a:r>
            <a:r>
              <a:rPr lang="sk-SK" dirty="0" smtClean="0">
                <a:latin typeface="Trebuchet MS" pitchFamily="34" charset="0"/>
              </a:rPr>
              <a:t> to </a:t>
            </a:r>
            <a:r>
              <a:rPr lang="sk-SK" dirty="0">
                <a:latin typeface="Trebuchet MS" pitchFamily="34" charset="0"/>
              </a:rPr>
              <a:t>nie je úplne </a:t>
            </a:r>
            <a:r>
              <a:rPr lang="sk-SK" dirty="0" smtClean="0">
                <a:latin typeface="Trebuchet MS" pitchFamily="34" charset="0"/>
              </a:rPr>
              <a:t>presné? (</a:t>
            </a:r>
            <a:r>
              <a:rPr lang="sk-SK" dirty="0" err="1" smtClean="0">
                <a:latin typeface="Trebuchet MS" pitchFamily="34" charset="0"/>
              </a:rPr>
              <a:t>Hint</a:t>
            </a:r>
            <a:r>
              <a:rPr lang="sk-SK" dirty="0">
                <a:latin typeface="Trebuchet MS" pitchFamily="34" charset="0"/>
              </a:rPr>
              <a:t>:</a:t>
            </a:r>
            <a:r>
              <a:rPr lang="sk-SK" dirty="0" smtClean="0">
                <a:latin typeface="Trebuchet MS" pitchFamily="34" charset="0"/>
              </a:rPr>
              <a:t> prednáška 2</a:t>
            </a:r>
            <a:r>
              <a:rPr lang="sk-SK" dirty="0" smtClean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94356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Dôsledky</a:t>
            </a:r>
            <a:endParaRPr lang="cs-CZ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 err="1"/>
              <a:t>Aktuáln</a:t>
            </a:r>
            <a:r>
              <a:rPr lang="en-US" dirty="0"/>
              <a:t>a</a:t>
            </a:r>
            <a:r>
              <a:rPr lang="sk-SK" dirty="0"/>
              <a:t> </a:t>
            </a:r>
            <a:r>
              <a:rPr lang="en-US" dirty="0" err="1"/>
              <a:t>hodnota</a:t>
            </a:r>
            <a:r>
              <a:rPr lang="sk-SK" dirty="0"/>
              <a:t> premennej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i="1" dirty="0"/>
              <a:t> </a:t>
            </a:r>
            <a:r>
              <a:rPr lang="sk-SK" dirty="0"/>
              <a:t>sa </a:t>
            </a:r>
            <a:r>
              <a:rPr lang="sk-SK" b="1" dirty="0">
                <a:solidFill>
                  <a:srgbClr val="FF0000"/>
                </a:solidFill>
              </a:rPr>
              <a:t>mení </a:t>
            </a:r>
            <a:r>
              <a:rPr lang="sk-SK" dirty="0" err="1"/>
              <a:t>pr</a:t>
            </a:r>
            <a:r>
              <a:rPr lang="en-US" dirty="0" err="1"/>
              <a:t>i</a:t>
            </a:r>
            <a:r>
              <a:rPr lang="sk-SK" dirty="0"/>
              <a:t> každej iterácií </a:t>
            </a:r>
            <a:r>
              <a:rPr lang="en-US" dirty="0"/>
              <a:t>(</a:t>
            </a:r>
            <a:r>
              <a:rPr lang="sk-SK" dirty="0"/>
              <a:t>opakovaní</a:t>
            </a:r>
            <a:r>
              <a:rPr lang="en-US" dirty="0"/>
              <a:t>) </a:t>
            </a:r>
            <a:r>
              <a:rPr lang="en-US" dirty="0" err="1"/>
              <a:t>cyklu</a:t>
            </a: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		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i&lt;10; i++)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i="1" dirty="0">
                <a:latin typeface="Courier New" pitchFamily="49" charset="0"/>
              </a:rPr>
              <a:t>			príkazy cyklu</a:t>
            </a:r>
            <a:endParaRPr lang="cs-CZ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}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en-US" dirty="0"/>
              <a:t> =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0, 1, 2, 3, 4, …, 9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dirty="0"/>
              <a:t>Hodnotu premennej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i</a:t>
            </a:r>
            <a:r>
              <a:rPr lang="sk-SK" dirty="0"/>
              <a:t> vieme využiť v príkazoch cyklu </a:t>
            </a:r>
            <a:r>
              <a:rPr lang="en-US" dirty="0"/>
              <a:t>(</a:t>
            </a:r>
            <a:r>
              <a:rPr lang="en-US" dirty="0" err="1"/>
              <a:t>viac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cvi</a:t>
            </a:r>
            <a:r>
              <a:rPr lang="sk-SK" dirty="0" err="1"/>
              <a:t>čeniach</a:t>
            </a:r>
            <a:r>
              <a:rPr lang="en-US" dirty="0"/>
              <a:t>)</a:t>
            </a:r>
            <a:endParaRPr lang="sk-SK" dirty="0"/>
          </a:p>
          <a:p>
            <a:pPr algn="ctr" eaLnBrk="1" hangingPunct="1">
              <a:lnSpc>
                <a:spcPct val="90000"/>
              </a:lnSpc>
              <a:buNone/>
            </a:pPr>
            <a:endParaRPr lang="en-US" sz="2000" b="1" dirty="0"/>
          </a:p>
          <a:p>
            <a:pPr algn="ctr" eaLnBrk="1" hangingPunct="1">
              <a:lnSpc>
                <a:spcPct val="90000"/>
              </a:lnSpc>
              <a:buNone/>
            </a:pPr>
            <a:r>
              <a:rPr lang="en-US" sz="2000" b="1" dirty="0" err="1"/>
              <a:t>Pozn</a:t>
            </a:r>
            <a:r>
              <a:rPr lang="sk-SK" sz="2000" b="1" dirty="0" err="1"/>
              <a:t>ámka</a:t>
            </a:r>
            <a:r>
              <a:rPr lang="sk-SK" sz="2000" b="1" dirty="0"/>
              <a:t>:</a:t>
            </a:r>
            <a:r>
              <a:rPr lang="sk-SK" sz="2000" dirty="0"/>
              <a:t> s </a:t>
            </a:r>
            <a:r>
              <a:rPr lang="sk-SK" sz="2000" dirty="0" err="1"/>
              <a:t>for-cyklami</a:t>
            </a:r>
            <a:r>
              <a:rPr lang="sk-SK" sz="2000" dirty="0"/>
              <a:t> ide robiť aj iné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sk-SK" sz="2000" dirty="0"/>
              <a:t>programátorské „zverstvá“, ale m</a:t>
            </a:r>
            <a:r>
              <a:rPr lang="en-US" sz="2000" dirty="0"/>
              <a:t>y</a:t>
            </a:r>
            <a:r>
              <a:rPr lang="sk-SK" sz="2000" dirty="0"/>
              <a:t> ich robiť nebudeme ...</a:t>
            </a:r>
            <a:endParaRPr lang="cs-CZ" sz="2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sk-SK" i="1" dirty="0"/>
          </a:p>
          <a:p>
            <a:pPr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Príkaz</a:t>
            </a:r>
            <a:r>
              <a:rPr lang="en-US" sz="4000"/>
              <a:t>y</a:t>
            </a:r>
            <a:r>
              <a:rPr lang="sk-SK" sz="4000"/>
              <a:t> break</a:t>
            </a:r>
            <a:r>
              <a:rPr lang="en-US" sz="4000"/>
              <a:t> a continue</a:t>
            </a:r>
            <a:endParaRPr lang="cs-CZ" sz="4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50053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/>
              <a:t>Príkazom 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/>
              <a:t>vieme </a:t>
            </a:r>
            <a:r>
              <a:rPr lang="sk-SK" sz="2400" b="1" dirty="0">
                <a:solidFill>
                  <a:srgbClr val="FF0000"/>
                </a:solidFill>
              </a:rPr>
              <a:t>okamžite ukončiť</a:t>
            </a:r>
            <a:r>
              <a:rPr lang="sk-SK" sz="2400" dirty="0"/>
              <a:t> vykonávanie celého cyklu</a:t>
            </a:r>
          </a:p>
          <a:p>
            <a:pPr eaLnBrk="1" hangingPunct="1">
              <a:lnSpc>
                <a:spcPct val="90000"/>
              </a:lnSpc>
            </a:pPr>
            <a:r>
              <a:rPr lang="sk-SK" sz="2400" dirty="0"/>
              <a:t>Príkazom 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sz="2400" b="1" dirty="0">
                <a:solidFill>
                  <a:schemeClr val="tx1"/>
                </a:solidFill>
                <a:latin typeface="Courier New" pitchFamily="49" charset="0"/>
              </a:rPr>
              <a:t>;</a:t>
            </a:r>
            <a:r>
              <a:rPr lang="sk-SK" sz="2400" dirty="0"/>
              <a:t> vieme okamžite ukončiť vykonávanie aktuálnej iterácie príkazov cyklu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i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nejaké</a:t>
            </a:r>
            <a:r>
              <a:rPr lang="cs-CZ" sz="2400" i="1" dirty="0"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príkazy</a:t>
            </a:r>
            <a:endParaRPr lang="cs-CZ" sz="2400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(100,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100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&gt; 200)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i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nejaké</a:t>
            </a:r>
            <a:r>
              <a:rPr lang="cs-CZ" sz="2400" i="1" dirty="0">
                <a:latin typeface="Courier New" pitchFamily="49" charset="0"/>
              </a:rPr>
              <a:t> </a:t>
            </a:r>
            <a:r>
              <a:rPr lang="cs-CZ" sz="2400" i="1" dirty="0" err="1">
                <a:latin typeface="Courier New" pitchFamily="49" charset="0"/>
              </a:rPr>
              <a:t>príkazy</a:t>
            </a:r>
            <a:endParaRPr lang="cs-CZ" sz="2400" i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38939" y="5985773"/>
            <a:ext cx="338372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break</a:t>
            </a:r>
            <a:r>
              <a:rPr lang="en-US" dirty="0">
                <a:latin typeface="Trebuchet MS" pitchFamily="34" charset="0"/>
              </a:rPr>
              <a:t> a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sa</a:t>
            </a:r>
            <a:r>
              <a:rPr lang="en-US" dirty="0">
                <a:latin typeface="Trebuchet MS" pitchFamily="34" charset="0"/>
              </a:rPr>
              <a:t> v</a:t>
            </a:r>
            <a:r>
              <a:rPr lang="sk-SK" dirty="0" err="1">
                <a:latin typeface="Trebuchet MS" pitchFamily="34" charset="0"/>
              </a:rPr>
              <a:t>zťahujú</a:t>
            </a:r>
            <a:r>
              <a:rPr lang="sk-SK" dirty="0">
                <a:latin typeface="Trebuchet MS" pitchFamily="34" charset="0"/>
              </a:rPr>
              <a:t> na najbližší cyklus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854823" y="4563034"/>
            <a:ext cx="1207673" cy="37322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896560" y="4637413"/>
            <a:ext cx="3969536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Ak</a:t>
            </a:r>
            <a:r>
              <a:rPr lang="en-US" dirty="0">
                <a:latin typeface="Trebuchet MS" pitchFamily="34" charset="0"/>
              </a:rPr>
              <a:t> je </a:t>
            </a:r>
            <a:r>
              <a:rPr lang="en-US" dirty="0" err="1">
                <a:latin typeface="Trebuchet MS" pitchFamily="34" charset="0"/>
              </a:rPr>
              <a:t>splnen</a:t>
            </a:r>
            <a:r>
              <a:rPr lang="sk-SK" dirty="0">
                <a:latin typeface="Trebuchet MS" pitchFamily="34" charset="0"/>
              </a:rPr>
              <a:t>á podmienka,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ihneď</a:t>
            </a:r>
            <a:r>
              <a:rPr lang="sk-SK" dirty="0">
                <a:latin typeface="Trebuchet MS" pitchFamily="34" charset="0"/>
              </a:rPr>
              <a:t> ukončíme vykonávanie cyklu.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do</a:t>
            </a:r>
            <a:r>
              <a:rPr lang="en-US"/>
              <a:t>-while</a:t>
            </a:r>
            <a:r>
              <a:rPr lang="sk-SK"/>
              <a:t> </a:t>
            </a:r>
            <a:r>
              <a:rPr lang="en-US" sz="3200"/>
              <a:t>(len pre inform</a:t>
            </a:r>
            <a:r>
              <a:rPr lang="sk-SK" sz="3200"/>
              <a:t>áciu</a:t>
            </a:r>
            <a:r>
              <a:rPr lang="en-US" sz="3200"/>
              <a:t>)</a:t>
            </a:r>
            <a:endParaRPr lang="sk-SK" sz="320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do-while – </a:t>
            </a:r>
            <a:r>
              <a:rPr lang="en-US" dirty="0" err="1"/>
              <a:t>cyklus</a:t>
            </a:r>
            <a:r>
              <a:rPr lang="en-US" dirty="0"/>
              <a:t> s </a:t>
            </a:r>
            <a:r>
              <a:rPr lang="en-US" b="1" dirty="0" err="1"/>
              <a:t>podmienkou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konci</a:t>
            </a:r>
            <a:r>
              <a:rPr lang="en-US" b="1" dirty="0"/>
              <a:t> </a:t>
            </a:r>
            <a:r>
              <a:rPr lang="en-US" dirty="0"/>
              <a:t>(v </a:t>
            </a:r>
            <a:r>
              <a:rPr lang="en-US" dirty="0" err="1"/>
              <a:t>praxi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vyu</a:t>
            </a:r>
            <a:r>
              <a:rPr lang="sk-SK" dirty="0" err="1"/>
              <a:t>žíva</a:t>
            </a:r>
            <a:r>
              <a:rPr lang="sk-SK" dirty="0"/>
              <a:t> najmenej</a:t>
            </a:r>
            <a:r>
              <a:rPr lang="en-US" dirty="0"/>
              <a:t>):</a:t>
            </a: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do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pr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íkazy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 cyklu</a:t>
            </a: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b="1" dirty="0" err="1">
                <a:solidFill>
                  <a:schemeClr val="hlink"/>
                </a:solidFill>
                <a:latin typeface="Courier New" pitchFamily="49" charset="0"/>
              </a:rPr>
              <a:t>podmienka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/>
            <a:endParaRPr lang="en-US" dirty="0"/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231341" y="4007224"/>
            <a:ext cx="1126992" cy="142319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10322" y="4431226"/>
            <a:ext cx="3458547" cy="224676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Podmienka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sa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testuje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až po vykonaní príkazov</a:t>
            </a:r>
            <a:r>
              <a:rPr lang="sk-SK" dirty="0">
                <a:latin typeface="Trebuchet MS" pitchFamily="34" charset="0"/>
              </a:rPr>
              <a:t> v tele cyklu.</a:t>
            </a:r>
          </a:p>
          <a:p>
            <a:endParaRPr lang="sk-SK" dirty="0">
              <a:latin typeface="Trebuchet MS" pitchFamily="34" charset="0"/>
            </a:endParaRPr>
          </a:p>
          <a:p>
            <a:r>
              <a:rPr lang="sk-SK" b="1" dirty="0">
                <a:latin typeface="Trebuchet MS" pitchFamily="34" charset="0"/>
              </a:rPr>
              <a:t>Dôsledok:</a:t>
            </a:r>
            <a:r>
              <a:rPr lang="sk-SK" dirty="0">
                <a:latin typeface="Trebuchet MS" pitchFamily="34" charset="0"/>
              </a:rPr>
              <a:t> príkazy </a:t>
            </a:r>
            <a:r>
              <a:rPr lang="sk-SK" b="1" dirty="0">
                <a:latin typeface="Trebuchet MS" pitchFamily="34" charset="0"/>
              </a:rPr>
              <a:t>do</a:t>
            </a:r>
            <a:r>
              <a:rPr lang="en-US" b="1" dirty="0">
                <a:latin typeface="Trebuchet MS" pitchFamily="34" charset="0"/>
              </a:rPr>
              <a:t>-while </a:t>
            </a:r>
            <a:r>
              <a:rPr lang="en-US" dirty="0" err="1">
                <a:latin typeface="Trebuchet MS" pitchFamily="34" charset="0"/>
              </a:rPr>
              <a:t>cyklu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sa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vykonaj</a:t>
            </a:r>
            <a:r>
              <a:rPr lang="sk-SK" dirty="0">
                <a:latin typeface="Trebuchet MS" pitchFamily="34" charset="0"/>
              </a:rPr>
              <a:t>ú vždy aspoň raz.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5263" y="5623533"/>
            <a:ext cx="3897819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>
                <a:latin typeface="Trebuchet MS" pitchFamily="34" charset="0"/>
              </a:rPr>
              <a:t>Obľúbená štátnicová otázka:</a:t>
            </a:r>
          </a:p>
          <a:p>
            <a:r>
              <a:rPr lang="sk-SK" i="1" dirty="0">
                <a:latin typeface="Trebuchet MS" pitchFamily="34" charset="0"/>
              </a:rPr>
              <a:t>Vieme sa bez niektorého z </a:t>
            </a:r>
            <a:r>
              <a:rPr lang="en-US" i="1" dirty="0" err="1">
                <a:latin typeface="Trebuchet MS" pitchFamily="34" charset="0"/>
              </a:rPr>
              <a:t>troch</a:t>
            </a:r>
            <a:r>
              <a:rPr lang="sk-SK" i="1" dirty="0">
                <a:latin typeface="Trebuchet MS" pitchFamily="34" charset="0"/>
              </a:rPr>
              <a:t> typov cyklu zaobísť</a:t>
            </a:r>
            <a:r>
              <a:rPr lang="en-US" i="1" dirty="0">
                <a:latin typeface="Trebuchet MS" pitchFamily="34" charset="0"/>
              </a:rPr>
              <a:t>? Pre</a:t>
            </a:r>
            <a:r>
              <a:rPr lang="sk-SK" i="1" dirty="0">
                <a:latin typeface="Trebuchet MS" pitchFamily="34" charset="0"/>
              </a:rPr>
              <a:t>čo</a:t>
            </a:r>
            <a:r>
              <a:rPr lang="en-US" i="1" dirty="0">
                <a:latin typeface="Trebuchet MS" pitchFamily="34" charset="0"/>
              </a:rPr>
              <a:t>?</a:t>
            </a:r>
            <a:endParaRPr lang="cs-CZ" i="1" dirty="0">
              <a:latin typeface="Trebuchet MS" pitchFamily="34" charset="0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443" y="2272117"/>
            <a:ext cx="992840" cy="1700068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latin typeface="Lucida Sans"/>
                <a:ea typeface="Verdana"/>
              </a:rPr>
              <a:t>while</a:t>
            </a:r>
            <a:r>
              <a:rPr lang="sk-SK" dirty="0">
                <a:latin typeface="Lucida Sans"/>
                <a:ea typeface="Verdana"/>
              </a:rPr>
              <a:t> </a:t>
            </a:r>
            <a:r>
              <a:rPr lang="sk-SK" dirty="0" err="1">
                <a:latin typeface="Lucida Sans"/>
                <a:ea typeface="Verdana"/>
              </a:rPr>
              <a:t>vs</a:t>
            </a:r>
            <a:r>
              <a:rPr lang="sk-SK" dirty="0">
                <a:latin typeface="Lucida Sans"/>
                <a:ea typeface="Verdana"/>
              </a:rPr>
              <a:t>. do-</a:t>
            </a:r>
            <a:r>
              <a:rPr lang="sk-SK" dirty="0" err="1">
                <a:latin typeface="Lucida Sans"/>
                <a:ea typeface="Verdana"/>
              </a:rPr>
              <a:t>while</a:t>
            </a:r>
            <a:endParaRPr lang="sk-SK" dirty="0" err="1"/>
          </a:p>
        </p:txBody>
      </p:sp>
      <p:pic>
        <p:nvPicPr>
          <p:cNvPr id="5" name="Obrázok 4" descr="Obrázok, na ktorom je kresba, kreslený obrázok, animák, ilustrácia&#10;&#10;Automaticky generovaný popis">
            <a:extLst>
              <a:ext uri="{FF2B5EF4-FFF2-40B4-BE49-F238E27FC236}">
                <a16:creationId xmlns:a16="http://schemas.microsoft.com/office/drawing/2014/main" id="{10EE0525-1E70-EAD9-8814-59FEA7E26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38" y="1619870"/>
            <a:ext cx="6137753" cy="45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68764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Metódy, ktoré počítajú</a:t>
            </a:r>
            <a:r>
              <a:rPr lang="en-US" sz="4000"/>
              <a:t> …</a:t>
            </a:r>
            <a:endParaRPr lang="cs-CZ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Mnoho korytnačích metód </a:t>
            </a:r>
            <a:r>
              <a:rPr lang="sk-SK" b="1" dirty="0">
                <a:solidFill>
                  <a:srgbClr val="FF0000"/>
                </a:solidFill>
              </a:rPr>
              <a:t>vráti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vypo</a:t>
            </a:r>
            <a:r>
              <a:rPr lang="sk-SK" dirty="0"/>
              <a:t>číta</a:t>
            </a:r>
            <a:r>
              <a:rPr lang="en-US" dirty="0"/>
              <a:t>) </a:t>
            </a:r>
            <a:r>
              <a:rPr lang="en-US" dirty="0" err="1"/>
              <a:t>nejak</a:t>
            </a:r>
            <a:r>
              <a:rPr lang="sk-SK" dirty="0"/>
              <a:t>ú hodnotu</a:t>
            </a:r>
          </a:p>
          <a:p>
            <a:pPr lvl="1" eaLnBrk="1" hangingPunct="1"/>
            <a:r>
              <a:rPr lang="sk-SK" i="1" dirty="0" err="1"/>
              <a:t>getX</a:t>
            </a:r>
            <a:r>
              <a:rPr lang="en-US" i="1" dirty="0"/>
              <a:t>()</a:t>
            </a:r>
            <a:r>
              <a:rPr lang="en-US" dirty="0"/>
              <a:t> – </a:t>
            </a:r>
            <a:r>
              <a:rPr lang="en-US" dirty="0" err="1"/>
              <a:t>vr</a:t>
            </a:r>
            <a:r>
              <a:rPr lang="sk-SK" dirty="0" err="1"/>
              <a:t>áti</a:t>
            </a:r>
            <a:r>
              <a:rPr lang="sk-SK" dirty="0"/>
              <a:t> aktuálnu </a:t>
            </a:r>
            <a:r>
              <a:rPr lang="sk-SK" dirty="0" err="1"/>
              <a:t>x-ovú</a:t>
            </a:r>
            <a:r>
              <a:rPr lang="sk-SK" dirty="0"/>
              <a:t> súradnicu korytnačky</a:t>
            </a:r>
          </a:p>
          <a:p>
            <a:pPr lvl="1" eaLnBrk="1" hangingPunct="1"/>
            <a:r>
              <a:rPr lang="en-US" i="1" dirty="0"/>
              <a:t>d</a:t>
            </a:r>
            <a:r>
              <a:rPr lang="sk-SK" i="1" dirty="0" err="1"/>
              <a:t>irectionTowards</a:t>
            </a:r>
            <a:r>
              <a:rPr lang="en-US" i="1" dirty="0"/>
              <a:t>(double, double)</a:t>
            </a:r>
            <a:r>
              <a:rPr lang="en-US" dirty="0"/>
              <a:t> </a:t>
            </a:r>
            <a:r>
              <a:rPr lang="sk-SK" dirty="0"/>
              <a:t>– vráti smer k danému bodu</a:t>
            </a:r>
          </a:p>
          <a:p>
            <a:pPr lvl="1" eaLnBrk="1" hangingPunct="1"/>
            <a:r>
              <a:rPr lang="sk-SK" i="1" dirty="0" err="1"/>
              <a:t>distanceTo</a:t>
            </a:r>
            <a:r>
              <a:rPr lang="en-US" i="1" dirty="0"/>
              <a:t>(double, double)</a:t>
            </a:r>
            <a:r>
              <a:rPr lang="sk-SK" dirty="0"/>
              <a:t> – </a:t>
            </a:r>
            <a:r>
              <a:rPr lang="en-US" dirty="0" err="1"/>
              <a:t>vr</a:t>
            </a:r>
            <a:r>
              <a:rPr lang="sk-SK" dirty="0" err="1"/>
              <a:t>áti</a:t>
            </a:r>
            <a:r>
              <a:rPr lang="sk-SK" dirty="0"/>
              <a:t> vzdialenosť korytnačky k danému bodu</a:t>
            </a:r>
          </a:p>
          <a:p>
            <a:pPr lvl="1" eaLnBrk="1" hangingPunct="1">
              <a:buFontTx/>
              <a:buNone/>
            </a:pPr>
            <a:endParaRPr lang="sk-SK" dirty="0"/>
          </a:p>
          <a:p>
            <a:pPr eaLnBrk="1" hangingPunct="1"/>
            <a:r>
              <a:rPr lang="sk-SK" dirty="0"/>
              <a:t>Skúmajme ďalšie metódy cez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</a:t>
            </a:r>
            <a:r>
              <a:rPr lang="sk-SK" dirty="0"/>
              <a:t> ...</a:t>
            </a:r>
          </a:p>
          <a:p>
            <a:pPr lvl="1" eaLnBrk="1" hangingPunct="1"/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2800" dirty="0"/>
              <a:t>Ako naučiť metódy vrátiť hodnotu</a:t>
            </a:r>
            <a:r>
              <a:rPr lang="en-US" sz="2800" dirty="0"/>
              <a:t>?</a:t>
            </a:r>
            <a:endParaRPr lang="cs-CZ" sz="28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squareSpiral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Postup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Namiesto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/>
              <a:t> napíšeme typ hodnoty</a:t>
            </a:r>
            <a:r>
              <a:rPr lang="en-US" dirty="0"/>
              <a:t> (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, double, float, byte,</a:t>
            </a:r>
            <a:r>
              <a:rPr lang="en-US" dirty="0"/>
              <a:t> …)</a:t>
            </a:r>
            <a:r>
              <a:rPr lang="sk-SK" dirty="0"/>
              <a:t>, ktorú vracia metóda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sk-SK" dirty="0"/>
              <a:t>vraciam nič</a:t>
            </a:r>
            <a:r>
              <a:rPr lang="en-US" dirty="0"/>
              <a:t> (</a:t>
            </a:r>
            <a:r>
              <a:rPr lang="sk-SK" dirty="0"/>
              <a:t>„</a:t>
            </a:r>
            <a:r>
              <a:rPr lang="en-US" dirty="0" err="1"/>
              <a:t>len</a:t>
            </a:r>
            <a:r>
              <a:rPr lang="en-US" dirty="0"/>
              <a:t> </a:t>
            </a:r>
            <a:r>
              <a:rPr lang="en-US" dirty="0" err="1"/>
              <a:t>sprav</a:t>
            </a:r>
            <a:r>
              <a:rPr lang="sk-SK" dirty="0" err="1"/>
              <a:t>ím</a:t>
            </a:r>
            <a:r>
              <a:rPr lang="sk-SK" dirty="0"/>
              <a:t> to, čo treba“</a:t>
            </a:r>
            <a:r>
              <a:rPr lang="en-US" dirty="0"/>
              <a:t>)</a:t>
            </a:r>
            <a:endParaRPr lang="sk-SK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cs-CZ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2823883" y="1757082"/>
            <a:ext cx="1126992" cy="142319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02864" y="2987909"/>
            <a:ext cx="2911702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Trebuchet MS" pitchFamily="34" charset="0"/>
              </a:rPr>
              <a:t>Typ</a:t>
            </a:r>
            <a:r>
              <a:rPr lang="en-US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rebuchet MS" pitchFamily="34" charset="0"/>
              </a:rPr>
              <a:t>hodnoty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ktor</a:t>
            </a:r>
            <a:r>
              <a:rPr lang="sk-SK" dirty="0">
                <a:latin typeface="Trebuchet MS" pitchFamily="34" charset="0"/>
              </a:rPr>
              <a:t>ú vracia metóda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Pr</a:t>
            </a:r>
            <a:r>
              <a:rPr lang="sk-SK" sz="4000"/>
              <a:t>íkaz vrátenia hodnoty</a:t>
            </a:r>
            <a:endParaRPr lang="cs-CZ" sz="40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Na vrátenie hodnoty použijeme príkaz </a:t>
            </a:r>
            <a:r>
              <a:rPr lang="sk-SK" b="1" dirty="0" err="1">
                <a:solidFill>
                  <a:srgbClr val="FF0000"/>
                </a:solidFill>
              </a:rPr>
              <a:t>return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odometer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dirty="0">
                <a:solidFill>
                  <a:srgbClr val="FF0000"/>
                </a:solidFill>
              </a:rPr>
              <a:t>Hodnota v príkaze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>
                <a:solidFill>
                  <a:srgbClr val="FF0000"/>
                </a:solidFill>
              </a:rPr>
              <a:t> musí byť kompatibilná s deklarovaným typom</a:t>
            </a:r>
            <a:r>
              <a:rPr lang="en-US" dirty="0">
                <a:solidFill>
                  <a:srgbClr val="FF0000"/>
                </a:solidFill>
              </a:rPr>
              <a:t> n</a:t>
            </a:r>
            <a:r>
              <a:rPr lang="sk-SK" dirty="0" err="1">
                <a:solidFill>
                  <a:srgbClr val="FF0000"/>
                </a:solidFill>
              </a:rPr>
              <a:t>ávratovej</a:t>
            </a:r>
            <a:r>
              <a:rPr lang="sk-SK" dirty="0">
                <a:solidFill>
                  <a:srgbClr val="FF0000"/>
                </a:solidFill>
              </a:rPr>
              <a:t> hodnoty</a:t>
            </a:r>
            <a:r>
              <a:rPr lang="en-US" dirty="0">
                <a:solidFill>
                  <a:srgbClr val="FF0000"/>
                </a:solidFill>
              </a:rPr>
              <a:t>!</a:t>
            </a: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FF0000"/>
                </a:solidFill>
              </a:rPr>
              <a:t>ukončuje vykonávanie metódy</a:t>
            </a:r>
            <a:r>
              <a:rPr lang="en-US" dirty="0">
                <a:solidFill>
                  <a:srgbClr val="FF0000"/>
                </a:solidFill>
              </a:rPr>
              <a:t>!</a:t>
            </a:r>
            <a:r>
              <a:rPr lang="sk-SK" dirty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FF0000"/>
              </a:solidFill>
              <a:latin typeface="Courier New" pitchFamily="49" charset="0"/>
            </a:endParaRPr>
          </a:p>
        </p:txBody>
      </p:sp>
      <p:pic>
        <p:nvPicPr>
          <p:cNvPr id="18438" name="Picture 7" descr="http://www.texpertsinc.com/images/retur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8975" y="2108014"/>
            <a:ext cx="685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957483" y="2312893"/>
            <a:ext cx="277905" cy="115644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260063" y="3274779"/>
            <a:ext cx="2911702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Hodnota, ktorú chceme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vrátiť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vypo</a:t>
            </a:r>
            <a:r>
              <a:rPr lang="sk-SK" dirty="0">
                <a:latin typeface="Trebuchet MS" pitchFamily="34" charset="0"/>
              </a:rPr>
              <a:t>čítať</a:t>
            </a:r>
            <a:r>
              <a:rPr lang="en-US" dirty="0">
                <a:latin typeface="Trebuchet MS" pitchFamily="34" charset="0"/>
              </a:rPr>
              <a:t>) z </a:t>
            </a:r>
            <a:r>
              <a:rPr lang="en-US" dirty="0" err="1">
                <a:latin typeface="Trebuchet MS" pitchFamily="34" charset="0"/>
              </a:rPr>
              <a:t>aktu</a:t>
            </a:r>
            <a:r>
              <a:rPr lang="sk-SK" dirty="0" err="1">
                <a:latin typeface="Trebuchet MS" pitchFamily="34" charset="0"/>
              </a:rPr>
              <a:t>álneho</a:t>
            </a:r>
            <a:r>
              <a:rPr lang="sk-SK" dirty="0">
                <a:latin typeface="Trebuchet MS" pitchFamily="34" charset="0"/>
              </a:rPr>
              <a:t> vykonania metódy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Na </a:t>
            </a:r>
            <a:r>
              <a:rPr lang="sk-SK" sz="4000"/>
              <a:t>čo treba pamätať</a:t>
            </a:r>
            <a:endParaRPr lang="cs-CZ" sz="40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5106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Vykonanie príkazu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ukončuje ďalšie vykonávanie</a:t>
            </a:r>
            <a:r>
              <a:rPr lang="sk-SK" dirty="0"/>
              <a:t> príkazov metódy.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Každá metóda, ktorá nevracia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dirty="0"/>
              <a:t>, </a:t>
            </a:r>
            <a:r>
              <a:rPr lang="sk-SK" b="1" dirty="0">
                <a:solidFill>
                  <a:srgbClr val="FF0000"/>
                </a:solidFill>
              </a:rPr>
              <a:t>musí</a:t>
            </a:r>
            <a:r>
              <a:rPr lang="sk-SK" dirty="0"/>
              <a:t> každé svoje vykonanie </a:t>
            </a:r>
            <a:r>
              <a:rPr lang="sk-SK" b="1" dirty="0">
                <a:solidFill>
                  <a:srgbClr val="FF0000"/>
                </a:solidFill>
              </a:rPr>
              <a:t>skončiť príkazom</a:t>
            </a:r>
            <a:r>
              <a:rPr lang="sk-SK" dirty="0"/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/>
              <a:t> </a:t>
            </a:r>
            <a:r>
              <a:rPr lang="en-US" dirty="0"/>
              <a:t>(Java to pr</a:t>
            </a:r>
            <a:r>
              <a:rPr lang="sk-SK" dirty="0" err="1"/>
              <a:t>ísne</a:t>
            </a:r>
            <a:r>
              <a:rPr lang="sk-SK" dirty="0"/>
              <a:t> kontroluje</a:t>
            </a:r>
            <a:r>
              <a:rPr lang="en-US" dirty="0"/>
              <a:t>).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Vr</a:t>
            </a:r>
            <a:r>
              <a:rPr lang="sk-SK" dirty="0" err="1"/>
              <a:t>átená</a:t>
            </a:r>
            <a:r>
              <a:rPr lang="sk-SK" dirty="0"/>
              <a:t> hodnota musí byť </a:t>
            </a:r>
            <a:r>
              <a:rPr lang="sk-SK" b="1" dirty="0">
                <a:solidFill>
                  <a:srgbClr val="FF0000"/>
                </a:solidFill>
              </a:rPr>
              <a:t>kompatibilná</a:t>
            </a:r>
            <a:r>
              <a:rPr lang="sk-SK" dirty="0"/>
              <a:t> s </a:t>
            </a:r>
            <a:r>
              <a:rPr lang="en-US" dirty="0" err="1"/>
              <a:t>definovan</a:t>
            </a:r>
            <a:r>
              <a:rPr lang="sk-SK" dirty="0" err="1"/>
              <a:t>ým</a:t>
            </a:r>
            <a:r>
              <a:rPr lang="sk-SK" dirty="0"/>
              <a:t> typom návratovej hodnoty 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met</a:t>
            </a:r>
            <a:r>
              <a:rPr lang="sk-SK" dirty="0"/>
              <a:t>óda definovaná ako </a:t>
            </a:r>
            <a:r>
              <a:rPr lang="en-US" dirty="0"/>
              <a:t>met</a:t>
            </a:r>
            <a:r>
              <a:rPr lang="sk-SK" dirty="0"/>
              <a:t>óda vracajúca </a:t>
            </a:r>
            <a:r>
              <a:rPr lang="sk-SK" i="1" dirty="0" err="1"/>
              <a:t>int</a:t>
            </a:r>
            <a:r>
              <a:rPr lang="sk-SK" dirty="0"/>
              <a:t> nemôže vrátiť reálne </a:t>
            </a:r>
            <a:r>
              <a:rPr lang="sk-SK" dirty="0" err="1"/>
              <a:t>čísl</a:t>
            </a:r>
            <a:r>
              <a:rPr lang="en-US" dirty="0"/>
              <a:t>o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i="1" dirty="0"/>
              <a:t>double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Pr</a:t>
            </a:r>
            <a:r>
              <a:rPr lang="sk-SK" dirty="0" err="1"/>
              <a:t>íkaz</a:t>
            </a:r>
            <a:r>
              <a:rPr lang="sk-SK" dirty="0"/>
              <a:t>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en-US" dirty="0"/>
              <a:t>mo</a:t>
            </a:r>
            <a:r>
              <a:rPr lang="sk-SK" dirty="0" err="1"/>
              <a:t>žno</a:t>
            </a:r>
            <a:r>
              <a:rPr lang="sk-SK" dirty="0"/>
              <a:t> použiť v metódach vracajúcich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/>
              <a:t>na okamžité ukončenie metódy.</a:t>
            </a:r>
            <a:endParaRPr lang="cs-CZ" dirty="0"/>
          </a:p>
        </p:txBody>
      </p:sp>
      <p:pic>
        <p:nvPicPr>
          <p:cNvPr id="19460" name="Picture 5" descr="http://electrician.whangarei.biz/wp-content/uploads/2010/07/Light-Bul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5288" y="1435100"/>
            <a:ext cx="725487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Korytnačka - vedec</a:t>
            </a:r>
            <a:endParaRPr lang="cs-CZ" sz="40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Naučíme korytnačky </a:t>
            </a:r>
            <a:r>
              <a:rPr lang="sk-SK" b="1"/>
              <a:t>zaujímavé počty</a:t>
            </a:r>
            <a:r>
              <a:rPr lang="sk-SK"/>
              <a:t>:</a:t>
            </a:r>
          </a:p>
          <a:p>
            <a:pPr lvl="1" eaLnBrk="1" hangingPunct="1"/>
            <a:r>
              <a:rPr lang="sk-SK"/>
              <a:t>nájsť počet deliteľov zadaného celého čísla</a:t>
            </a:r>
          </a:p>
          <a:p>
            <a:pPr lvl="2" eaLnBrk="1" hangingPunct="1"/>
            <a:r>
              <a:rPr lang="sk-SK"/>
              <a:t>číslo </a:t>
            </a:r>
            <a:r>
              <a:rPr lang="sk-SK" b="1">
                <a:latin typeface="Courier New" pitchFamily="49" charset="0"/>
              </a:rPr>
              <a:t>A</a:t>
            </a:r>
            <a:r>
              <a:rPr lang="sk-SK"/>
              <a:t> je deliteľné číslom </a:t>
            </a:r>
            <a:r>
              <a:rPr lang="sk-SK" b="1">
                <a:latin typeface="Courier New" pitchFamily="49" charset="0"/>
              </a:rPr>
              <a:t>B</a:t>
            </a:r>
            <a:r>
              <a:rPr lang="sk-SK"/>
              <a:t> ak </a:t>
            </a:r>
            <a:r>
              <a:rPr lang="sk-SK">
                <a:latin typeface="Courier New" pitchFamily="49" charset="0"/>
              </a:rPr>
              <a:t>A </a:t>
            </a:r>
            <a:r>
              <a:rPr lang="en-US">
                <a:latin typeface="Courier New" pitchFamily="49" charset="0"/>
              </a:rPr>
              <a:t>% B == 0</a:t>
            </a:r>
            <a:endParaRPr lang="sk-SK">
              <a:latin typeface="Courier New" pitchFamily="49" charset="0"/>
            </a:endParaRPr>
          </a:p>
          <a:p>
            <a:pPr lvl="1" eaLnBrk="1" hangingPunct="1"/>
            <a:r>
              <a:rPr lang="sk-SK"/>
              <a:t>nájsť najväčšieho spoločného deliteľa dvoch čísel</a:t>
            </a:r>
          </a:p>
          <a:p>
            <a:pPr lvl="1" eaLnBrk="1" hangingPunct="1"/>
            <a:r>
              <a:rPr lang="sk-SK"/>
              <a:t>zistiť, či je číslo prvočíslo</a:t>
            </a:r>
          </a:p>
          <a:p>
            <a:pPr lvl="1" eaLnBrk="1" hangingPunct="1"/>
            <a:r>
              <a:rPr lang="sk-SK"/>
              <a:t>spočítať počet cifier zadaného celého čísla</a:t>
            </a:r>
          </a:p>
          <a:p>
            <a:pPr lvl="1" eaLnBrk="1" hangingPunct="1"/>
            <a:r>
              <a:rPr lang="sk-SK"/>
              <a:t>...</a:t>
            </a:r>
            <a:endParaRPr lang="cs-CZ"/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8313" y="4575175"/>
            <a:ext cx="2082800" cy="18907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to číslo</a:t>
            </a:r>
            <a:r>
              <a:rPr lang="en-US" dirty="0"/>
              <a:t>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977343" y="5566299"/>
            <a:ext cx="3940305" cy="612560"/>
          </a:xfrm>
        </p:spPr>
        <p:txBody>
          <a:bodyPr/>
          <a:lstStyle/>
          <a:p>
            <a:pPr marL="0" indent="0">
              <a:buNone/>
            </a:pPr>
            <a:r>
              <a:rPr lang="sk-SK" sz="3200" b="1" dirty="0"/>
              <a:t>Číslo </a:t>
            </a:r>
            <a:r>
              <a:rPr lang="en-US" sz="3200" b="1" dirty="0"/>
              <a:t>!= Z</a:t>
            </a:r>
            <a:r>
              <a:rPr lang="sk-SK" sz="3200" b="1" dirty="0" err="1"/>
              <a:t>ápis</a:t>
            </a:r>
            <a:r>
              <a:rPr lang="sk-SK" sz="3200" b="1" dirty="0"/>
              <a:t> čísla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5883430" y="1456185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70</a:t>
            </a:r>
            <a:endParaRPr lang="sk-SK" sz="2800" dirty="0"/>
          </a:p>
        </p:txBody>
      </p:sp>
      <p:sp>
        <p:nvSpPr>
          <p:cNvPr id="8" name="Obdĺžnik 7"/>
          <p:cNvSpPr/>
          <p:nvPr/>
        </p:nvSpPr>
        <p:spPr>
          <a:xfrm>
            <a:off x="6725597" y="2185511"/>
            <a:ext cx="862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800" dirty="0"/>
              <a:t>LXX</a:t>
            </a:r>
          </a:p>
        </p:txBody>
      </p:sp>
      <p:pic>
        <p:nvPicPr>
          <p:cNvPr id="55300" name="Picture 4" descr="m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12725"/>
            <a:ext cx="1143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© Mary Woz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28" y="1360503"/>
            <a:ext cx="4885677" cy="366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13" y="3346451"/>
            <a:ext cx="607167" cy="113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ĺžnik 9"/>
          <p:cNvSpPr/>
          <p:nvPr/>
        </p:nvSpPr>
        <p:spPr>
          <a:xfrm>
            <a:off x="7435609" y="3429000"/>
            <a:ext cx="1300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/>
              <a:t>七十</a:t>
            </a:r>
            <a:endParaRPr lang="sk-SK" sz="2800" dirty="0"/>
          </a:p>
        </p:txBody>
      </p:sp>
      <p:sp>
        <p:nvSpPr>
          <p:cNvPr id="16" name="BlokTextu 15"/>
          <p:cNvSpPr txBox="1"/>
          <p:nvPr/>
        </p:nvSpPr>
        <p:spPr>
          <a:xfrm>
            <a:off x="7637382" y="1439046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0x46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766411303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Práca s </a:t>
            </a:r>
            <a:r>
              <a:rPr lang="en-US" dirty="0" err="1"/>
              <a:t>cel</a:t>
            </a:r>
            <a:r>
              <a:rPr lang="sk-SK" dirty="0" err="1"/>
              <a:t>ými</a:t>
            </a:r>
            <a:r>
              <a:rPr lang="sk-SK" dirty="0"/>
              <a:t> číslami - finty</a:t>
            </a:r>
            <a:endParaRPr lang="cs-CZ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/>
              <a:t>Posledná cifra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ourier New" pitchFamily="49" charset="0"/>
              </a:rPr>
              <a:t>12</a:t>
            </a:r>
            <a:r>
              <a:rPr lang="en-US" sz="2000" b="1" dirty="0">
                <a:latin typeface="Courier New" pitchFamily="49" charset="0"/>
              </a:rPr>
              <a:t>3</a:t>
            </a:r>
            <a:r>
              <a:rPr lang="en-US" sz="2000" dirty="0">
                <a:latin typeface="Courier New" pitchFamily="49" charset="0"/>
              </a:rPr>
              <a:t> % 10 = 3, 3</a:t>
            </a:r>
            <a:r>
              <a:rPr lang="en-US" sz="2000" b="1" dirty="0">
                <a:latin typeface="Courier New" pitchFamily="49" charset="0"/>
              </a:rPr>
              <a:t>4</a:t>
            </a:r>
            <a:r>
              <a:rPr lang="en-US" sz="2000" dirty="0">
                <a:latin typeface="Courier New" pitchFamily="49" charset="0"/>
              </a:rPr>
              <a:t> % 10 = 4, 1234</a:t>
            </a:r>
            <a:r>
              <a:rPr lang="en-US" sz="2000" b="1" dirty="0">
                <a:latin typeface="Courier New" pitchFamily="49" charset="0"/>
              </a:rPr>
              <a:t>5</a:t>
            </a:r>
            <a:r>
              <a:rPr lang="en-US" sz="2000" dirty="0">
                <a:latin typeface="Courier New" pitchFamily="49" charset="0"/>
              </a:rPr>
              <a:t> % 10 = 5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Posledn</a:t>
            </a:r>
            <a:r>
              <a:rPr lang="sk-SK" dirty="0"/>
              <a:t>á cifra čísla v premennej c:  </a:t>
            </a:r>
            <a:r>
              <a:rPr lang="sk-SK" sz="2000" b="1" dirty="0">
                <a:solidFill>
                  <a:srgbClr val="FF0000"/>
                </a:solidFill>
                <a:latin typeface="Courier New" pitchFamily="49" charset="0"/>
              </a:rPr>
              <a:t>c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% 10</a:t>
            </a:r>
            <a:endParaRPr lang="sk-SK" sz="2000" b="1" dirty="0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 b="1" dirty="0"/>
              <a:t>Skrátenie čísla o poslednú cifru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latin typeface="Courier New" pitchFamily="49" charset="0"/>
              </a:rPr>
              <a:t>12</a:t>
            </a:r>
            <a:r>
              <a:rPr lang="en-US" sz="2000" dirty="0">
                <a:latin typeface="Courier New" pitchFamily="49" charset="0"/>
              </a:rPr>
              <a:t>3 / 10 = 12, </a:t>
            </a:r>
            <a:r>
              <a:rPr lang="en-US" sz="2000" b="1" dirty="0">
                <a:latin typeface="Courier New" pitchFamily="49" charset="0"/>
              </a:rPr>
              <a:t>3</a:t>
            </a:r>
            <a:r>
              <a:rPr lang="en-US" sz="2000" dirty="0">
                <a:latin typeface="Courier New" pitchFamily="49" charset="0"/>
              </a:rPr>
              <a:t>4 / 10 = 3, </a:t>
            </a:r>
            <a:r>
              <a:rPr lang="en-US" sz="2000" b="1" dirty="0">
                <a:latin typeface="Courier New" pitchFamily="49" charset="0"/>
              </a:rPr>
              <a:t>1234</a:t>
            </a:r>
            <a:r>
              <a:rPr lang="en-US" sz="2000" dirty="0">
                <a:latin typeface="Courier New" pitchFamily="49" charset="0"/>
              </a:rPr>
              <a:t>5 / 10 = 1234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Vytvorenie čísla, ktoré vznikne odstránením poslednej cifry: 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c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/ 10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celo</a:t>
            </a:r>
            <a:r>
              <a:rPr lang="sk-SK" dirty="0"/>
              <a:t>číselné delenie</a:t>
            </a:r>
            <a:r>
              <a:rPr lang="en-US" dirty="0"/>
              <a:t>)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b="1" dirty="0"/>
              <a:t>Pridanie poslednej cifry: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latin typeface="Courier New" pitchFamily="49" charset="0"/>
              </a:rPr>
              <a:t>123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◄ 8 = 123 * 10 + 8 = 1230 + 8 = 123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8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cislo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cislo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* 10 + 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cifra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ctr"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Cifern</a:t>
            </a:r>
            <a:r>
              <a:rPr lang="sk-SK" sz="4000"/>
              <a:t>ý súčet</a:t>
            </a:r>
            <a:endParaRPr lang="cs-CZ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4729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000" b="1" dirty="0"/>
              <a:t>Ciferný súčet čísla </a:t>
            </a:r>
            <a:r>
              <a:rPr lang="en-US" sz="2000" b="1" dirty="0"/>
              <a:t>294 = 2 + 9 + 4 = 15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digitSum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&gt; 0)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3F7F5F"/>
                </a:solidFill>
                <a:latin typeface="Courier New" pitchFamily="49" charset="0"/>
              </a:rPr>
              <a:t>	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digit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% 10;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3F7F5F"/>
                </a:solidFill>
                <a:latin typeface="Courier New" pitchFamily="49" charset="0"/>
              </a:rPr>
              <a:t>	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+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digit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/ 10;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462271" y="2124633"/>
            <a:ext cx="1732339" cy="139580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115757" y="1580450"/>
            <a:ext cx="273240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Vyberieme</a:t>
            </a:r>
            <a:r>
              <a:rPr lang="en-US" dirty="0">
                <a:latin typeface="Trebuchet MS" pitchFamily="34" charset="0"/>
              </a:rPr>
              <a:t>  </a:t>
            </a:r>
            <a:r>
              <a:rPr lang="en-US" dirty="0" err="1">
                <a:latin typeface="Trebuchet MS" pitchFamily="34" charset="0"/>
              </a:rPr>
              <a:t>posledn</a:t>
            </a:r>
            <a:r>
              <a:rPr lang="sk-SK" dirty="0">
                <a:latin typeface="Trebuchet MS" pitchFamily="34" charset="0"/>
              </a:rPr>
              <a:t>ú cifru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5020056" y="3200398"/>
            <a:ext cx="1138694" cy="8107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097827" y="2925156"/>
            <a:ext cx="273240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Cifru pripočítame k výsledku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4607857" y="4469421"/>
            <a:ext cx="1541927" cy="7390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106792" y="4780850"/>
            <a:ext cx="273240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Vyrobíme nové číslo, ktoré bude skrátené o poslednú cifru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Nech aj ľudia chápu</a:t>
            </a:r>
            <a:r>
              <a:rPr lang="en-US" sz="4000" dirty="0"/>
              <a:t>!</a:t>
            </a:r>
            <a:endParaRPr lang="cs-CZ" sz="4000" dirty="0"/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Program</a:t>
            </a:r>
            <a:r>
              <a:rPr lang="sk-SK" dirty="0"/>
              <a:t>y</a:t>
            </a:r>
            <a:r>
              <a:rPr lang="en-US" dirty="0"/>
              <a:t> </a:t>
            </a:r>
            <a:r>
              <a:rPr lang="sk-SK" dirty="0"/>
              <a:t>treba písať tak, aby bol</a:t>
            </a:r>
            <a:r>
              <a:rPr lang="en-US"/>
              <a:t>i</a:t>
            </a:r>
            <a:r>
              <a:rPr lang="sk-SK"/>
              <a:t> </a:t>
            </a:r>
            <a:r>
              <a:rPr lang="sk-SK" dirty="0"/>
              <a:t>čitateľné a prehľadné ... nielen pre Javu ale </a:t>
            </a:r>
            <a:r>
              <a:rPr lang="sk-SK" b="1" dirty="0">
                <a:solidFill>
                  <a:srgbClr val="FF0000"/>
                </a:solidFill>
              </a:rPr>
              <a:t>aj pre ľudí</a:t>
            </a: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vyberieme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poslednu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cifru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digit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% 10;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pridame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cifru do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suctu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+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digit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 //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skratime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o </a:t>
            </a:r>
            <a:r>
              <a:rPr lang="cs-CZ" dirty="0" err="1">
                <a:solidFill>
                  <a:srgbClr val="3F7F5F"/>
                </a:solidFill>
                <a:latin typeface="Courier New" pitchFamily="49" charset="0"/>
              </a:rPr>
              <a:t>poslednu</a:t>
            </a:r>
            <a:r>
              <a:rPr lang="cs-CZ" dirty="0">
                <a:solidFill>
                  <a:srgbClr val="3F7F5F"/>
                </a:solidFill>
                <a:latin typeface="Courier New" pitchFamily="49" charset="0"/>
              </a:rPr>
              <a:t> cifru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number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/ 10;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7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Komentáre</a:t>
            </a:r>
            <a:endParaRPr lang="cs-CZ" sz="4000"/>
          </a:p>
        </p:txBody>
      </p:sp>
      <p:sp>
        <p:nvSpPr>
          <p:cNvPr id="117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eaLnBrk="1" hangingPunct="1"/>
            <a:r>
              <a:rPr lang="sk-SK" dirty="0">
                <a:cs typeface="Lucida Sans Unicode"/>
              </a:rPr>
              <a:t>Všetky znaky za dvojicou znakov </a:t>
            </a:r>
            <a:r>
              <a:rPr lang="en-US" dirty="0">
                <a:solidFill>
                  <a:srgbClr val="FF0000"/>
                </a:solidFill>
                <a:latin typeface="Courier New"/>
                <a:cs typeface="Lucida Sans Unicode"/>
              </a:rPr>
              <a:t>//</a:t>
            </a:r>
            <a:r>
              <a:rPr lang="en-US" dirty="0">
                <a:cs typeface="Lucida Sans Unicode"/>
              </a:rPr>
              <a:t> a</a:t>
            </a:r>
            <a:r>
              <a:rPr lang="sk-SK" dirty="0">
                <a:cs typeface="Lucida Sans Unicode"/>
              </a:rPr>
              <a:t>ž do konca riadku sú považované za komentár</a:t>
            </a:r>
          </a:p>
          <a:p>
            <a:pPr marL="356870" indent="-356870" eaLnBrk="1" hangingPunct="1"/>
            <a:r>
              <a:rPr lang="sk-SK" dirty="0">
                <a:cs typeface="Lucida Sans Unicode"/>
              </a:rPr>
              <a:t>Všetky znaky medzi </a:t>
            </a:r>
            <a:r>
              <a:rPr lang="en-US" dirty="0" err="1">
                <a:cs typeface="Lucida Sans Unicode"/>
              </a:rPr>
              <a:t>dvojicou</a:t>
            </a:r>
            <a:r>
              <a:rPr lang="en-US" dirty="0">
                <a:cs typeface="Lucida Sans Unicode"/>
              </a:rPr>
              <a:t> </a:t>
            </a:r>
            <a:r>
              <a:rPr lang="en-US" dirty="0" err="1">
                <a:cs typeface="Lucida Sans Unicode"/>
              </a:rPr>
              <a:t>znakov</a:t>
            </a:r>
            <a:r>
              <a:rPr lang="en-US" dirty="0">
                <a:cs typeface="Lucida Sans Unicode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/>
                <a:cs typeface="Lucida Sans Unicode"/>
              </a:rPr>
              <a:t>/*</a:t>
            </a:r>
            <a:r>
              <a:rPr lang="en-US" dirty="0">
                <a:cs typeface="Lucida Sans Unicode"/>
              </a:rPr>
              <a:t> a </a:t>
            </a:r>
            <a:r>
              <a:rPr lang="en-US" dirty="0">
                <a:solidFill>
                  <a:srgbClr val="FF0000"/>
                </a:solidFill>
                <a:latin typeface="Courier New"/>
                <a:cs typeface="Lucida Sans Unicode"/>
              </a:rPr>
              <a:t>*/</a:t>
            </a:r>
            <a:r>
              <a:rPr lang="en-US" dirty="0">
                <a:cs typeface="Lucida Sans Unicode"/>
              </a:rPr>
              <a:t> </a:t>
            </a:r>
            <a:r>
              <a:rPr lang="sk-SK" dirty="0">
                <a:cs typeface="Lucida Sans Unicode"/>
              </a:rPr>
              <a:t>sú považované za komentár</a:t>
            </a:r>
          </a:p>
          <a:p>
            <a:pPr marL="356870" indent="-356870" eaLnBrk="1" hangingPunct="1"/>
            <a:r>
              <a:rPr lang="sk-SK" dirty="0">
                <a:cs typeface="Lucida Sans Unicode"/>
              </a:rPr>
              <a:t>Komentáre môžeme písať kdekoľvek</a:t>
            </a:r>
            <a:r>
              <a:rPr lang="en-US" dirty="0">
                <a:cs typeface="Lucida Sans Unicode"/>
              </a:rPr>
              <a:t> …</a:t>
            </a:r>
            <a:br>
              <a:rPr lang="en-US" dirty="0">
                <a:cs typeface="Lucida Sans Unicode"/>
              </a:rPr>
            </a:br>
            <a:r>
              <a:rPr lang="en-US" dirty="0">
                <a:cs typeface="Lucida Sans Unicode"/>
              </a:rPr>
              <a:t/>
            </a:r>
            <a:br>
              <a:rPr lang="en-US" dirty="0">
                <a:cs typeface="Lucida Sans Unicode"/>
              </a:rPr>
            </a:br>
            <a:r>
              <a:rPr lang="en-US" sz="2400" dirty="0" err="1">
                <a:cs typeface="Lucida Sans Unicode"/>
              </a:rPr>
              <a:t>Konvencia</a:t>
            </a:r>
            <a:r>
              <a:rPr lang="en-US" sz="2400" dirty="0">
                <a:cs typeface="Lucida Sans Unicode"/>
              </a:rPr>
              <a:t> v Jave – </a:t>
            </a:r>
            <a:r>
              <a:rPr lang="en-US" sz="2400" dirty="0" err="1">
                <a:cs typeface="Lucida Sans Unicode"/>
              </a:rPr>
              <a:t>komentár</a:t>
            </a:r>
            <a:r>
              <a:rPr lang="en-US" sz="2400" dirty="0">
                <a:cs typeface="Lucida Sans Unicode"/>
              </a:rPr>
              <a:t> je </a:t>
            </a:r>
            <a:r>
              <a:rPr lang="en-US" sz="2400" dirty="0" err="1">
                <a:cs typeface="Lucida Sans Unicode"/>
              </a:rPr>
              <a:t>na</a:t>
            </a:r>
            <a:r>
              <a:rPr lang="en-US" sz="2400" dirty="0">
                <a:cs typeface="Lucida Sans Unicode"/>
              </a:rPr>
              <a:t> </a:t>
            </a:r>
            <a:r>
              <a:rPr lang="en-US" sz="2400" dirty="0" err="1">
                <a:cs typeface="Lucida Sans Unicode"/>
              </a:rPr>
              <a:t>riadku</a:t>
            </a:r>
            <a:r>
              <a:rPr lang="en-US" sz="2400" dirty="0">
                <a:cs typeface="Lucida Sans Unicode"/>
              </a:rPr>
              <a:t> </a:t>
            </a:r>
            <a:r>
              <a:rPr lang="en-US" sz="2400" b="1" dirty="0">
                <a:cs typeface="Lucida Sans Unicode"/>
              </a:rPr>
              <a:t>pred </a:t>
            </a:r>
            <a:r>
              <a:rPr lang="en-US" sz="2400" b="1" dirty="0" err="1">
                <a:cs typeface="Lucida Sans Unicode"/>
              </a:rPr>
              <a:t>príkazom</a:t>
            </a:r>
            <a:endParaRPr lang="en-US" sz="2400" b="1" dirty="0"/>
          </a:p>
          <a:p>
            <a:pPr marL="356870" indent="-356870" eaLnBrk="1" hangingPunct="1">
              <a:buNone/>
            </a:pPr>
            <a:endParaRPr lang="sk-SK" sz="2400" dirty="0"/>
          </a:p>
          <a:p>
            <a:pPr marL="356870" indent="-356870" algn="ctr" eaLnBrk="1" hangingPunct="1">
              <a:buFontTx/>
              <a:buNone/>
            </a:pPr>
            <a:r>
              <a:rPr lang="sk-SK" sz="3600" b="1" dirty="0">
                <a:solidFill>
                  <a:srgbClr val="FF0000"/>
                </a:solidFill>
                <a:cs typeface="Lucida Sans Unicode"/>
              </a:rPr>
              <a:t>Komentujte svoje programy </a:t>
            </a:r>
            <a:r>
              <a:rPr lang="en-US" sz="3600" b="1" dirty="0">
                <a:solidFill>
                  <a:srgbClr val="FF0000"/>
                </a:solidFill>
                <a:cs typeface="Lucida Sans Unicode"/>
              </a:rPr>
              <a:t>!!!</a:t>
            </a:r>
            <a:endParaRPr lang="cs-CZ" sz="3600" b="1" dirty="0">
              <a:solidFill>
                <a:srgbClr val="FF0000"/>
              </a:solidFill>
              <a:cs typeface="Lucida Sans Unicode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>
                <a:latin typeface="Lucida Sans"/>
                <a:ea typeface="Verdana"/>
              </a:rPr>
              <a:t>Vypisovanie „do </a:t>
            </a:r>
            <a:r>
              <a:rPr lang="sk-SK" dirty="0" err="1">
                <a:latin typeface="Lucida Sans"/>
                <a:ea typeface="Verdana"/>
              </a:rPr>
              <a:t>IntelliJ</a:t>
            </a:r>
            <a:r>
              <a:rPr lang="sk-SK" dirty="0">
                <a:latin typeface="Lucida Sans"/>
                <a:ea typeface="Verdana"/>
              </a:rPr>
              <a:t>“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6870" indent="-356870" eaLnBrk="1" hangingPunct="1"/>
            <a:r>
              <a:rPr lang="sk-SK" dirty="0"/>
              <a:t>Niekedy sa nám hodí vyskúšať metódy aj bez použitia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Inspectora</a:t>
            </a:r>
            <a:r>
              <a:rPr lang="sk-SK" dirty="0"/>
              <a:t>...</a:t>
            </a:r>
            <a:endParaRPr lang="en-US" dirty="0"/>
          </a:p>
          <a:p>
            <a:pPr marL="356870" indent="-356870"/>
            <a:endParaRPr lang="en-US" dirty="0"/>
          </a:p>
          <a:p>
            <a:pPr marL="356870" indent="-356870"/>
            <a:r>
              <a:rPr lang="sk-SK" dirty="0">
                <a:cs typeface="Lucida Sans Unicode"/>
              </a:rPr>
              <a:t>Vypisovať vieme aj „do </a:t>
            </a:r>
            <a:r>
              <a:rPr lang="sk-SK" dirty="0" err="1">
                <a:cs typeface="Lucida Sans Unicode"/>
              </a:rPr>
              <a:t>IntelliJ</a:t>
            </a:r>
            <a:r>
              <a:rPr lang="sk-SK" dirty="0">
                <a:cs typeface="Lucida Sans Unicode"/>
              </a:rPr>
              <a:t>“:</a:t>
            </a:r>
            <a:endParaRPr lang="en-US" dirty="0">
              <a:cs typeface="Lucida Sans Unicode"/>
            </a:endParaRPr>
          </a:p>
          <a:p>
            <a:pPr marL="356870" indent="-356870"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4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Math.PI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*8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356870" indent="-356870" eaLnBrk="1" hangingPunct="1">
              <a:buFontTx/>
              <a:buNone/>
            </a:pPr>
            <a:r>
              <a:rPr lang="en-US" sz="23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3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3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3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3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300" dirty="0">
                <a:solidFill>
                  <a:srgbClr val="000000"/>
                </a:solidFill>
                <a:latin typeface="Courier New" pitchFamily="49" charset="0"/>
              </a:rPr>
              <a:t>albert.</a:t>
            </a:r>
            <a:r>
              <a:rPr lang="sk-SK" sz="2300" dirty="0" err="1">
                <a:solidFill>
                  <a:srgbClr val="000000"/>
                </a:solidFill>
                <a:latin typeface="Courier New" pitchFamily="49" charset="0"/>
              </a:rPr>
              <a:t>digitSum</a:t>
            </a:r>
            <a:r>
              <a:rPr lang="en-US" sz="2300" dirty="0">
                <a:solidFill>
                  <a:srgbClr val="000000"/>
                </a:solidFill>
                <a:latin typeface="Courier New" pitchFamily="49" charset="0"/>
              </a:rPr>
              <a:t>(293)</a:t>
            </a:r>
            <a:r>
              <a:rPr lang="cs-CZ" sz="23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en-US" sz="2300" dirty="0">
              <a:solidFill>
                <a:srgbClr val="000000"/>
              </a:solidFill>
              <a:latin typeface="Courier New" pitchFamily="49" charset="0"/>
            </a:endParaRPr>
          </a:p>
          <a:p>
            <a:pPr marL="356870" indent="-356870" eaLnBrk="1" hangingPunct="1"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cs-CZ" sz="23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3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3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3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300" dirty="0">
                <a:solidFill>
                  <a:srgbClr val="2A00FF"/>
                </a:solidFill>
                <a:latin typeface="Courier New" pitchFamily="49" charset="0"/>
              </a:rPr>
              <a:t>"Ahoj </a:t>
            </a:r>
            <a:r>
              <a:rPr lang="cs-CZ" sz="2300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3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3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marL="356870" indent="-356870" eaLnBrk="1" hangingPunct="1">
              <a:buFontTx/>
              <a:buNone/>
            </a:pPr>
            <a:endParaRPr lang="cs-CZ" sz="2300" dirty="0">
              <a:solidFill>
                <a:srgbClr val="000000"/>
              </a:solidFill>
              <a:latin typeface="Courier New" pitchFamily="49" charset="0"/>
            </a:endParaRPr>
          </a:p>
          <a:p>
            <a:pPr marL="356870" indent="-356870" eaLnBrk="1" hangingPunct="1">
              <a:buFontTx/>
              <a:buNone/>
            </a:pP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4356846" y="4903694"/>
            <a:ext cx="1631573" cy="121023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945427" y="5686285"/>
            <a:ext cx="273240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Ak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chceme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vyp</a:t>
            </a:r>
            <a:r>
              <a:rPr lang="sk-SK" dirty="0" err="1">
                <a:latin typeface="Trebuchet MS" pitchFamily="34" charset="0"/>
              </a:rPr>
              <a:t>ísať</a:t>
            </a:r>
            <a:r>
              <a:rPr lang="sk-SK" dirty="0">
                <a:latin typeface="Trebuchet MS" pitchFamily="34" charset="0"/>
              </a:rPr>
              <a:t> nejaký text, dáme ho do úvodzoviek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""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Debugovanie</a:t>
            </a:r>
            <a:endParaRPr lang="cs-CZ" sz="40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err="1"/>
              <a:t>Debugovanie</a:t>
            </a:r>
            <a:r>
              <a:rPr lang="en-US" dirty="0"/>
              <a:t> = </a:t>
            </a:r>
            <a:r>
              <a:rPr lang="en-US" dirty="0" err="1"/>
              <a:t>ladenie</a:t>
            </a:r>
            <a:r>
              <a:rPr lang="en-US" dirty="0"/>
              <a:t>, </a:t>
            </a:r>
            <a:r>
              <a:rPr lang="en-US" dirty="0" err="1"/>
              <a:t>trasovanie</a:t>
            </a:r>
            <a:r>
              <a:rPr lang="en-US" dirty="0"/>
              <a:t>, </a:t>
            </a:r>
            <a:r>
              <a:rPr lang="en-US" dirty="0" err="1"/>
              <a:t>krokovanie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Človek je tvor omylný, počítač </a:t>
            </a:r>
            <a:r>
              <a:rPr lang="en-US" dirty="0"/>
              <a:t/>
            </a:r>
            <a:br>
              <a:rPr lang="en-US" dirty="0"/>
            </a:br>
            <a:r>
              <a:rPr lang="sk-SK" dirty="0" err="1"/>
              <a:t>naštastie</a:t>
            </a:r>
            <a:r>
              <a:rPr lang="sk-SK" dirty="0"/>
              <a:t> nie ...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Zvládnutie </a:t>
            </a:r>
            <a:r>
              <a:rPr lang="sk-SK" b="1" dirty="0" err="1">
                <a:solidFill>
                  <a:srgbClr val="FF0000"/>
                </a:solidFill>
              </a:rPr>
              <a:t>debugovania</a:t>
            </a:r>
            <a:r>
              <a:rPr lang="sk-SK" b="1" dirty="0">
                <a:solidFill>
                  <a:srgbClr val="FF0000"/>
                </a:solidFill>
              </a:rPr>
              <a:t> je </a:t>
            </a: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sk-SK" b="1" dirty="0">
                <a:solidFill>
                  <a:srgbClr val="FF0000"/>
                </a:solidFill>
              </a:rPr>
              <a:t>nevyhnutné</a:t>
            </a:r>
            <a:r>
              <a:rPr lang="sk-SK" dirty="0"/>
              <a:t> pre vývoj väčších programov ...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Ukážka ...</a:t>
            </a:r>
            <a:endParaRPr lang="cs-CZ" dirty="0"/>
          </a:p>
        </p:txBody>
      </p:sp>
      <p:pic>
        <p:nvPicPr>
          <p:cNvPr id="2662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5426" y="2047035"/>
            <a:ext cx="1925638" cy="164306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26629" name="Picture 9"/>
          <p:cNvPicPr>
            <a:picLocks noChangeAspect="1" noChangeArrowheads="1"/>
          </p:cNvPicPr>
          <p:nvPr/>
        </p:nvPicPr>
        <p:blipFill>
          <a:blip r:embed="rId3" cstate="print"/>
          <a:srcRect l="5751" t="12897" r="17999" b="12927"/>
          <a:stretch>
            <a:fillRect/>
          </a:stretch>
        </p:blipFill>
        <p:spPr bwMode="auto">
          <a:xfrm>
            <a:off x="900113" y="2054225"/>
            <a:ext cx="1384300" cy="16906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97282" name="Picture 2" descr="http://upload.wikimedia.org/wikipedia/commons/8/8a/H96566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2326" y="2466322"/>
            <a:ext cx="3241674" cy="25539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Premenné v Jave </a:t>
            </a:r>
            <a:r>
              <a:rPr lang="en-US" sz="4000"/>
              <a:t>(op</a:t>
            </a:r>
            <a:r>
              <a:rPr lang="sk-SK" sz="4000"/>
              <a:t>äť</a:t>
            </a:r>
            <a:r>
              <a:rPr lang="en-US" sz="4000"/>
              <a:t>)</a:t>
            </a:r>
            <a:endParaRPr lang="cs-CZ" sz="400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</a:t>
            </a:r>
            <a:r>
              <a:rPr lang="sk-SK" dirty="0" err="1"/>
              <a:t>va</a:t>
            </a:r>
            <a:r>
              <a:rPr lang="en-US" dirty="0"/>
              <a:t> </a:t>
            </a:r>
            <a:r>
              <a:rPr lang="en-US" dirty="0" err="1"/>
              <a:t>typy</a:t>
            </a:r>
            <a:r>
              <a:rPr lang="en-US" dirty="0"/>
              <a:t> </a:t>
            </a:r>
            <a:r>
              <a:rPr lang="en-US" dirty="0" err="1"/>
              <a:t>premenn</a:t>
            </a:r>
            <a:r>
              <a:rPr lang="sk-SK" dirty="0" err="1"/>
              <a:t>ých</a:t>
            </a:r>
            <a:r>
              <a:rPr lang="sk-SK" dirty="0"/>
              <a:t> v Jave: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primitívneho typu</a:t>
            </a:r>
            <a:endParaRPr lang="en-US" dirty="0"/>
          </a:p>
          <a:p>
            <a:pPr lvl="2" eaLnBrk="1" hangingPunct="1"/>
            <a:r>
              <a:rPr lang="en-US" i="1" dirty="0" err="1"/>
              <a:t>int</a:t>
            </a:r>
            <a:r>
              <a:rPr lang="en-US" i="1" dirty="0"/>
              <a:t>, byte, short, long, double, float, </a:t>
            </a:r>
            <a:r>
              <a:rPr lang="en-US" i="1" dirty="0" err="1"/>
              <a:t>boolean</a:t>
            </a:r>
            <a:r>
              <a:rPr lang="en-US" i="1" dirty="0"/>
              <a:t> a char</a:t>
            </a:r>
          </a:p>
          <a:p>
            <a:pPr lvl="2" eaLnBrk="1" hangingPunct="1"/>
            <a:r>
              <a:rPr lang="sk-SK" dirty="0"/>
              <a:t>o</a:t>
            </a:r>
            <a:r>
              <a:rPr lang="en-US" dirty="0" err="1"/>
              <a:t>krem</a:t>
            </a:r>
            <a:r>
              <a:rPr lang="en-US" dirty="0"/>
              <a:t> char </a:t>
            </a:r>
            <a:r>
              <a:rPr lang="en-US" dirty="0" err="1"/>
              <a:t>pozn</a:t>
            </a:r>
            <a:r>
              <a:rPr lang="sk-SK" dirty="0" err="1"/>
              <a:t>áme</a:t>
            </a:r>
            <a:r>
              <a:rPr lang="sk-SK" dirty="0"/>
              <a:t> všetky ...</a:t>
            </a:r>
          </a:p>
          <a:p>
            <a:pPr lvl="2" eaLnBrk="1" hangingPunct="1"/>
            <a:r>
              <a:rPr lang="sk-SK" dirty="0"/>
              <a:t>životná misia: </a:t>
            </a:r>
            <a:r>
              <a:rPr lang="sk-SK" b="1" dirty="0">
                <a:solidFill>
                  <a:srgbClr val="FF0000"/>
                </a:solidFill>
              </a:rPr>
              <a:t>uchovávať jednoduchú hodnotu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referenčného typu</a:t>
            </a:r>
          </a:p>
          <a:p>
            <a:pPr lvl="2" eaLnBrk="1" hangingPunct="1"/>
            <a:r>
              <a:rPr lang="sk-SK" dirty="0"/>
              <a:t>životná misia: </a:t>
            </a:r>
            <a:r>
              <a:rPr lang="sk-SK" b="1" dirty="0" err="1">
                <a:solidFill>
                  <a:srgbClr val="FF0000"/>
                </a:solidFill>
              </a:rPr>
              <a:t>referencovať</a:t>
            </a:r>
            <a:r>
              <a:rPr lang="sk-SK" b="1" dirty="0">
                <a:solidFill>
                  <a:srgbClr val="FF0000"/>
                </a:solidFill>
              </a:rPr>
              <a:t> objekty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umo</a:t>
            </a:r>
            <a:r>
              <a:rPr lang="sk-SK" dirty="0" err="1"/>
              <a:t>žniť</a:t>
            </a:r>
            <a:r>
              <a:rPr lang="sk-SK" dirty="0"/>
              <a:t> komunikáciu s </a:t>
            </a:r>
            <a:r>
              <a:rPr lang="sk-SK" dirty="0" err="1"/>
              <a:t>objektami</a:t>
            </a:r>
            <a:r>
              <a:rPr lang="en-US" dirty="0"/>
              <a:t>)</a:t>
            </a:r>
          </a:p>
          <a:p>
            <a:pPr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sandbox;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3950207" y="5692589"/>
            <a:ext cx="2100967" cy="7727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963358" y="5166332"/>
            <a:ext cx="273240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 </a:t>
            </a:r>
            <a:r>
              <a:rPr lang="en-US" dirty="0" err="1">
                <a:latin typeface="Trebuchet MS" pitchFamily="34" charset="0"/>
              </a:rPr>
              <a:t>schopn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dirty="0" err="1">
                <a:latin typeface="Trebuchet MS" pitchFamily="34" charset="0"/>
              </a:rPr>
              <a:t>referencovať</a:t>
            </a:r>
            <a:r>
              <a:rPr lang="sk-SK" dirty="0">
                <a:latin typeface="Trebuchet MS" pitchFamily="34" charset="0"/>
              </a:rPr>
              <a:t> objekty triedy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Referencia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9577" y="1254326"/>
            <a:ext cx="2886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Referenčné premenné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1889449" y="3988836"/>
            <a:ext cx="549573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060140" y="1240239"/>
            <a:ext cx="2581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„svet objektov“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330" y="2275113"/>
            <a:ext cx="1220668" cy="206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118" y="4070082"/>
            <a:ext cx="932381" cy="84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701" y="4963886"/>
            <a:ext cx="1552566" cy="1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67338" y="2612569"/>
            <a:ext cx="4161454" cy="43854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2303929" y="3693459"/>
            <a:ext cx="3238455" cy="73858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294965" y="4688541"/>
            <a:ext cx="4348430" cy="104978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Box 12"/>
          <p:cNvSpPr txBox="1"/>
          <p:nvPr/>
        </p:nvSpPr>
        <p:spPr>
          <a:xfrm>
            <a:off x="567156" y="3360763"/>
            <a:ext cx="206407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542" y="4467828"/>
            <a:ext cx="2116585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sandbox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6" y="2258008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08643" y="5379012"/>
            <a:ext cx="4002831" cy="1015663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/>
            <a:r>
              <a:rPr lang="sk-SK" dirty="0"/>
              <a:t>Referenčná premenná </a:t>
            </a:r>
            <a:r>
              <a:rPr lang="sk-SK" b="1" dirty="0">
                <a:solidFill>
                  <a:srgbClr val="FF0000"/>
                </a:solidFill>
              </a:rPr>
              <a:t>obsahuje referenciu</a:t>
            </a:r>
            <a:r>
              <a:rPr lang="en-US" dirty="0"/>
              <a:t> (</a:t>
            </a:r>
            <a:r>
              <a:rPr lang="en-US" dirty="0" err="1"/>
              <a:t>odkaz</a:t>
            </a:r>
            <a:r>
              <a:rPr lang="en-US" dirty="0"/>
              <a:t>, </a:t>
            </a:r>
            <a:r>
              <a:rPr lang="en-US" dirty="0" err="1"/>
              <a:t>prepojenie</a:t>
            </a:r>
            <a:r>
              <a:rPr lang="en-US" dirty="0"/>
              <a:t>)</a:t>
            </a:r>
            <a:r>
              <a:rPr lang="sk-SK" b="1" dirty="0">
                <a:solidFill>
                  <a:srgbClr val="FF0000"/>
                </a:solidFill>
              </a:rPr>
              <a:t> na</a:t>
            </a:r>
            <a:r>
              <a:rPr lang="sk-SK" dirty="0"/>
              <a:t> nejaký </a:t>
            </a:r>
            <a:r>
              <a:rPr lang="sk-SK" b="1" dirty="0">
                <a:solidFill>
                  <a:srgbClr val="FF0000"/>
                </a:solidFill>
              </a:rPr>
              <a:t>objekt</a:t>
            </a:r>
            <a:r>
              <a:rPr lang="en-US" dirty="0"/>
              <a:t> …</a:t>
            </a:r>
            <a:endParaRPr lang="sk-SK" dirty="0"/>
          </a:p>
        </p:txBody>
      </p:sp>
      <p:sp>
        <p:nvSpPr>
          <p:cNvPr id="19" name="Rectangle 18"/>
          <p:cNvSpPr/>
          <p:nvPr/>
        </p:nvSpPr>
        <p:spPr>
          <a:xfrm>
            <a:off x="187847" y="1830809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1800" dirty="0"/>
          </a:p>
        </p:txBody>
      </p:sp>
      <p:sp>
        <p:nvSpPr>
          <p:cNvPr id="20" name="Rectangle 19"/>
          <p:cNvSpPr/>
          <p:nvPr/>
        </p:nvSpPr>
        <p:spPr>
          <a:xfrm>
            <a:off x="453060" y="3990945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sandbox;</a:t>
            </a:r>
            <a:endParaRPr lang="sk-SK" sz="1800" dirty="0"/>
          </a:p>
        </p:txBody>
      </p:sp>
      <p:sp>
        <p:nvSpPr>
          <p:cNvPr id="21" name="Rectangle 20"/>
          <p:cNvSpPr/>
          <p:nvPr/>
        </p:nvSpPr>
        <p:spPr>
          <a:xfrm>
            <a:off x="506849" y="2951039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Turtle franklin;</a:t>
            </a:r>
            <a:endParaRPr lang="sk-SK" sz="1800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dirty="0" err="1"/>
              <a:t>Deklar</a:t>
            </a:r>
            <a:r>
              <a:rPr lang="sk-SK" sz="3000" dirty="0" err="1"/>
              <a:t>ácia</a:t>
            </a:r>
            <a:r>
              <a:rPr lang="sk-SK" sz="3000" dirty="0"/>
              <a:t> referenčnej premennej</a:t>
            </a:r>
            <a:endParaRPr lang="cs-CZ" sz="3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sandbox;</a:t>
            </a: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2400" dirty="0"/>
          </a:p>
          <a:p>
            <a:pPr eaLnBrk="1" hangingPunct="1"/>
            <a:r>
              <a:rPr lang="sk-SK" sz="2400" dirty="0"/>
              <a:t>Referenčná premenná nemôže </a:t>
            </a:r>
            <a:r>
              <a:rPr lang="sk-SK" sz="2400" dirty="0" err="1"/>
              <a:t>referencovať</a:t>
            </a:r>
            <a:r>
              <a:rPr lang="sk-SK" sz="2400" dirty="0"/>
              <a:t> hocijaké objekty</a:t>
            </a:r>
            <a:r>
              <a:rPr lang="en-US" sz="2400" dirty="0"/>
              <a:t>!</a:t>
            </a:r>
            <a:endParaRPr lang="sk-SK" sz="2400" dirty="0"/>
          </a:p>
          <a:p>
            <a:pPr eaLnBrk="1" hangingPunct="1"/>
            <a:r>
              <a:rPr lang="sk-SK" sz="2400" dirty="0"/>
              <a:t>Ako každá iná premenná, aj referenčná premenná musí byť pred prvým použitím </a:t>
            </a:r>
            <a:r>
              <a:rPr lang="sk-SK" sz="2400" dirty="0">
                <a:solidFill>
                  <a:srgbClr val="FF0000"/>
                </a:solidFill>
              </a:rPr>
              <a:t>najprv inicializovaná</a:t>
            </a:r>
            <a:r>
              <a:rPr lang="sk-SK" sz="2400" dirty="0"/>
              <a:t>.</a:t>
            </a:r>
          </a:p>
          <a:p>
            <a:pPr algn="ctr"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716303" y="1730189"/>
            <a:ext cx="968190" cy="12102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54111" y="2835508"/>
            <a:ext cx="2732407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Objekty akej triedy môžu byť </a:t>
            </a:r>
            <a:r>
              <a:rPr lang="sk-SK" dirty="0" err="1">
                <a:latin typeface="Trebuchet MS" pitchFamily="34" charset="0"/>
              </a:rPr>
              <a:t>referencované</a:t>
            </a:r>
            <a:r>
              <a:rPr lang="sk-SK" dirty="0">
                <a:latin typeface="Trebuchet MS" pitchFamily="34" charset="0"/>
              </a:rPr>
              <a:t> z vytváranej premennej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396753" y="1730187"/>
            <a:ext cx="690280" cy="11833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138606" y="2835508"/>
            <a:ext cx="2212454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premennej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Metafora referencie </a:t>
            </a:r>
            <a:r>
              <a:rPr lang="en-US"/>
              <a:t>(1)</a:t>
            </a:r>
            <a:endParaRPr lang="sk-SK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328613" y="1525588"/>
            <a:ext cx="5391150" cy="4802187"/>
          </a:xfrm>
        </p:spPr>
        <p:txBody>
          <a:bodyPr/>
          <a:lstStyle/>
          <a:p>
            <a:pPr eaLnBrk="1" hangingPunct="1"/>
            <a:r>
              <a:rPr lang="sk-SK" dirty="0"/>
              <a:t>Každý človek na Slovensku je </a:t>
            </a:r>
            <a:r>
              <a:rPr lang="sk-SK" b="1" dirty="0">
                <a:solidFill>
                  <a:srgbClr val="FF0000"/>
                </a:solidFill>
              </a:rPr>
              <a:t>jedinečne identifikovaný rodným číslom</a:t>
            </a:r>
            <a:r>
              <a:rPr lang="en-US" dirty="0"/>
              <a:t>, </a:t>
            </a:r>
            <a:r>
              <a:rPr lang="en-US" dirty="0" err="1"/>
              <a:t>ktor</a:t>
            </a:r>
            <a:r>
              <a:rPr lang="sk-SK" dirty="0"/>
              <a:t>é mu je pridelené pri narodení...</a:t>
            </a:r>
          </a:p>
          <a:p>
            <a:pPr eaLnBrk="1" hangingPunct="1"/>
            <a:r>
              <a:rPr lang="sk-SK" dirty="0"/>
              <a:t>Každý objekt vytvorený vo „svete Javy“ je identifikovaný „</a:t>
            </a:r>
            <a:r>
              <a:rPr lang="sk-SK" dirty="0" err="1"/>
              <a:t>javackym</a:t>
            </a:r>
            <a:r>
              <a:rPr lang="sk-SK" dirty="0"/>
              <a:t> rodným číslom“</a:t>
            </a:r>
          </a:p>
          <a:p>
            <a:pPr lvl="1" eaLnBrk="1" hangingPunct="1"/>
            <a:r>
              <a:rPr lang="sk-SK" dirty="0"/>
              <a:t>Niektoré objekty prezradia svoje „</a:t>
            </a:r>
            <a:r>
              <a:rPr lang="sk-SK" dirty="0" err="1"/>
              <a:t>javacke</a:t>
            </a:r>
            <a:r>
              <a:rPr lang="sk-SK" dirty="0"/>
              <a:t> rodné číslo“ cez metódu </a:t>
            </a:r>
            <a:r>
              <a:rPr lang="sk-SK" b="1" dirty="0" err="1">
                <a:solidFill>
                  <a:srgbClr val="000000"/>
                </a:solidFill>
                <a:latin typeface="Courier New" pitchFamily="49" charset="0"/>
              </a:rPr>
              <a:t>toString</a:t>
            </a:r>
            <a:endParaRPr lang="sk-SK" b="1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0724" name="Picture 2" descr="http://image.tvnoviny.sk/media/images/600xX/Aug2008/10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3750" y="1520825"/>
            <a:ext cx="2743200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6050" y="5981700"/>
            <a:ext cx="3698875" cy="4365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7978587" y="4589929"/>
            <a:ext cx="340659" cy="14074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66771" y="3920237"/>
            <a:ext cx="2212454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„</a:t>
            </a:r>
            <a:r>
              <a:rPr lang="sk-SK" dirty="0" err="1">
                <a:latin typeface="Trebuchet MS" pitchFamily="34" charset="0"/>
              </a:rPr>
              <a:t>javacke</a:t>
            </a:r>
            <a:r>
              <a:rPr lang="sk-SK" dirty="0">
                <a:latin typeface="Trebuchet MS" pitchFamily="34" charset="0"/>
              </a:rPr>
              <a:t> rodné číslo objektu“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Metafora referencie </a:t>
            </a:r>
            <a:r>
              <a:rPr lang="en-US"/>
              <a:t>(2)</a:t>
            </a:r>
            <a:endParaRPr lang="sk-SK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366713" y="1525588"/>
            <a:ext cx="8529637" cy="48021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platnost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sandbox;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2814919" y="1730187"/>
            <a:ext cx="2510116" cy="4482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19286" y="1338401"/>
            <a:ext cx="3619913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sk-SK" dirty="0">
                <a:latin typeface="Trebuchet MS" pitchFamily="34" charset="0"/>
              </a:rPr>
              <a:t> je schopná uchovať jedno celé číslo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052047" y="3012140"/>
            <a:ext cx="1281952" cy="36755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228250" y="2620354"/>
            <a:ext cx="361991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platnost</a:t>
            </a:r>
            <a:r>
              <a:rPr lang="sk-SK" dirty="0">
                <a:latin typeface="Trebuchet MS" pitchFamily="34" charset="0"/>
              </a:rPr>
              <a:t> je schopná uchovať pravdivostnú hodnotu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4052046" y="4679575"/>
            <a:ext cx="1272987" cy="5120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219285" y="4287789"/>
            <a:ext cx="3619913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latin typeface="Trebuchet MS" pitchFamily="34" charset="0"/>
              </a:rPr>
              <a:t> je schopná uchovať „rodné číslo“ jedného </a:t>
            </a:r>
            <a:r>
              <a:rPr lang="sk-SK" dirty="0" err="1">
                <a:latin typeface="Trebuchet MS" pitchFamily="34" charset="0"/>
              </a:rPr>
              <a:t>java</a:t>
            </a:r>
            <a:r>
              <a:rPr lang="en-US" dirty="0">
                <a:latin typeface="Trebuchet MS" pitchFamily="34" charset="0"/>
              </a:rPr>
              <a:t>-</a:t>
            </a:r>
            <a:r>
              <a:rPr lang="sk-SK" dirty="0">
                <a:latin typeface="Trebuchet MS" pitchFamily="34" charset="0"/>
              </a:rPr>
              <a:t>objektu triedy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latin typeface="Trebuchet MS" pitchFamily="34" charset="0"/>
              </a:rPr>
              <a:t>alebo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špeciálnu hodnotu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cs-CZ" dirty="0">
              <a:latin typeface="Trebuchet MS" pitchFamily="34" charset="0"/>
            </a:endParaRPr>
          </a:p>
        </p:txBody>
      </p:sp>
      <p:pic>
        <p:nvPicPr>
          <p:cNvPr id="16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3366" y="5583836"/>
            <a:ext cx="1244430" cy="113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887506" y="5316071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2e257f1b</a:t>
            </a:r>
            <a:endParaRPr lang="sk-SK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000" dirty="0" err="1"/>
              <a:t>Hodnoty</a:t>
            </a:r>
            <a:r>
              <a:rPr lang="en-US" sz="3000" dirty="0"/>
              <a:t> </a:t>
            </a:r>
            <a:r>
              <a:rPr lang="en-US" sz="3000" dirty="0" err="1"/>
              <a:t>referen</a:t>
            </a:r>
            <a:r>
              <a:rPr lang="sk-SK" sz="3000" dirty="0"/>
              <a:t>čnej premennej</a:t>
            </a:r>
            <a:endParaRPr lang="cs-CZ" sz="3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V </a:t>
            </a:r>
            <a:r>
              <a:rPr lang="en-US" dirty="0" err="1"/>
              <a:t>referen</a:t>
            </a:r>
            <a:r>
              <a:rPr lang="sk-SK" dirty="0"/>
              <a:t>čnej premennej môže byť uložené:</a:t>
            </a:r>
          </a:p>
          <a:p>
            <a:pPr lvl="1" eaLnBrk="1" hangingPunct="1"/>
            <a:r>
              <a:rPr lang="sk-SK" dirty="0"/>
              <a:t>referencia na objekt</a:t>
            </a:r>
            <a:r>
              <a:rPr lang="en-US" dirty="0"/>
              <a:t> (</a:t>
            </a:r>
            <a:r>
              <a:rPr lang="sk-SK" dirty="0"/>
              <a:t>„rodné číslo objektu“</a:t>
            </a:r>
            <a:r>
              <a:rPr lang="en-US" dirty="0"/>
              <a:t>)</a:t>
            </a:r>
            <a:endParaRPr lang="sk-SK" dirty="0"/>
          </a:p>
          <a:p>
            <a:pPr lvl="1" eaLnBrk="1" hangingPunct="1"/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/>
              <a:t>– špeciálna hodnota hovoriaca, že premenná </a:t>
            </a:r>
            <a:r>
              <a:rPr lang="sk-SK" dirty="0">
                <a:solidFill>
                  <a:srgbClr val="FF0000"/>
                </a:solidFill>
              </a:rPr>
              <a:t>neobsahuje referenciu</a:t>
            </a:r>
            <a:r>
              <a:rPr lang="sk-SK" dirty="0"/>
              <a:t> na žiaden objekt</a:t>
            </a:r>
          </a:p>
          <a:p>
            <a:pPr lvl="1" eaLnBrk="1" hangingPunct="1">
              <a:buNone/>
            </a:pPr>
            <a:endParaRPr lang="sk-SK" dirty="0"/>
          </a:p>
          <a:p>
            <a:pPr lvl="1" eaLnBrk="1" hangingPunct="1"/>
            <a:endParaRPr lang="sk-SK" dirty="0"/>
          </a:p>
          <a:p>
            <a:pPr lvl="1"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!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dirty="0"/>
          </a:p>
          <a:p>
            <a:pPr eaLnBrk="1" hangingPunct="1"/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3822192" y="4213411"/>
            <a:ext cx="1735926" cy="32201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335828" y="3794731"/>
            <a:ext cx="306410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Premenná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nereferencuje</a:t>
            </a:r>
            <a:r>
              <a:rPr lang="sk-SK" dirty="0">
                <a:latin typeface="Trebuchet MS" pitchFamily="34" charset="0"/>
              </a:rPr>
              <a:t> žiaden objekt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triedy </a:t>
            </a:r>
            <a:r>
              <a:rPr lang="sk-SK" dirty="0" err="1">
                <a:latin typeface="Trebuchet MS" pitchFamily="34" charset="0"/>
              </a:rPr>
              <a:t>WinPane</a:t>
            </a:r>
            <a:r>
              <a:rPr lang="en-US" dirty="0">
                <a:latin typeface="Trebuchet MS" pitchFamily="34" charset="0"/>
              </a:rPr>
              <a:t>).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416240" y="5886321"/>
            <a:ext cx="1039906" cy="49305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71687" y="5471131"/>
            <a:ext cx="30641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Test, </a:t>
            </a:r>
            <a:r>
              <a:rPr lang="sk-SK" dirty="0">
                <a:latin typeface="Trebuchet MS" pitchFamily="34" charset="0"/>
              </a:rPr>
              <a:t>či referenčná premenná niečo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en-US" dirty="0" err="1">
                <a:latin typeface="Trebuchet MS" pitchFamily="34" charset="0"/>
              </a:rPr>
              <a:t>jej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hodnota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nie</a:t>
            </a:r>
            <a:r>
              <a:rPr lang="en-US" dirty="0">
                <a:latin typeface="Trebuchet MS" pitchFamily="34" charset="0"/>
              </a:rPr>
              <a:t> je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Vytvorenie objektu </a:t>
            </a:r>
            <a:r>
              <a:rPr lang="en-US" sz="4000"/>
              <a:t>(1)</a:t>
            </a:r>
            <a:endParaRPr lang="cs-CZ" sz="40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Objekty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vo</a:t>
            </a:r>
            <a:r>
              <a:rPr lang="en-US" dirty="0"/>
              <a:t> </a:t>
            </a:r>
            <a:r>
              <a:rPr lang="sk-SK" dirty="0"/>
              <a:t>„</a:t>
            </a:r>
            <a:r>
              <a:rPr lang="en-US" dirty="0" err="1"/>
              <a:t>svete</a:t>
            </a:r>
            <a:r>
              <a:rPr lang="en-US" dirty="0"/>
              <a:t> </a:t>
            </a:r>
            <a:r>
              <a:rPr lang="en-US" dirty="0" err="1"/>
              <a:t>objektov</a:t>
            </a:r>
            <a:r>
              <a:rPr lang="sk-SK" dirty="0"/>
              <a:t>“</a:t>
            </a:r>
            <a:r>
              <a:rPr lang="en-US" dirty="0"/>
              <a:t>) </a:t>
            </a:r>
            <a:r>
              <a:rPr lang="en-US" dirty="0" err="1"/>
              <a:t>vytv</a:t>
            </a:r>
            <a:r>
              <a:rPr lang="sk-SK" dirty="0" err="1"/>
              <a:t>árame</a:t>
            </a:r>
            <a:r>
              <a:rPr lang="sk-SK" dirty="0"/>
              <a:t> príkazom 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/>
              <a:t>, </a:t>
            </a:r>
            <a:r>
              <a:rPr lang="sk-SK" b="1" dirty="0">
                <a:solidFill>
                  <a:srgbClr val="FF0000"/>
                </a:solidFill>
              </a:rPr>
              <a:t>výsledkom</a:t>
            </a:r>
            <a:r>
              <a:rPr lang="sk-SK" dirty="0"/>
              <a:t> operácie </a:t>
            </a:r>
            <a:r>
              <a:rPr lang="sk-SK" b="1" dirty="0">
                <a:solidFill>
                  <a:srgbClr val="FF0000"/>
                </a:solidFill>
              </a:rPr>
              <a:t>je referencia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„rodné číslo</a:t>
            </a:r>
            <a:r>
              <a:rPr lang="en-US" dirty="0"/>
              <a:t>”) </a:t>
            </a:r>
            <a:r>
              <a:rPr lang="sk-SK" dirty="0"/>
              <a:t>na vytvorený objekt.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</p:txBody>
      </p:sp>
      <p:pic>
        <p:nvPicPr>
          <p:cNvPr id="33798" name="Picture 7" descr="http://www.cartoonclipartworld.com/newbaby/images/140004_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711" y="4231062"/>
            <a:ext cx="31845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5056093" y="3890682"/>
            <a:ext cx="1676399" cy="17929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26863" y="5641460"/>
            <a:ext cx="3064102" cy="101566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N</a:t>
            </a:r>
            <a:r>
              <a:rPr lang="sk-SK" dirty="0" err="1">
                <a:latin typeface="Trebuchet MS" pitchFamily="34" charset="0"/>
              </a:rPr>
              <a:t>ázov</a:t>
            </a:r>
            <a:r>
              <a:rPr lang="sk-SK" dirty="0">
                <a:latin typeface="Trebuchet MS" pitchFamily="34" charset="0"/>
              </a:rPr>
              <a:t> triedy, ktorej objekt požadujeme vytvoriť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Vytvorenie objektu </a:t>
            </a:r>
            <a:r>
              <a:rPr lang="en-US" sz="4000"/>
              <a:t>(2)</a:t>
            </a:r>
            <a:endParaRPr lang="cs-CZ" sz="400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Konštruktor</a:t>
            </a:r>
          </a:p>
          <a:p>
            <a:pPr lvl="1" eaLnBrk="1" hangingPunct="1"/>
            <a:r>
              <a:rPr lang="sk-SK" dirty="0"/>
              <a:t>špeciálna „vec“, ktorá </a:t>
            </a:r>
            <a:r>
              <a:rPr lang="sk-SK" b="1" dirty="0">
                <a:solidFill>
                  <a:srgbClr val="FF0000"/>
                </a:solidFill>
              </a:rPr>
              <a:t>vytvára </a:t>
            </a:r>
            <a:r>
              <a:rPr lang="sk-SK" dirty="0">
                <a:solidFill>
                  <a:srgbClr val="003366"/>
                </a:solidFill>
              </a:rPr>
              <a:t>a</a:t>
            </a:r>
            <a:r>
              <a:rPr lang="sk-SK" b="1" dirty="0">
                <a:solidFill>
                  <a:srgbClr val="FF0000"/>
                </a:solidFill>
              </a:rPr>
              <a:t> inicializuje</a:t>
            </a:r>
            <a:r>
              <a:rPr lang="sk-SK" dirty="0"/>
              <a:t> objekt danej triedy</a:t>
            </a:r>
          </a:p>
          <a:p>
            <a:pPr lvl="1" eaLnBrk="1" hangingPunct="1"/>
            <a:r>
              <a:rPr lang="sk-SK" dirty="0"/>
              <a:t>konštruktor môže mať </a:t>
            </a:r>
            <a:r>
              <a:rPr lang="sk-SK" b="1" dirty="0"/>
              <a:t>parametre</a:t>
            </a:r>
            <a:r>
              <a:rPr lang="sk-SK" dirty="0"/>
              <a:t>, ktoré sa zadávajú do zátvoriek </a:t>
            </a:r>
            <a:r>
              <a:rPr lang="en-US" dirty="0">
                <a:latin typeface="Courier New" pitchFamily="49" charset="0"/>
              </a:rPr>
              <a:t>()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vytv</a:t>
            </a:r>
            <a:r>
              <a:rPr lang="sk-SK" dirty="0" err="1"/>
              <a:t>áraní</a:t>
            </a:r>
            <a:r>
              <a:rPr lang="sk-SK" dirty="0"/>
              <a:t> objektu</a:t>
            </a:r>
            <a:endParaRPr lang="sk-SK" dirty="0">
              <a:latin typeface="Courier New" pitchFamily="49" charset="0"/>
            </a:endParaRPr>
          </a:p>
          <a:p>
            <a:pPr lvl="1" eaLnBrk="1" hangingPunct="1"/>
            <a:r>
              <a:rPr lang="sk-SK" dirty="0"/>
              <a:t>trieda </a:t>
            </a:r>
            <a:r>
              <a:rPr lang="en-US" dirty="0"/>
              <a:t>m</a:t>
            </a:r>
            <a:r>
              <a:rPr lang="sk-SK" dirty="0" err="1"/>
              <a:t>ôže</a:t>
            </a:r>
            <a:r>
              <a:rPr lang="sk-SK" dirty="0"/>
              <a:t> mať </a:t>
            </a:r>
            <a:r>
              <a:rPr lang="sk-SK" b="1" dirty="0">
                <a:solidFill>
                  <a:srgbClr val="FF0000"/>
                </a:solidFill>
              </a:rPr>
              <a:t>viacero konštruktorov</a:t>
            </a:r>
            <a:r>
              <a:rPr lang="sk-SK" dirty="0"/>
              <a:t> líšiacimi sa zoznamom parametrov</a:t>
            </a:r>
          </a:p>
          <a:p>
            <a:pPr lvl="1" eaLnBrk="1" hangingPunct="1">
              <a:buFontTx/>
              <a:buNone/>
            </a:pPr>
            <a:endParaRPr lang="sk-SK" dirty="0"/>
          </a:p>
          <a:p>
            <a:pPr lvl="1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(400, 400);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419599" y="5280211"/>
            <a:ext cx="878536" cy="7978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129639" y="4350543"/>
            <a:ext cx="306410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Parametre konštruktora </a:t>
            </a:r>
            <a:r>
              <a:rPr lang="en-US" dirty="0">
                <a:latin typeface="Trebuchet MS" pitchFamily="34" charset="0"/>
              </a:rPr>
              <a:t>= </a:t>
            </a:r>
            <a:r>
              <a:rPr lang="en-US" dirty="0" err="1">
                <a:latin typeface="Trebuchet MS" pitchFamily="34" charset="0"/>
              </a:rPr>
              <a:t>upresnenie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ak</a:t>
            </a:r>
            <a:r>
              <a:rPr lang="sk-SK" dirty="0">
                <a:latin typeface="Trebuchet MS" pitchFamily="34" charset="0"/>
              </a:rPr>
              <a:t>ý objekt chceme vytvoriť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Priradenie referencií</a:t>
            </a:r>
            <a:endParaRPr lang="cs-CZ" sz="4000"/>
          </a:p>
        </p:txBody>
      </p:sp>
      <p:sp>
        <p:nvSpPr>
          <p:cNvPr id="118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sandbox1;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sandbox1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2;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2 =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1;</a:t>
            </a:r>
          </a:p>
        </p:txBody>
      </p:sp>
      <p:sp>
        <p:nvSpPr>
          <p:cNvPr id="1186821" name="Text Box 5"/>
          <p:cNvSpPr txBox="1">
            <a:spLocks noChangeArrowheads="1"/>
          </p:cNvSpPr>
          <p:nvPr/>
        </p:nvSpPr>
        <p:spPr bwMode="auto">
          <a:xfrm>
            <a:off x="492498" y="3912254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sandbox1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186822" name="Picture 6"/>
          <p:cNvPicPr>
            <a:picLocks noChangeAspect="1" noChangeArrowheads="1"/>
          </p:cNvPicPr>
          <p:nvPr/>
        </p:nvPicPr>
        <p:blipFill>
          <a:blip r:embed="rId2" cstate="print"/>
          <a:srcRect l="195" t="1498" b="261"/>
          <a:stretch>
            <a:fillRect/>
          </a:stretch>
        </p:blipFill>
        <p:spPr bwMode="auto">
          <a:xfrm>
            <a:off x="5827060" y="4096871"/>
            <a:ext cx="2628526" cy="24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6827" name="Text Box 11"/>
          <p:cNvSpPr txBox="1">
            <a:spLocks noChangeArrowheads="1"/>
          </p:cNvSpPr>
          <p:nvPr/>
        </p:nvSpPr>
        <p:spPr bwMode="auto">
          <a:xfrm>
            <a:off x="448048" y="5463241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sandbox2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7354" y="5852855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4249" y="4490220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 rot="5400000">
            <a:off x="3145792" y="5238774"/>
            <a:ext cx="2989451" cy="6403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448235" y="3720353"/>
            <a:ext cx="8525436" cy="8965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024281" y="4473389"/>
            <a:ext cx="2235997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sk-SK" sz="1600" dirty="0"/>
              <a:t>„rodné číslo“</a:t>
            </a:r>
            <a:r>
              <a:rPr lang="en-US" sz="1600" dirty="0"/>
              <a:t>: </a:t>
            </a:r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70375" y="4473389"/>
            <a:ext cx="979242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>
            <a:off x="2106706" y="4840943"/>
            <a:ext cx="3738282" cy="56477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1" name="TextBox 30"/>
          <p:cNvSpPr txBox="1"/>
          <p:nvPr/>
        </p:nvSpPr>
        <p:spPr>
          <a:xfrm>
            <a:off x="941292" y="4616825"/>
            <a:ext cx="979242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2d25ff1e</a:t>
            </a:r>
            <a:endParaRPr lang="sk-SK" sz="1600" dirty="0">
              <a:solidFill>
                <a:srgbClr val="FF0000"/>
              </a:solidFill>
            </a:endParaRP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V="1">
            <a:off x="2034988" y="5925672"/>
            <a:ext cx="3908611" cy="24204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3" name="Line 5"/>
          <p:cNvSpPr>
            <a:spLocks noChangeShapeType="1"/>
          </p:cNvSpPr>
          <p:nvPr/>
        </p:nvSpPr>
        <p:spPr bwMode="auto">
          <a:xfrm flipH="1">
            <a:off x="4407407" y="2456330"/>
            <a:ext cx="1374822" cy="39248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5685450" y="1401155"/>
            <a:ext cx="3120221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Na </a:t>
            </a:r>
            <a:r>
              <a:rPr lang="en-US" dirty="0" err="1">
                <a:latin typeface="Trebuchet MS" pitchFamily="34" charset="0"/>
              </a:rPr>
              <a:t>konci</a:t>
            </a:r>
            <a:r>
              <a:rPr lang="en-US" dirty="0">
                <a:latin typeface="Trebuchet MS" pitchFamily="34" charset="0"/>
              </a:rPr>
              <a:t> bud</a:t>
            </a:r>
            <a:r>
              <a:rPr lang="sk-SK" dirty="0">
                <a:latin typeface="Trebuchet MS" pitchFamily="34" charset="0"/>
              </a:rPr>
              <a:t>ú premenné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1 </a:t>
            </a:r>
            <a:r>
              <a:rPr lang="sk-SK" dirty="0">
                <a:latin typeface="Trebuchet MS" pitchFamily="34" charset="0"/>
              </a:rPr>
              <a:t>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sandbox2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referencovať</a:t>
            </a:r>
            <a:r>
              <a:rPr lang="sk-SK" dirty="0">
                <a:latin typeface="Trebuchet MS" pitchFamily="34" charset="0"/>
              </a:rPr>
              <a:t> ten istý objekt.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6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6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86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6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68716 0.02222 " pathEditMode="relative" ptsTypes="AA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6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86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86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-0.00208 0.1960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821" grpId="0"/>
      <p:bldP spid="1186827" grpId="0"/>
      <p:bldP spid="13" grpId="0" animBg="1"/>
      <p:bldP spid="14" grpId="0" animBg="1"/>
      <p:bldP spid="26" grpId="0"/>
      <p:bldP spid="29" grpId="0"/>
      <p:bldP spid="29" grpId="1"/>
      <p:bldP spid="30" grpId="0" animBg="1"/>
      <p:bldP spid="31" grpId="0"/>
      <p:bldP spid="31" grpId="1"/>
      <p:bldP spid="32" grpId="0" animBg="1"/>
      <p:bldP spid="33" grpId="0" animBg="1"/>
      <p:bldP spid="3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sanbox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…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sandbox.clear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</p:txBody>
      </p:sp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Metafora referencie </a:t>
            </a:r>
            <a:r>
              <a:rPr lang="en-US"/>
              <a:t>(3)</a:t>
            </a:r>
            <a:endParaRPr lang="sk-SK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693459" y="1506070"/>
            <a:ext cx="2294962" cy="28687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801992" y="1248754"/>
            <a:ext cx="30641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Vytvor</a:t>
            </a:r>
            <a:r>
              <a:rPr lang="sk-SK" dirty="0">
                <a:latin typeface="Trebuchet MS" pitchFamily="34" charset="0"/>
              </a:rPr>
              <a:t>í sa p</a:t>
            </a:r>
            <a:r>
              <a:rPr lang="en-US" dirty="0" err="1">
                <a:latin typeface="Trebuchet MS" pitchFamily="34" charset="0"/>
              </a:rPr>
              <a:t>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latin typeface="Trebuchet MS" pitchFamily="34" charset="0"/>
              </a:rPr>
              <a:t> schopná uchovať „rodné číslo“ objektu triedy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latin typeface="Trebuchet MS" pitchFamily="34" charset="0"/>
              </a:rPr>
              <a:t> 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3899646" y="2958353"/>
            <a:ext cx="1945341" cy="128195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1766046" y="2976281"/>
            <a:ext cx="4168587" cy="136263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801992" y="3050660"/>
            <a:ext cx="30641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Vytvoríme objekt triedy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sk-SK" dirty="0">
                <a:latin typeface="Trebuchet MS" pitchFamily="34" charset="0"/>
              </a:rPr>
              <a:t>  a jeho „rodné číslo“ uložíme do premennej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2124634" y="4751293"/>
            <a:ext cx="3128681" cy="151503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219285" y="5047490"/>
            <a:ext cx="3064102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Objektu, 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ktorého „rodné číslo“ je aktuálne uložené v premennej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sk-SK" dirty="0">
                <a:latin typeface="Trebuchet MS" pitchFamily="34" charset="0"/>
              </a:rPr>
              <a:t>, povieme, aby vykonal metódu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clear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Rovnosť referencií</a:t>
            </a:r>
            <a:endParaRPr lang="cs-CZ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1 ==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2)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3164540" y="1766046"/>
            <a:ext cx="2124633" cy="22680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896555" y="3012502"/>
            <a:ext cx="3064102" cy="317009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Testujeme, či referenčné premenné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sandbox1</a:t>
            </a:r>
            <a:r>
              <a:rPr lang="sk-SK" dirty="0">
                <a:latin typeface="Trebuchet MS" pitchFamily="34" charset="0"/>
              </a:rPr>
              <a:t>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sandbox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referencujú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ukazuj</a:t>
            </a:r>
            <a:r>
              <a:rPr lang="sk-SK" dirty="0">
                <a:latin typeface="Trebuchet MS" pitchFamily="34" charset="0"/>
              </a:rPr>
              <a:t>ú na</a:t>
            </a:r>
            <a:r>
              <a:rPr lang="en-US" dirty="0">
                <a:latin typeface="Trebuchet MS" pitchFamily="34" charset="0"/>
              </a:rPr>
              <a:t>)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ten istý </a:t>
            </a:r>
            <a:r>
              <a:rPr lang="sk-SK" dirty="0">
                <a:latin typeface="Trebuchet MS" pitchFamily="34" charset="0"/>
              </a:rPr>
              <a:t>objekt.</a:t>
            </a:r>
          </a:p>
          <a:p>
            <a:endParaRPr lang="sk-SK" dirty="0">
              <a:latin typeface="Trebuchet MS" pitchFamily="34" charset="0"/>
            </a:endParaRPr>
          </a:p>
          <a:p>
            <a:r>
              <a:rPr lang="sk-SK" b="1" dirty="0">
                <a:latin typeface="Trebuchet MS" pitchFamily="34" charset="0"/>
              </a:rPr>
              <a:t>Metafora</a:t>
            </a:r>
            <a:r>
              <a:rPr lang="sk-SK" dirty="0">
                <a:latin typeface="Trebuchet MS" pitchFamily="34" charset="0"/>
              </a:rPr>
              <a:t>: testujeme, či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sandbox1</a:t>
            </a:r>
            <a:r>
              <a:rPr lang="en-US" dirty="0">
                <a:latin typeface="Trebuchet MS" pitchFamily="34" charset="0"/>
              </a:rPr>
              <a:t> 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sandbox2</a:t>
            </a:r>
            <a:r>
              <a:rPr lang="en-US" i="1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uchov</a:t>
            </a:r>
            <a:r>
              <a:rPr lang="sk-SK" dirty="0" err="1">
                <a:latin typeface="Trebuchet MS" pitchFamily="34" charset="0"/>
              </a:rPr>
              <a:t>ávajú</a:t>
            </a:r>
            <a:r>
              <a:rPr lang="sk-SK" dirty="0">
                <a:latin typeface="Trebuchet MS" pitchFamily="34" charset="0"/>
              </a:rPr>
              <a:t> rovnaké „rodné číslo“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Na </a:t>
            </a:r>
            <a:r>
              <a:rPr lang="sk-SK" sz="4000"/>
              <a:t>čo treba pamätať</a:t>
            </a:r>
            <a:endParaRPr lang="cs-CZ" sz="400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413750" cy="4843462"/>
          </a:xfrm>
        </p:spPr>
        <p:txBody>
          <a:bodyPr/>
          <a:lstStyle/>
          <a:p>
            <a:pPr eaLnBrk="1" hangingPunct="1"/>
            <a:r>
              <a:rPr lang="en-US" sz="2400" dirty="0" err="1">
                <a:solidFill>
                  <a:srgbClr val="FF0000"/>
                </a:solidFill>
              </a:rPr>
              <a:t>Nie</a:t>
            </a:r>
            <a:r>
              <a:rPr lang="en-US" sz="2400" dirty="0">
                <a:solidFill>
                  <a:srgbClr val="FF0000"/>
                </a:solidFill>
              </a:rPr>
              <a:t> je </a:t>
            </a:r>
            <a:r>
              <a:rPr lang="en-US" sz="2400" dirty="0" err="1">
                <a:solidFill>
                  <a:srgbClr val="FF0000"/>
                </a:solidFill>
              </a:rPr>
              <a:t>pravda</a:t>
            </a:r>
            <a:r>
              <a:rPr lang="en-US" sz="2400" dirty="0"/>
              <a:t>, </a:t>
            </a:r>
            <a:r>
              <a:rPr lang="sk-SK" sz="2400" dirty="0"/>
              <a:t>že </a:t>
            </a:r>
            <a:r>
              <a:rPr lang="sk-SK" sz="2400" b="1" dirty="0">
                <a:solidFill>
                  <a:srgbClr val="FF0000"/>
                </a:solidFill>
              </a:rPr>
              <a:t>neinicializovaná</a:t>
            </a:r>
            <a:r>
              <a:rPr lang="sk-SK" sz="2400" dirty="0"/>
              <a:t> premenná referenčného typu obsahuje</a:t>
            </a:r>
            <a:r>
              <a:rPr lang="sk-SK" sz="2400" b="1" dirty="0">
                <a:solidFill>
                  <a:srgbClr val="FF0000"/>
                </a:solidFill>
              </a:rPr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null</a:t>
            </a:r>
            <a:r>
              <a:rPr lang="sk-SK" sz="2400" dirty="0"/>
              <a:t>. Premenná je </a:t>
            </a:r>
            <a:r>
              <a:rPr lang="en-US" sz="2400" dirty="0" err="1"/>
              <a:t>jednoducho</a:t>
            </a:r>
            <a:r>
              <a:rPr lang="en-US" sz="2400" dirty="0"/>
              <a:t> </a:t>
            </a:r>
            <a:r>
              <a:rPr lang="sk-SK" sz="2400" dirty="0"/>
              <a:t>neinicializovaná </a:t>
            </a:r>
            <a:r>
              <a:rPr lang="en-US" sz="2400" dirty="0"/>
              <a:t>(</a:t>
            </a:r>
            <a:r>
              <a:rPr lang="sk-SK" sz="2400" dirty="0"/>
              <a:t>okrem priradenia s ňou nemožno nič robiť</a:t>
            </a:r>
            <a:r>
              <a:rPr lang="en-US" sz="2400" dirty="0"/>
              <a:t>)</a:t>
            </a:r>
            <a:endParaRPr lang="sk-SK" sz="2400" dirty="0"/>
          </a:p>
          <a:p>
            <a:pPr eaLnBrk="1" hangingPunct="1"/>
            <a:r>
              <a:rPr lang="sk-SK" sz="2400" dirty="0"/>
              <a:t>Objekty vieme </a:t>
            </a:r>
            <a:r>
              <a:rPr lang="sk-SK" sz="2400" b="1" dirty="0">
                <a:solidFill>
                  <a:srgbClr val="FF0000"/>
                </a:solidFill>
              </a:rPr>
              <a:t>len vytvoriť</a:t>
            </a:r>
            <a:r>
              <a:rPr lang="sk-SK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nevieme</a:t>
            </a:r>
            <a:r>
              <a:rPr lang="en-US" sz="2400" dirty="0"/>
              <a:t> </a:t>
            </a:r>
            <a:r>
              <a:rPr lang="sk-SK" sz="2400" dirty="0"/>
              <a:t>ich</a:t>
            </a:r>
            <a:r>
              <a:rPr lang="en-US" sz="2400" dirty="0"/>
              <a:t> </a:t>
            </a:r>
            <a:r>
              <a:rPr lang="en-US" sz="2400" dirty="0" err="1"/>
              <a:t>zni</a:t>
            </a:r>
            <a:r>
              <a:rPr lang="sk-SK" sz="2400" dirty="0" err="1"/>
              <a:t>čiť</a:t>
            </a:r>
            <a:endParaRPr lang="sk-SK" sz="2400" dirty="0"/>
          </a:p>
          <a:p>
            <a:pPr eaLnBrk="1" hangingPunct="1"/>
            <a:r>
              <a:rPr lang="sk-SK" sz="2400" dirty="0"/>
              <a:t>Ilúzia vytvorená </a:t>
            </a:r>
            <a:r>
              <a:rPr lang="sk-SK" sz="2400" dirty="0" err="1"/>
              <a:t>Javou</a:t>
            </a:r>
            <a:r>
              <a:rPr lang="sk-SK" sz="2400" dirty="0"/>
              <a:t>: objekty žijú večne </a:t>
            </a:r>
            <a:r>
              <a:rPr lang="en-US" sz="2400" dirty="0"/>
              <a:t>(resp. k</a:t>
            </a:r>
            <a:r>
              <a:rPr lang="sk-SK" sz="2400" dirty="0" err="1"/>
              <a:t>ým</a:t>
            </a:r>
            <a:r>
              <a:rPr lang="sk-SK" sz="2400" dirty="0"/>
              <a:t> program neskončí</a:t>
            </a:r>
            <a:r>
              <a:rPr lang="en-US" sz="2400" dirty="0"/>
              <a:t>)</a:t>
            </a:r>
            <a:r>
              <a:rPr lang="sk-SK" sz="2400" dirty="0"/>
              <a:t> </a:t>
            </a:r>
          </a:p>
          <a:p>
            <a:pPr lvl="1" eaLnBrk="1" hangingPunct="1"/>
            <a:r>
              <a:rPr lang="sk-SK" sz="2000" dirty="0"/>
              <a:t>...</a:t>
            </a:r>
            <a:r>
              <a:rPr lang="en-US" sz="2000" dirty="0" err="1"/>
              <a:t>narozdiel</a:t>
            </a:r>
            <a:r>
              <a:rPr lang="en-US" sz="2000" dirty="0"/>
              <a:t> </a:t>
            </a:r>
            <a:r>
              <a:rPr lang="en-US" sz="2000" dirty="0" err="1"/>
              <a:t>od</a:t>
            </a:r>
            <a:r>
              <a:rPr lang="en-US" sz="2000" dirty="0"/>
              <a:t> </a:t>
            </a:r>
            <a:r>
              <a:rPr lang="sk-SK" sz="2000" dirty="0"/>
              <a:t>lokálnych </a:t>
            </a:r>
            <a:r>
              <a:rPr lang="en-US" sz="2000" dirty="0" err="1"/>
              <a:t>premenn</a:t>
            </a:r>
            <a:r>
              <a:rPr lang="sk-SK" sz="2000" dirty="0" err="1"/>
              <a:t>ých</a:t>
            </a:r>
            <a:endParaRPr lang="sk-SK" sz="2000" dirty="0"/>
          </a:p>
          <a:p>
            <a:pPr eaLnBrk="1" hangingPunct="1"/>
            <a:r>
              <a:rPr lang="sk-SK" sz="2400" dirty="0"/>
              <a:t>Jeden objekt môže byť </a:t>
            </a:r>
            <a:r>
              <a:rPr lang="sk-SK" sz="2400" b="1" dirty="0" err="1">
                <a:solidFill>
                  <a:srgbClr val="FF0000"/>
                </a:solidFill>
              </a:rPr>
              <a:t>referencovaný</a:t>
            </a:r>
            <a:r>
              <a:rPr lang="sk-SK" sz="2400" b="1" dirty="0">
                <a:solidFill>
                  <a:srgbClr val="FF0000"/>
                </a:solidFill>
              </a:rPr>
              <a:t> z viacerých</a:t>
            </a:r>
            <a:r>
              <a:rPr lang="sk-SK" sz="2400" dirty="0"/>
              <a:t> premenných</a:t>
            </a:r>
          </a:p>
          <a:p>
            <a:pPr eaLnBrk="1" hangingPunct="1"/>
            <a:r>
              <a:rPr lang="sk-SK" sz="2400" dirty="0"/>
              <a:t>Ak na objekt </a:t>
            </a:r>
            <a:r>
              <a:rPr lang="sk-SK" sz="2400" b="1" dirty="0">
                <a:solidFill>
                  <a:srgbClr val="FF0000"/>
                </a:solidFill>
              </a:rPr>
              <a:t>neexistuje referencia</a:t>
            </a:r>
            <a:r>
              <a:rPr lang="sk-SK" sz="2400" dirty="0"/>
              <a:t>, nedokážeme s ním komunikovať – objekt je stratený.</a:t>
            </a:r>
          </a:p>
          <a:p>
            <a:pPr eaLnBrk="1" hangingPunct="1">
              <a:buFontTx/>
              <a:buNone/>
            </a:pPr>
            <a:endParaRPr lang="cs-CZ" sz="2400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 čom to dnes bolo</a:t>
            </a:r>
            <a:r>
              <a:rPr lang="en-US" dirty="0"/>
              <a:t>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Pretypovanie </a:t>
            </a:r>
            <a:r>
              <a:rPr lang="en-US" dirty="0"/>
              <a:t>(</a:t>
            </a:r>
            <a:r>
              <a:rPr lang="en-US" dirty="0" err="1"/>
              <a:t>explicitn</a:t>
            </a:r>
            <a:r>
              <a:rPr lang="sk-SK" dirty="0"/>
              <a:t>é, implicitné</a:t>
            </a:r>
            <a:r>
              <a:rPr lang="en-US" dirty="0"/>
              <a:t>)</a:t>
            </a:r>
          </a:p>
          <a:p>
            <a:pPr lvl="1"/>
            <a:r>
              <a:rPr lang="sk-SK" dirty="0"/>
              <a:t>g</a:t>
            </a:r>
            <a:r>
              <a:rPr lang="en-US" dirty="0" err="1"/>
              <a:t>enerovanie</a:t>
            </a:r>
            <a:r>
              <a:rPr lang="en-US" dirty="0"/>
              <a:t> n</a:t>
            </a:r>
            <a:r>
              <a:rPr lang="sk-SK" dirty="0" err="1"/>
              <a:t>áhodných</a:t>
            </a:r>
            <a:r>
              <a:rPr lang="sk-SK" dirty="0"/>
              <a:t> </a:t>
            </a:r>
            <a:r>
              <a:rPr lang="sk-SK" b="1" dirty="0"/>
              <a:t>celých</a:t>
            </a:r>
            <a:r>
              <a:rPr lang="sk-SK" dirty="0"/>
              <a:t> čísel</a:t>
            </a:r>
          </a:p>
          <a:p>
            <a:r>
              <a:rPr lang="en-US" dirty="0" err="1"/>
              <a:t>Cykly</a:t>
            </a:r>
            <a:r>
              <a:rPr lang="en-US" dirty="0"/>
              <a:t>: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do</a:t>
            </a:r>
            <a:r>
              <a:rPr lang="en-US" dirty="0"/>
              <a:t>-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</a:p>
          <a:p>
            <a:pPr lvl="1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reak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a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preru</a:t>
            </a:r>
            <a:r>
              <a:rPr lang="sk-SK" dirty="0" err="1"/>
              <a:t>šenie</a:t>
            </a:r>
            <a:endParaRPr lang="sk-SK" dirty="0"/>
          </a:p>
          <a:p>
            <a:r>
              <a:rPr lang="sk-SK" dirty="0"/>
              <a:t>Metódy vracajúce hodnoty a príkaz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sk-SK" dirty="0"/>
              <a:t>Komentáre</a:t>
            </a:r>
          </a:p>
          <a:p>
            <a:r>
              <a:rPr lang="sk-SK" dirty="0" err="1"/>
              <a:t>Debugovanie</a:t>
            </a:r>
            <a:endParaRPr lang="sk-SK" dirty="0"/>
          </a:p>
          <a:p>
            <a:r>
              <a:rPr lang="sk-SK" dirty="0"/>
              <a:t>Referenčné premenné a konštruktory</a:t>
            </a: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to be continued …</a:t>
            </a:r>
            <a:endParaRPr lang="cs-CZ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 dirty="0"/>
          </a:p>
          <a:p>
            <a:pPr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ak nie sú otázky...</a:t>
            </a:r>
          </a:p>
          <a:p>
            <a:pPr algn="ctr" eaLnBrk="1" hangingPunct="1">
              <a:buFontTx/>
              <a:buNone/>
            </a:pPr>
            <a:r>
              <a:rPr lang="sk-SK" sz="4000" b="1" dirty="0">
                <a:solidFill>
                  <a:srgbClr val="FF0000"/>
                </a:solidFill>
                <a:latin typeface="Lucida Sans" pitchFamily="34" charset="0"/>
              </a:rPr>
              <a:t>Ďakujem za pozornosť </a:t>
            </a:r>
            <a:r>
              <a:rPr lang="en-US" sz="4000" b="1" dirty="0">
                <a:solidFill>
                  <a:srgbClr val="FF0000"/>
                </a:solidFill>
                <a:latin typeface="Lucida Sans" pitchFamily="34" charset="0"/>
              </a:rPr>
              <a:t>!</a:t>
            </a:r>
            <a:endParaRPr lang="cs-CZ" sz="4000" b="1" dirty="0">
              <a:solidFill>
                <a:srgbClr val="FF0000"/>
              </a:solidFill>
              <a:latin typeface="Lucida Sans" pitchFamily="34" charset="0"/>
            </a:endParaRPr>
          </a:p>
        </p:txBody>
      </p:sp>
      <p:pic>
        <p:nvPicPr>
          <p:cNvPr id="1026" name="Picture 2" descr="http://images.inmagine.com/img/photoalto/paa370/paa370000004.jpg"/>
          <p:cNvPicPr>
            <a:picLocks noChangeAspect="1" noChangeArrowheads="1"/>
          </p:cNvPicPr>
          <p:nvPr/>
        </p:nvPicPr>
        <p:blipFill>
          <a:blip r:embed="rId2" cstate="print"/>
          <a:srcRect l="6447" t="13149" r="2696"/>
          <a:stretch>
            <a:fillRect/>
          </a:stretch>
        </p:blipFill>
        <p:spPr bwMode="auto">
          <a:xfrm>
            <a:off x="2957804" y="3965509"/>
            <a:ext cx="3461657" cy="234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3952</TotalTime>
  <Words>2089</Words>
  <Application>Microsoft Office PowerPoint</Application>
  <PresentationFormat>Prezentácia na obrazovke (4:3)</PresentationFormat>
  <Paragraphs>372</Paragraphs>
  <Slides>42</Slides>
  <Notes>1</Notes>
  <HiddenSlides>0</HiddenSlides>
  <MMClips>0</MMClips>
  <ScaleCrop>false</ScaleCrop>
  <HeadingPairs>
    <vt:vector size="8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52" baseType="lpstr">
      <vt:lpstr>Arial</vt:lpstr>
      <vt:lpstr>Consolas</vt:lpstr>
      <vt:lpstr>Courier New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Rovnica</vt:lpstr>
      <vt:lpstr>3. Prednáška (5.10.2026)</vt:lpstr>
      <vt:lpstr>Čo už vieme...</vt:lpstr>
      <vt:lpstr>Zbesilá kockáčka (1)</vt:lpstr>
      <vt:lpstr>Zbesilá kockáčka (2)</vt:lpstr>
      <vt:lpstr>Pretypovanie</vt:lpstr>
      <vt:lpstr>Zbesilá kockáčka (3)</vt:lpstr>
      <vt:lpstr>Chceme viac matematiky!</vt:lpstr>
      <vt:lpstr>Štvorcová špirála (opäť)</vt:lpstr>
      <vt:lpstr>Opakovanie riadené podmienkou</vt:lpstr>
      <vt:lpstr>Keď je koniec v nedohľadne</vt:lpstr>
      <vt:lpstr>For cyklus pod drobnohľadom</vt:lpstr>
      <vt:lpstr>For cyklus pod drobnohľadom</vt:lpstr>
      <vt:lpstr>Dôsledky</vt:lpstr>
      <vt:lpstr>Príkazy break a continue</vt:lpstr>
      <vt:lpstr>do-while (len pre informáciu)</vt:lpstr>
      <vt:lpstr>while vs. do-while</vt:lpstr>
      <vt:lpstr>Metódy, ktoré počítajú …</vt:lpstr>
      <vt:lpstr>Ako naučiť metódy vrátiť hodnotu?</vt:lpstr>
      <vt:lpstr>Príkaz vrátenia hodnoty</vt:lpstr>
      <vt:lpstr>Na čo treba pamätať</vt:lpstr>
      <vt:lpstr>Korytnačka - vedec</vt:lpstr>
      <vt:lpstr>Čo je to číslo?</vt:lpstr>
      <vt:lpstr>Práca s celými číslami - finty</vt:lpstr>
      <vt:lpstr>Ciferný súčet</vt:lpstr>
      <vt:lpstr>Nech aj ľudia chápu!</vt:lpstr>
      <vt:lpstr>Komentáre</vt:lpstr>
      <vt:lpstr>Vypisovanie „do IntelliJ“</vt:lpstr>
      <vt:lpstr>Debugovanie</vt:lpstr>
      <vt:lpstr>Premenné v Jave (opäť)</vt:lpstr>
      <vt:lpstr>Referencia</vt:lpstr>
      <vt:lpstr>Deklarácia referenčnej premennej</vt:lpstr>
      <vt:lpstr>Metafora referencie (1)</vt:lpstr>
      <vt:lpstr>Metafora referencie (2)</vt:lpstr>
      <vt:lpstr>Hodnoty referenčnej premennej</vt:lpstr>
      <vt:lpstr>Vytvorenie objektu (1)</vt:lpstr>
      <vt:lpstr>Vytvorenie objektu (2)</vt:lpstr>
      <vt:lpstr>Priradenie referencií</vt:lpstr>
      <vt:lpstr>Metafora referencie (3)</vt:lpstr>
      <vt:lpstr>Rovnosť referencií</vt:lpstr>
      <vt:lpstr>Na čo treba pamätať</vt:lpstr>
      <vt:lpstr>O čom to dnes bolo?</vt:lpstr>
      <vt:lpstr>to be continued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222</cp:revision>
  <dcterms:created xsi:type="dcterms:W3CDTF">2007-01-29T19:11:06Z</dcterms:created>
  <dcterms:modified xsi:type="dcterms:W3CDTF">2026-10-05T08:07:09Z</dcterms:modified>
</cp:coreProperties>
</file>