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8"/>
  </p:notesMasterIdLst>
  <p:handoutMasterIdLst>
    <p:handoutMasterId r:id="rId59"/>
  </p:handoutMasterIdLst>
  <p:sldIdLst>
    <p:sldId id="310" r:id="rId2"/>
    <p:sldId id="489" r:id="rId3"/>
    <p:sldId id="446" r:id="rId4"/>
    <p:sldId id="449" r:id="rId5"/>
    <p:sldId id="447" r:id="rId6"/>
    <p:sldId id="492" r:id="rId7"/>
    <p:sldId id="510" r:id="rId8"/>
    <p:sldId id="511" r:id="rId9"/>
    <p:sldId id="512" r:id="rId10"/>
    <p:sldId id="513" r:id="rId11"/>
    <p:sldId id="514" r:id="rId12"/>
    <p:sldId id="504" r:id="rId13"/>
    <p:sldId id="505" r:id="rId14"/>
    <p:sldId id="506" r:id="rId15"/>
    <p:sldId id="507" r:id="rId16"/>
    <p:sldId id="508" r:id="rId17"/>
    <p:sldId id="509" r:id="rId18"/>
    <p:sldId id="494" r:id="rId19"/>
    <p:sldId id="495" r:id="rId20"/>
    <p:sldId id="515" r:id="rId21"/>
    <p:sldId id="454" r:id="rId22"/>
    <p:sldId id="455" r:id="rId23"/>
    <p:sldId id="458" r:id="rId24"/>
    <p:sldId id="459" r:id="rId25"/>
    <p:sldId id="500" r:id="rId26"/>
    <p:sldId id="460" r:id="rId27"/>
    <p:sldId id="502" r:id="rId28"/>
    <p:sldId id="497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70" r:id="rId37"/>
    <p:sldId id="498" r:id="rId38"/>
    <p:sldId id="499" r:id="rId39"/>
    <p:sldId id="471" r:id="rId40"/>
    <p:sldId id="472" r:id="rId41"/>
    <p:sldId id="473" r:id="rId42"/>
    <p:sldId id="476" r:id="rId43"/>
    <p:sldId id="474" r:id="rId44"/>
    <p:sldId id="475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485" r:id="rId54"/>
    <p:sldId id="486" r:id="rId55"/>
    <p:sldId id="487" r:id="rId56"/>
    <p:sldId id="48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o" initials="F" lastIdx="1" clrIdx="0">
    <p:extLst>
      <p:ext uri="{19B8F6BF-5375-455C-9EA6-DF929625EA0E}">
        <p15:presenceInfo xmlns:p15="http://schemas.microsoft.com/office/powerpoint/2012/main" userId="F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CC9900"/>
    <a:srgbClr val="FFE781"/>
    <a:srgbClr val="99CCFF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8T16:01:26.46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7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2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 smtClean="0"/>
              <a:t>(13.10.20</a:t>
            </a:r>
            <a:r>
              <a:rPr lang="sk-SK" dirty="0" smtClean="0"/>
              <a:t>2</a:t>
            </a:r>
            <a:r>
              <a:rPr lang="en-US" dirty="0" smtClean="0"/>
              <a:t>5)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My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ši v reťaziach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?</a:t>
            </a: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Reťazce a myšacie udalosti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000" y="502585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 r="1843"/>
          <a:stretch>
            <a:fillRect/>
          </a:stretch>
        </p:blipFill>
        <p:spPr bwMode="auto">
          <a:xfrm>
            <a:off x="244037" y="3453305"/>
            <a:ext cx="2282825" cy="17462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7" descr="http://www.cfcdist.com/shopping/images/gathering%20ch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1966" y="4335978"/>
            <a:ext cx="1602937" cy="86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library.thinkquest.org/06aug/02127/abecedai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5462" y="3090041"/>
            <a:ext cx="1287313" cy="171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http://4.bp.blogspot.com/-2k0sBYfRr60/TdZmCbCa_lI/AAAAAAAAAho/TiBcRiS45BE/s640/12154415421767612404lemmling_simple_cartoon_mouse-svg-hi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3957" y="3460531"/>
            <a:ext cx="1062575" cy="10484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Pretypovanie znakov</a:t>
            </a:r>
            <a:endParaRPr lang="cs-CZ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Znaky sú len </a:t>
            </a:r>
            <a:r>
              <a:rPr lang="en-US" dirty="0" err="1">
                <a:solidFill>
                  <a:srgbClr val="FF0000"/>
                </a:solidFill>
              </a:rPr>
              <a:t>poradov</a:t>
            </a:r>
            <a:r>
              <a:rPr lang="sk-SK" dirty="0">
                <a:solidFill>
                  <a:srgbClr val="FF0000"/>
                </a:solidFill>
              </a:rPr>
              <a:t>é čísla </a:t>
            </a:r>
            <a:r>
              <a:rPr lang="sk-SK" dirty="0"/>
              <a:t>v dohodnutej znakovej sade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Znak</a:t>
            </a:r>
            <a:r>
              <a:rPr lang="sk-SK" dirty="0"/>
              <a:t> vieme previesť </a:t>
            </a:r>
            <a:r>
              <a:rPr lang="sk-SK" dirty="0">
                <a:solidFill>
                  <a:srgbClr val="FF0000"/>
                </a:solidFill>
              </a:rPr>
              <a:t>na číslo</a:t>
            </a:r>
            <a:r>
              <a:rPr lang="sk-SK" dirty="0"/>
              <a:t>:</a:t>
            </a:r>
          </a:p>
          <a:p>
            <a:pPr marL="357188" lvl="1" indent="-357188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357188" lvl="1" indent="-357188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Číslo</a:t>
            </a:r>
            <a:r>
              <a:rPr lang="sk-SK" dirty="0"/>
              <a:t> vieme previesť </a:t>
            </a:r>
            <a:r>
              <a:rPr lang="sk-SK" dirty="0">
                <a:solidFill>
                  <a:srgbClr val="FF0000"/>
                </a:solidFill>
              </a:rPr>
              <a:t>na znak</a:t>
            </a:r>
            <a:r>
              <a:rPr lang="sk-SK" dirty="0"/>
              <a:t>:</a:t>
            </a:r>
          </a:p>
          <a:p>
            <a:pPr marL="357188" lvl="1" indent="-357188" eaLnBrk="1" hangingPunct="1"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65;</a:t>
            </a:r>
          </a:p>
          <a:p>
            <a:pPr marL="357188" lvl="1" indent="-357188"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dirty="0"/>
              <a:t>Znaky vieme </a:t>
            </a:r>
            <a:r>
              <a:rPr lang="sk-SK" b="1" dirty="0">
                <a:solidFill>
                  <a:srgbClr val="FF0000"/>
                </a:solidFill>
              </a:rPr>
              <a:t>porovnávať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sk-SK" dirty="0"/>
              <a:t> 	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&gt;=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54824" y="2779058"/>
            <a:ext cx="2630702" cy="7709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27145" y="2157878"/>
            <a:ext cx="2546526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 premennej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dirty="0">
                <a:latin typeface="Trebuchet MS" pitchFamily="34" charset="0"/>
              </a:rPr>
              <a:t> bude poradové číslo znaku v UNICODE tabuľke.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007224" y="4249268"/>
            <a:ext cx="2496230" cy="7530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18179" y="3610160"/>
            <a:ext cx="2546526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 premennej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znak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bude </a:t>
            </a:r>
            <a:r>
              <a:rPr lang="en-US" dirty="0" err="1">
                <a:latin typeface="Trebuchet MS" pitchFamily="34" charset="0"/>
              </a:rPr>
              <a:t>znak</a:t>
            </a:r>
            <a:r>
              <a:rPr lang="en-US" dirty="0">
                <a:latin typeface="Trebuchet MS" pitchFamily="34" charset="0"/>
              </a:rPr>
              <a:t> s </a:t>
            </a:r>
            <a:r>
              <a:rPr lang="en-US" dirty="0" err="1">
                <a:latin typeface="Trebuchet MS" pitchFamily="34" charset="0"/>
              </a:rPr>
              <a:t>poradov</a:t>
            </a:r>
            <a:r>
              <a:rPr lang="sk-SK" dirty="0" err="1">
                <a:latin typeface="Trebuchet MS" pitchFamily="34" charset="0"/>
              </a:rPr>
              <a:t>ým</a:t>
            </a:r>
            <a:r>
              <a:rPr lang="sk-SK" dirty="0">
                <a:latin typeface="Trebuchet MS" pitchFamily="34" charset="0"/>
              </a:rPr>
              <a:t> číslom </a:t>
            </a:r>
            <a:r>
              <a:rPr lang="en-US" dirty="0">
                <a:latin typeface="Trebuchet MS" pitchFamily="34" charset="0"/>
              </a:rPr>
              <a:t>65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– </a:t>
            </a:r>
            <a:r>
              <a:rPr lang="en-US" dirty="0" err="1">
                <a:latin typeface="Trebuchet MS" pitchFamily="34" charset="0"/>
              </a:rPr>
              <a:t>znak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3361764" y="5979457"/>
            <a:ext cx="2388655" cy="421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494814" y="5358278"/>
            <a:ext cx="344299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V </a:t>
            </a:r>
            <a:r>
              <a:rPr lang="en-US" dirty="0" err="1">
                <a:latin typeface="Trebuchet MS" pitchFamily="34" charset="0"/>
              </a:rPr>
              <a:t>skuto</a:t>
            </a:r>
            <a:r>
              <a:rPr lang="sk-SK" dirty="0">
                <a:latin typeface="Trebuchet MS" pitchFamily="34" charset="0"/>
              </a:rPr>
              <a:t>čnosti porovnávame poradové čísla znakov v UNICODE tabuľke.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20176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8113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sz="2000" dirty="0"/>
              <a:t>(</a:t>
            </a:r>
            <a:r>
              <a:rPr lang="cs-CZ" sz="2000" dirty="0"/>
              <a:t>-128 až 127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sz="2000" dirty="0"/>
              <a:t> (</a:t>
            </a:r>
            <a:r>
              <a:rPr lang="cs-CZ" sz="2000" dirty="0"/>
              <a:t>-32 768 až 32 767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dirty="0"/>
              <a:t> (</a:t>
            </a:r>
            <a:r>
              <a:rPr lang="cs-CZ" sz="2000" dirty="0"/>
              <a:t>-2 147 483 648 až 2 147 483 647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sz="2000" dirty="0"/>
              <a:t> (</a:t>
            </a:r>
            <a:r>
              <a:rPr lang="cs-CZ" sz="2000" dirty="0"/>
              <a:t>-9 223 372 036 854 775 808 až 9 223 372 036 854 775 807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Re</a:t>
            </a:r>
            <a:r>
              <a:rPr lang="sk-SK" sz="2400" b="1" dirty="0" err="1"/>
              <a:t>álne</a:t>
            </a:r>
            <a:r>
              <a:rPr lang="sk-SK" sz="2400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sz="2000" dirty="0"/>
              <a:t> – menšia presnosť, zaberá menej pamäte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b="1" dirty="0"/>
              <a:t>Logická </a:t>
            </a:r>
            <a:r>
              <a:rPr lang="en-US" sz="2400" b="1" dirty="0"/>
              <a:t>(</a:t>
            </a:r>
            <a:r>
              <a:rPr lang="en-US" sz="2400" b="1" dirty="0" err="1"/>
              <a:t>pravdivostn</a:t>
            </a:r>
            <a:r>
              <a:rPr lang="sk-SK" sz="2400" b="1" dirty="0"/>
              <a:t>á</a:t>
            </a:r>
            <a:r>
              <a:rPr lang="en-US" sz="2400" b="1" dirty="0"/>
              <a:t>) </a:t>
            </a:r>
            <a:r>
              <a:rPr lang="sk-SK" sz="2400" b="1" dirty="0"/>
              <a:t>hodnota: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oolean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dirty="0"/>
              <a:t>– </a:t>
            </a:r>
            <a:r>
              <a:rPr lang="en-US" sz="2000" dirty="0" err="1"/>
              <a:t>dve</a:t>
            </a:r>
            <a:r>
              <a:rPr lang="en-US" sz="2000" dirty="0"/>
              <a:t> mo</a:t>
            </a:r>
            <a:r>
              <a:rPr lang="sk-SK" sz="2000" dirty="0" err="1"/>
              <a:t>žné</a:t>
            </a:r>
            <a:r>
              <a:rPr lang="sk-SK" sz="2000" dirty="0"/>
              <a:t> hodnoty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sz="2000" dirty="0"/>
              <a:t>/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/>
              <a:t>Znak</a:t>
            </a:r>
            <a:r>
              <a:rPr lang="en-US" sz="2400" b="1" dirty="0"/>
              <a:t>:</a:t>
            </a:r>
            <a:endParaRPr lang="sk-SK" sz="2400" b="1" dirty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char </a:t>
            </a:r>
            <a:r>
              <a:rPr lang="sk-SK" sz="2000" dirty="0"/>
              <a:t>– </a:t>
            </a:r>
            <a:r>
              <a:rPr lang="en-US" sz="2000" dirty="0" err="1"/>
              <a:t>jeden</a:t>
            </a:r>
            <a:r>
              <a:rPr lang="en-US" sz="2000" dirty="0"/>
              <a:t> </a:t>
            </a:r>
            <a:r>
              <a:rPr lang="en-US" sz="2000" dirty="0" err="1"/>
              <a:t>znak</a:t>
            </a:r>
            <a:r>
              <a:rPr lang="en-US" sz="2000" dirty="0"/>
              <a:t> (z </a:t>
            </a:r>
            <a:r>
              <a:rPr lang="en-US" sz="2000" dirty="0" err="1"/>
              <a:t>prv</a:t>
            </a:r>
            <a:r>
              <a:rPr lang="sk-SK" sz="2000" dirty="0" err="1"/>
              <a:t>ých</a:t>
            </a:r>
            <a:r>
              <a:rPr lang="sk-SK" sz="2000" dirty="0"/>
              <a:t> </a:t>
            </a:r>
            <a:r>
              <a:rPr lang="en-US" sz="2000" dirty="0"/>
              <a:t>2</a:t>
            </a:r>
            <a:r>
              <a:rPr lang="en-US" sz="2000" baseline="30000" dirty="0"/>
              <a:t>16</a:t>
            </a:r>
            <a:r>
              <a:rPr lang="en-US" sz="2000" dirty="0"/>
              <a:t> </a:t>
            </a:r>
            <a:r>
              <a:rPr lang="sk-SK" sz="2000" dirty="0"/>
              <a:t>znakov</a:t>
            </a:r>
            <a:r>
              <a:rPr lang="en-US" sz="2000" dirty="0"/>
              <a:t>) v k</a:t>
            </a:r>
            <a:r>
              <a:rPr lang="sk-SK" sz="2000" dirty="0" err="1"/>
              <a:t>ódovaní</a:t>
            </a:r>
            <a:r>
              <a:rPr lang="sk-SK" sz="2000" dirty="0"/>
              <a:t> UNICODE</a:t>
            </a: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88627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Keď jeden znak nestačí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praxi je jeden znak málo, potrebujeme uchovávať postupnosti znakov...</a:t>
            </a:r>
          </a:p>
          <a:p>
            <a:pPr lvl="1"/>
            <a:r>
              <a:rPr lang="sk-SK" dirty="0"/>
              <a:t>postupnosti znakov vytvárajú slová, vety, ...</a:t>
            </a:r>
          </a:p>
          <a:p>
            <a:r>
              <a:rPr lang="sk-SK" b="1" dirty="0">
                <a:solidFill>
                  <a:srgbClr val="FF0000"/>
                </a:solidFill>
              </a:rPr>
              <a:t>Znakový reťazec </a:t>
            </a:r>
            <a:r>
              <a:rPr lang="en-US" dirty="0"/>
              <a:t>=</a:t>
            </a:r>
            <a:r>
              <a:rPr lang="sk-SK" dirty="0"/>
              <a:t> </a:t>
            </a:r>
            <a:r>
              <a:rPr lang="en-US" dirty="0" err="1"/>
              <a:t>postupnos</a:t>
            </a:r>
            <a:r>
              <a:rPr lang="sk-SK" dirty="0"/>
              <a:t>ť znakov</a:t>
            </a:r>
          </a:p>
          <a:p>
            <a:endParaRPr lang="sk-SK" dirty="0"/>
          </a:p>
          <a:p>
            <a:r>
              <a:rPr lang="sk-SK" dirty="0"/>
              <a:t>V Jave sa znakové reťazce</a:t>
            </a:r>
            <a:br>
              <a:rPr lang="sk-SK" dirty="0"/>
            </a:br>
            <a:r>
              <a:rPr lang="sk-SK" dirty="0"/>
              <a:t>uchovávajú </a:t>
            </a:r>
            <a:r>
              <a:rPr lang="sk-SK" b="1" dirty="0"/>
              <a:t>v objektoch</a:t>
            </a:r>
          </a:p>
          <a:p>
            <a:pPr lvl="1"/>
            <a:r>
              <a:rPr lang="sk-SK" dirty="0"/>
              <a:t>kým niektoré objekty </a:t>
            </a:r>
            <a:br>
              <a:rPr lang="sk-SK" dirty="0"/>
            </a:br>
            <a:r>
              <a:rPr lang="sk-SK" dirty="0"/>
              <a:t>kreslia, iné zas slúžia</a:t>
            </a:r>
            <a:br>
              <a:rPr lang="sk-SK" dirty="0"/>
            </a:br>
            <a:r>
              <a:rPr lang="sk-SK" dirty="0"/>
              <a:t>na uchovávanie údajov...</a:t>
            </a:r>
          </a:p>
        </p:txBody>
      </p:sp>
      <p:pic>
        <p:nvPicPr>
          <p:cNvPr id="77826" name="Picture 2" descr="http://blog.vcu.edu/rcorio/wor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317" y="3597983"/>
            <a:ext cx="3675903" cy="244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72308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Znakové reťazce</a:t>
            </a:r>
            <a:endParaRPr lang="cs-CZ" sz="40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</a:t>
            </a:r>
            <a:r>
              <a:rPr lang="sk-SK" dirty="0" err="1"/>
              <a:t>ťazec</a:t>
            </a:r>
            <a:r>
              <a:rPr lang="sk-SK" dirty="0"/>
              <a:t> vieme uložiť v objekte triedy </a:t>
            </a:r>
            <a:r>
              <a:rPr lang="sk-SK" b="1" dirty="0" err="1"/>
              <a:t>String</a:t>
            </a:r>
            <a:endParaRPr lang="sk-SK" b="1" dirty="0"/>
          </a:p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633881" y="2384611"/>
            <a:ext cx="421338" cy="1479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39238" y="3120079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err="1">
                <a:latin typeface="Trebuchet MS" pitchFamily="34" charset="0"/>
              </a:rPr>
              <a:t>Reťazcový</a:t>
            </a:r>
            <a:r>
              <a:rPr lang="sk-SK" dirty="0">
                <a:latin typeface="Trebuchet MS" pitchFamily="34" charset="0"/>
              </a:rPr>
              <a:t> literál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konkr</a:t>
            </a:r>
            <a:r>
              <a:rPr lang="sk-SK" dirty="0" err="1">
                <a:latin typeface="Trebuchet MS" pitchFamily="34" charset="0"/>
              </a:rPr>
              <a:t>étna</a:t>
            </a:r>
            <a:r>
              <a:rPr lang="sk-SK" dirty="0">
                <a:latin typeface="Trebuchet MS" pitchFamily="34" charset="0"/>
              </a:rPr>
              <a:t> hodnota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znaky sa píšu medzi úvodzovky </a:t>
            </a:r>
            <a:r>
              <a:rPr lang="cs-CZ" dirty="0">
                <a:solidFill>
                  <a:srgbClr val="2A00FF"/>
                </a:solidFill>
              </a:rPr>
              <a:t>" ".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500282" y="2330824"/>
            <a:ext cx="484090" cy="34514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68391" y="5038526"/>
            <a:ext cx="3763350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Vytvor</a:t>
            </a:r>
            <a:r>
              <a:rPr lang="sk-SK" dirty="0" err="1">
                <a:latin typeface="Trebuchet MS" pitchFamily="34" charset="0"/>
              </a:rPr>
              <a:t>íme</a:t>
            </a:r>
            <a:r>
              <a:rPr lang="sk-SK" dirty="0">
                <a:latin typeface="Trebuchet MS" pitchFamily="34" charset="0"/>
              </a:rPr>
              <a:t> objekt triedy </a:t>
            </a:r>
            <a:r>
              <a:rPr lang="sk-SK" b="1" dirty="0" err="1">
                <a:latin typeface="Trebuchet MS" pitchFamily="34" charset="0"/>
              </a:rPr>
              <a:t>String</a:t>
            </a:r>
            <a:r>
              <a:rPr lang="sk-SK" dirty="0">
                <a:latin typeface="Trebuchet MS" pitchFamily="34" charset="0"/>
              </a:rPr>
              <a:t>, ktorého „životným cieľom“ bude uchovanie </a:t>
            </a:r>
            <a:r>
              <a:rPr lang="en-US" dirty="0">
                <a:latin typeface="Trebuchet MS" pitchFamily="34" charset="0"/>
              </a:rPr>
              <a:t>4-</a:t>
            </a:r>
            <a:r>
              <a:rPr lang="sk-SK" dirty="0">
                <a:latin typeface="Trebuchet MS" pitchFamily="34" charset="0"/>
              </a:rPr>
              <a:t>znakového reťazca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sk-SK" sz="2400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1443168" y="2312894"/>
            <a:ext cx="1497255" cy="310841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6189" y="3657961"/>
            <a:ext cx="2312894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Referenčná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vytvorený objekt 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uchov</a:t>
            </a:r>
            <a:r>
              <a:rPr lang="sk-SK" dirty="0" err="1">
                <a:latin typeface="Trebuchet MS" pitchFamily="34" charset="0"/>
              </a:rPr>
              <a:t>áva</a:t>
            </a:r>
            <a:r>
              <a:rPr lang="sk-SK" dirty="0">
                <a:latin typeface="Trebuchet MS" pitchFamily="34" charset="0"/>
              </a:rPr>
              <a:t> jeho „rodné číslo“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93235"/>
      </p:ext>
    </p:extLst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Prieskum triedy String</a:t>
            </a:r>
            <a:endParaRPr lang="cs-CZ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dirty="0"/>
              <a:t>Skúmajme metódy objektov triedy </a:t>
            </a:r>
            <a:r>
              <a:rPr lang="sk-SK" dirty="0" err="1"/>
              <a:t>String</a:t>
            </a:r>
            <a:r>
              <a:rPr lang="sk-SK" dirty="0"/>
              <a:t> ...</a:t>
            </a:r>
          </a:p>
          <a:p>
            <a:pPr lvl="1" eaLnBrk="1" hangingPunct="1"/>
            <a:r>
              <a:rPr lang="sk-SK" dirty="0"/>
              <a:t>Čo robia metódy </a:t>
            </a:r>
            <a:r>
              <a:rPr lang="sk-SK" dirty="0" err="1">
                <a:solidFill>
                  <a:srgbClr val="FF0000"/>
                </a:solidFill>
              </a:rPr>
              <a:t>charAt</a:t>
            </a:r>
            <a:r>
              <a:rPr lang="sk-SK" dirty="0"/>
              <a:t> a </a:t>
            </a:r>
            <a:r>
              <a:rPr lang="sk-SK" dirty="0" err="1">
                <a:solidFill>
                  <a:srgbClr val="FF0000"/>
                </a:solidFill>
              </a:rPr>
              <a:t>length</a:t>
            </a:r>
            <a:r>
              <a:rPr lang="en-US" dirty="0"/>
              <a:t>?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822825"/>
            <a:ext cx="1905000" cy="13906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15543963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Výsledky</a:t>
            </a:r>
            <a:r>
              <a:rPr lang="sk-SK" sz="4000" dirty="0"/>
              <a:t> krátkeho výskumu</a:t>
            </a:r>
            <a:endParaRPr lang="cs-CZ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i="1" dirty="0" err="1"/>
              <a:t>charAt</a:t>
            </a:r>
            <a:r>
              <a:rPr lang="en-US" i="1" dirty="0"/>
              <a:t>(</a:t>
            </a:r>
            <a:r>
              <a:rPr lang="en-US" i="1" dirty="0" err="1"/>
              <a:t>int</a:t>
            </a:r>
            <a:r>
              <a:rPr lang="en-US" i="1" dirty="0"/>
              <a:t>)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znak</a:t>
            </a:r>
            <a:r>
              <a:rPr lang="sk-SK" dirty="0"/>
              <a:t> na </a:t>
            </a:r>
            <a:r>
              <a:rPr lang="sk-SK" dirty="0" err="1"/>
              <a:t>i-tej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pozícii</a:t>
            </a:r>
            <a:r>
              <a:rPr lang="sk-SK" dirty="0"/>
              <a:t>, znaky sú číslované od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  <a:p>
            <a:pPr eaLnBrk="1" hangingPunct="1"/>
            <a:r>
              <a:rPr lang="cs-CZ" i="1" dirty="0" err="1"/>
              <a:t>length</a:t>
            </a:r>
            <a:r>
              <a:rPr lang="cs-CZ" i="1" dirty="0"/>
              <a:t>()</a:t>
            </a:r>
            <a:r>
              <a:rPr lang="cs-CZ" dirty="0"/>
              <a:t> </a:t>
            </a:r>
            <a:r>
              <a:rPr lang="en-US" dirty="0"/>
              <a:t>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dĺžku reťazca</a:t>
            </a:r>
          </a:p>
        </p:txBody>
      </p:sp>
      <p:pic>
        <p:nvPicPr>
          <p:cNvPr id="81922" name="Picture 2" descr="http://www.dimensionsguide.com/wp-content/uploads/2010/01/Flat-Rack-Contai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916" y="4255153"/>
            <a:ext cx="3333750" cy="1866901"/>
          </a:xfrm>
          <a:prstGeom prst="rect">
            <a:avLst/>
          </a:prstGeom>
          <a:noFill/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5998789" y="4498889"/>
            <a:ext cx="24011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>
              <a:rot lat="2400000" lon="20039998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rgbClr val="2A00FF"/>
                </a:solidFill>
                <a:latin typeface="Courier New" pitchFamily="49" charset="0"/>
              </a:rPr>
              <a:t>Java</a:t>
            </a:r>
            <a:endParaRPr lang="sk-SK" sz="6000" b="1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1048871" y="4114799"/>
            <a:ext cx="4240300" cy="8516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 rot="582296">
            <a:off x="2590800" y="3971365"/>
            <a:ext cx="1290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charAt</a:t>
            </a:r>
            <a:r>
              <a:rPr lang="en-US" dirty="0"/>
              <a:t>(0)</a:t>
            </a:r>
            <a:endParaRPr lang="sk-SK" dirty="0"/>
          </a:p>
        </p:txBody>
      </p:sp>
      <p:sp>
        <p:nvSpPr>
          <p:cNvPr id="17" name="TextBox 16"/>
          <p:cNvSpPr txBox="1"/>
          <p:nvPr/>
        </p:nvSpPr>
        <p:spPr>
          <a:xfrm>
            <a:off x="591671" y="3827929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</a:t>
            </a:r>
            <a:endParaRPr lang="sk-SK" b="1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1057834" y="5038164"/>
            <a:ext cx="4285124" cy="4034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 rot="313382">
            <a:off x="2653738" y="4738243"/>
            <a:ext cx="120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length()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609599" y="4706470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endParaRPr lang="sk-SK" b="1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>
            <a:off x="1066800" y="5809122"/>
            <a:ext cx="4356840" cy="89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Box 21"/>
          <p:cNvSpPr txBox="1"/>
          <p:nvPr/>
        </p:nvSpPr>
        <p:spPr>
          <a:xfrm>
            <a:off x="2599949" y="5347843"/>
            <a:ext cx="140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charAt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>
            <a:off x="636493" y="5593976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11300949"/>
      </p:ext>
    </p:extLst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Počet výskytov písmena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korytnačku spočítať počet výskytov písmena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'a' </a:t>
            </a:r>
            <a:r>
              <a:rPr lang="sk-SK" dirty="0"/>
              <a:t>v reťazci ...</a:t>
            </a:r>
          </a:p>
          <a:p>
            <a:pPr lvl="1" eaLnBrk="1" hangingPunct="1"/>
            <a:r>
              <a:rPr lang="sk-SK" dirty="0"/>
              <a:t>V reťazci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"Java" </a:t>
            </a:r>
            <a:r>
              <a:rPr lang="sk-SK" dirty="0"/>
              <a:t>sa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'a' </a:t>
            </a:r>
            <a:r>
              <a:rPr lang="sk-SK" dirty="0"/>
              <a:t>vyskytuje 2-krát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 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A(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6760299" y="3307975"/>
            <a:ext cx="322733" cy="17301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74461" y="4904056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„rodné číslo reťazca“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v ktorom počítame výskyty </a:t>
            </a:r>
            <a:r>
              <a:rPr lang="en-US" dirty="0" err="1">
                <a:latin typeface="Trebuchet MS" pitchFamily="34" charset="0"/>
              </a:rPr>
              <a:t>znaku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3129070" y="3307975"/>
            <a:ext cx="322733" cy="17301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6273" y="4832338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Vr</a:t>
            </a:r>
            <a:r>
              <a:rPr lang="sk-SK" dirty="0" err="1">
                <a:latin typeface="Trebuchet MS" pitchFamily="34" charset="0"/>
              </a:rPr>
              <a:t>átiť</a:t>
            </a:r>
            <a:r>
              <a:rPr lang="sk-SK" dirty="0">
                <a:latin typeface="Trebuchet MS" pitchFamily="34" charset="0"/>
              </a:rPr>
              <a:t> chceme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cel</a:t>
            </a:r>
            <a:r>
              <a:rPr lang="sk-SK" dirty="0">
                <a:latin typeface="Trebuchet MS" pitchFamily="34" charset="0"/>
              </a:rPr>
              <a:t>é číslo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en-US" dirty="0" err="1">
                <a:latin typeface="Trebuchet MS" pitchFamily="34" charset="0"/>
              </a:rPr>
              <a:t>vyjadruj</a:t>
            </a:r>
            <a:r>
              <a:rPr lang="sk-SK" dirty="0" err="1">
                <a:latin typeface="Trebuchet MS" pitchFamily="34" charset="0"/>
              </a:rPr>
              <a:t>úce</a:t>
            </a:r>
            <a:r>
              <a:rPr lang="sk-SK" dirty="0">
                <a:latin typeface="Trebuchet MS" pitchFamily="34" charset="0"/>
              </a:rPr>
              <a:t> počet výskytov znaku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 </a:t>
            </a:r>
            <a:r>
              <a:rPr lang="sk-SK" dirty="0">
                <a:latin typeface="Trebuchet MS" pitchFamily="34" charset="0"/>
              </a:rPr>
              <a:t>v „spracovávanom“ </a:t>
            </a:r>
            <a:r>
              <a:rPr lang="sk-SK" dirty="0" err="1">
                <a:latin typeface="Trebuchet MS" pitchFamily="34" charset="0"/>
              </a:rPr>
              <a:t>reťazcovom</a:t>
            </a:r>
            <a:r>
              <a:rPr lang="sk-SK" dirty="0">
                <a:latin typeface="Trebuchet MS" pitchFamily="34" charset="0"/>
              </a:rPr>
              <a:t> objekte.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1070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Počet výskytov písmena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countA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s)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endParaRPr lang="sk-SK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s.length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 i++)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s.charAt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(i) == </a:t>
            </a:r>
            <a:r>
              <a:rPr lang="sk-SK" sz="2400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	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++;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3263153" y="2043952"/>
            <a:ext cx="1093693" cy="54684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51096" y="1849244"/>
            <a:ext cx="467775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Využijeme premennú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ako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počítadlo</a:t>
            </a:r>
            <a:r>
              <a:rPr lang="sk-SK" dirty="0">
                <a:latin typeface="Trebuchet MS" pitchFamily="34" charset="0"/>
              </a:rPr>
              <a:t> toho, koľkokrát nám reťazec odpovedal na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charAt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znakom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226423" y="4320988"/>
            <a:ext cx="932328" cy="8606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15238" y="4933103"/>
            <a:ext cx="4677751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Skúšame všetky indexy znakov v reťazci </a:t>
            </a:r>
            <a:r>
              <a:rPr lang="en-US" i="1" dirty="0">
                <a:latin typeface="Trebuchet MS" pitchFamily="34" charset="0"/>
              </a:rPr>
              <a:t>(0, 1, …, </a:t>
            </a:r>
            <a:r>
              <a:rPr lang="en-US" i="1" dirty="0">
                <a:solidFill>
                  <a:srgbClr val="FF0000"/>
                </a:solidFill>
                <a:latin typeface="Trebuchet MS" pitchFamily="34" charset="0"/>
              </a:rPr>
              <a:t>d</a:t>
            </a:r>
            <a:r>
              <a:rPr lang="sk-SK" i="1" dirty="0" err="1">
                <a:solidFill>
                  <a:srgbClr val="FF0000"/>
                </a:solidFill>
                <a:latin typeface="Trebuchet MS" pitchFamily="34" charset="0"/>
              </a:rPr>
              <a:t>ĺžka</a:t>
            </a:r>
            <a:r>
              <a:rPr lang="en-US" i="1" dirty="0">
                <a:solidFill>
                  <a:srgbClr val="FF0000"/>
                </a:solidFill>
                <a:latin typeface="Trebuchet MS" pitchFamily="34" charset="0"/>
              </a:rPr>
              <a:t>-1</a:t>
            </a:r>
            <a:r>
              <a:rPr lang="en-US" i="1" dirty="0">
                <a:latin typeface="Trebuchet MS" pitchFamily="34" charset="0"/>
              </a:rPr>
              <a:t>) </a:t>
            </a:r>
            <a:r>
              <a:rPr lang="sk-SK" dirty="0">
                <a:latin typeface="Trebuchet MS" pitchFamily="34" charset="0"/>
              </a:rPr>
              <a:t>a pýtame si písmeno, na danom indexe. Ak je to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a</a:t>
            </a:r>
            <a:r>
              <a:rPr lang="sk-SK" dirty="0">
                <a:latin typeface="Trebuchet MS" pitchFamily="34" charset="0"/>
              </a:rPr>
              <a:t>, tak zvýšime počítadlo o 1.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5460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Je to </a:t>
            </a:r>
            <a:r>
              <a:rPr lang="sk-SK" sz="4000" dirty="0"/>
              <a:t>číselný reťazec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korytnačky metódu, ktorá overí, či zadaný reťazec je číselný</a:t>
            </a:r>
          </a:p>
          <a:p>
            <a:pPr lvl="1" eaLnBrk="1" hangingPunct="1"/>
            <a:r>
              <a:rPr lang="sk-SK" dirty="0"/>
              <a:t>číselný reťazec je reťazec zo znakov cifier </a:t>
            </a:r>
            <a:br>
              <a:rPr lang="sk-SK" dirty="0"/>
            </a:b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0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1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2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/>
              <a:t>,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… </a:t>
            </a:r>
            <a:r>
              <a:rPr lang="en-US" dirty="0"/>
              <a:t>,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' </a:t>
            </a:r>
            <a:r>
              <a:rPr lang="sk-SK" dirty="0"/>
              <a:t>s kódmi </a:t>
            </a:r>
            <a:r>
              <a:rPr lang="en-US" dirty="0"/>
              <a:t>48 a</a:t>
            </a:r>
            <a:r>
              <a:rPr lang="sk-SK" dirty="0"/>
              <a:t>ž </a:t>
            </a:r>
            <a:r>
              <a:rPr lang="en-US" dirty="0"/>
              <a:t>57.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endParaRPr lang="en-US" b="1" dirty="0">
              <a:solidFill>
                <a:srgbClr val="2A00FF"/>
              </a:solidFill>
              <a:latin typeface="Courier New" pitchFamily="49" charset="0"/>
            </a:endParaRPr>
          </a:p>
          <a:p>
            <a:pPr lvl="1" algn="ctr" eaLnBrk="1" hangingPunct="1">
              <a:buNone/>
            </a:pPr>
            <a:r>
              <a:rPr lang="cs-CZ" sz="28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isNumeric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8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7557246" y="4123765"/>
            <a:ext cx="546848" cy="129091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01355" y="5316432"/>
            <a:ext cx="349441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„rodné číslo reťazca“</a:t>
            </a:r>
            <a:r>
              <a:rPr lang="en-US" dirty="0">
                <a:latin typeface="Trebuchet MS" pitchFamily="34" charset="0"/>
              </a:rPr>
              <a:t>)</a:t>
            </a:r>
            <a:r>
              <a:rPr lang="sk-SK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testujeme, či obsahuje len znaky cifier.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752164" y="4132727"/>
            <a:ext cx="286871" cy="16853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7308" y="5710879"/>
            <a:ext cx="377231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Vrátime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dirty="0">
                <a:latin typeface="Trebuchet MS" pitchFamily="34" charset="0"/>
              </a:rPr>
              <a:t> práve vtedy, </a:t>
            </a:r>
            <a:r>
              <a:rPr lang="en-US" dirty="0" err="1">
                <a:latin typeface="Trebuchet MS" pitchFamily="34" charset="0"/>
              </a:rPr>
              <a:t>ke</a:t>
            </a:r>
            <a:r>
              <a:rPr lang="sk-SK" dirty="0">
                <a:latin typeface="Trebuchet MS" pitchFamily="34" charset="0"/>
              </a:rPr>
              <a:t>ď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číselný reťazec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Je to </a:t>
            </a:r>
            <a:r>
              <a:rPr lang="sk-SK" sz="4000" dirty="0"/>
              <a:t>číselný reťazec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4" name="Rectangle 3"/>
          <p:cNvSpPr/>
          <p:nvPr/>
        </p:nvSpPr>
        <p:spPr>
          <a:xfrm>
            <a:off x="259970" y="1355393"/>
            <a:ext cx="86688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public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>
                <a:solidFill>
                  <a:srgbClr val="7F0055"/>
                </a:solidFill>
                <a:latin typeface="Courier New"/>
              </a:rPr>
              <a:t>boolean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/>
              </a:rPr>
              <a:t>isNumeric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String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s) {</a:t>
            </a:r>
          </a:p>
          <a:p>
            <a:r>
              <a:rPr lang="sk-SK" sz="2400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(s ==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null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 {</a:t>
            </a: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2400" b="1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2400" dirty="0">
              <a:solidFill>
                <a:srgbClr val="000000"/>
              </a:solidFill>
              <a:latin typeface="Courier New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urier New"/>
              </a:rPr>
              <a:t>  }</a:t>
            </a: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endParaRPr lang="sk-SK" sz="2400" dirty="0">
              <a:latin typeface="Courier New"/>
            </a:endParaRPr>
          </a:p>
          <a:p>
            <a:r>
              <a:rPr lang="sk-SK" sz="2400" dirty="0">
                <a:solidFill>
                  <a:srgbClr val="7F0055"/>
                </a:solidFill>
                <a:latin typeface="Courier New"/>
              </a:rPr>
              <a:t>  </a:t>
            </a:r>
            <a:r>
              <a:rPr lang="nn-NO" sz="2400" b="1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nn-NO" sz="2400" b="1" dirty="0">
                <a:solidFill>
                  <a:srgbClr val="7F0055"/>
                </a:solidFill>
                <a:latin typeface="Courier New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urier New"/>
              </a:rPr>
              <a:t> i = 0; i &lt; s.length(); i++) {</a:t>
            </a: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char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s.charAt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(i);</a:t>
            </a:r>
          </a:p>
          <a:p>
            <a:r>
              <a:rPr lang="pl-PL" sz="2400" b="1" dirty="0">
                <a:solidFill>
                  <a:srgbClr val="7F0055"/>
                </a:solidFill>
                <a:latin typeface="Courier New"/>
              </a:rPr>
              <a:t>      if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(!</a:t>
            </a:r>
            <a:r>
              <a:rPr lang="pl-PL" sz="2400" b="1" dirty="0">
                <a:solidFill>
                  <a:srgbClr val="FF0000"/>
                </a:solidFill>
                <a:latin typeface="Courier New"/>
              </a:rPr>
              <a:t>(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pl-PL" sz="2400" dirty="0">
                <a:solidFill>
                  <a:srgbClr val="2A00FF"/>
                </a:solidFill>
                <a:latin typeface="Courier New"/>
              </a:rPr>
              <a:t>'0'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&lt;= 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 &amp;&amp; (</a:t>
            </a:r>
            <a:r>
              <a:rPr lang="en-US" sz="2400" dirty="0">
                <a:solidFill>
                  <a:srgbClr val="000000"/>
                </a:solidFill>
                <a:latin typeface="Courier New"/>
              </a:rPr>
              <a:t>c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 &lt;= </a:t>
            </a:r>
            <a:r>
              <a:rPr lang="pl-PL" sz="2400" dirty="0">
                <a:solidFill>
                  <a:srgbClr val="2A00FF"/>
                </a:solidFill>
                <a:latin typeface="Courier New"/>
              </a:rPr>
              <a:t>'9'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pl-PL" sz="2400" b="1" dirty="0">
                <a:solidFill>
                  <a:srgbClr val="FF0000"/>
                </a:solidFill>
                <a:latin typeface="Courier New"/>
              </a:rPr>
              <a:t>)</a:t>
            </a:r>
            <a:r>
              <a:rPr lang="pl-PL" sz="2400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   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      }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   }</a:t>
            </a:r>
          </a:p>
          <a:p>
            <a:endParaRPr lang="sk-SK" sz="2400" dirty="0">
              <a:latin typeface="Courier New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/>
              </a:rPr>
              <a:t>  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/>
              </a:rPr>
              <a:t>true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sk-SK" sz="2400" dirty="0">
                <a:solidFill>
                  <a:srgbClr val="000000"/>
                </a:solidFill>
                <a:latin typeface="Courier New"/>
              </a:rPr>
              <a:t>}</a:t>
            </a:r>
            <a:endParaRPr lang="sk-SK" sz="240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801036" y="2097740"/>
            <a:ext cx="1461246" cy="1523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10320" y="1900879"/>
            <a:ext cx="3628879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Overíme, či máme referenciu na objekt triedy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String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35983" y="4410634"/>
            <a:ext cx="1070367" cy="39444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75095" y="4410634"/>
            <a:ext cx="306410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sme našli znak, ktorý nie je znakom cifry, ihneď končíme s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false</a:t>
            </a:r>
            <a:r>
              <a:rPr lang="sk-SK" dirty="0">
                <a:latin typeface="Trebuchet MS" pitchFamily="34" charset="0"/>
              </a:rPr>
              <a:t> 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3098306" y="6045692"/>
            <a:ext cx="1569343" cy="2150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94405" y="5701915"/>
            <a:ext cx="405022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Ak žiaden znak vo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for</a:t>
            </a:r>
            <a:r>
              <a:rPr lang="sk-SK" dirty="0" err="1">
                <a:latin typeface="Trebuchet MS" pitchFamily="34" charset="0"/>
              </a:rPr>
              <a:t>-cykle</a:t>
            </a:r>
            <a:r>
              <a:rPr lang="sk-SK" dirty="0">
                <a:latin typeface="Trebuchet MS" pitchFamily="34" charset="0"/>
              </a:rPr>
              <a:t> nespôsobil </a:t>
            </a:r>
            <a:r>
              <a:rPr lang="sk-SK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dirty="0">
                <a:latin typeface="Trebuchet MS" pitchFamily="34" charset="0"/>
              </a:rPr>
              <a:t>, potom všetky znaky reťazca sú znakmi cifier.</a:t>
            </a:r>
            <a:endParaRPr lang="cs-CZ" sz="2400" dirty="0">
              <a:solidFill>
                <a:srgbClr val="000000"/>
              </a:solidFill>
              <a:latin typeface="Courier New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objekt</a:t>
            </a:r>
            <a:r>
              <a:rPr lang="sk-SK" dirty="0"/>
              <a:t> nejakej triedy pomocou </a:t>
            </a:r>
            <a:r>
              <a:rPr lang="sk-SK" b="1" dirty="0">
                <a:solidFill>
                  <a:srgbClr val="FF0000"/>
                </a:solidFill>
              </a:rPr>
              <a:t>new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vieme</a:t>
            </a:r>
            <a:r>
              <a:rPr lang="en-US" dirty="0"/>
              <a:t>, </a:t>
            </a:r>
            <a:r>
              <a:rPr lang="sk-SK" dirty="0"/>
              <a:t>že objekt môže mať viacero konštruktorov líšiacich sa parametrami </a:t>
            </a:r>
            <a:r>
              <a:rPr lang="en-US" dirty="0"/>
              <a:t>(</a:t>
            </a:r>
            <a:r>
              <a:rPr lang="en-US" i="1" dirty="0" err="1"/>
              <a:t>WinPane</a:t>
            </a:r>
            <a:r>
              <a:rPr lang="en-US" i="1" dirty="0"/>
              <a:t>, String,</a:t>
            </a:r>
            <a:r>
              <a:rPr lang="en-US" dirty="0"/>
              <a:t> …)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b="1" i="1" dirty="0" err="1"/>
              <a:t>Turtle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b="1" i="1" dirty="0"/>
          </a:p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(if-else)</a:t>
            </a:r>
            <a:endParaRPr lang="sk-SK" dirty="0"/>
          </a:p>
          <a:p>
            <a:r>
              <a:rPr lang="sk-SK" dirty="0"/>
              <a:t>Poznáme </a:t>
            </a:r>
            <a:r>
              <a:rPr lang="sk-SK" b="1" dirty="0">
                <a:solidFill>
                  <a:srgbClr val="FF0000"/>
                </a:solidFill>
              </a:rPr>
              <a:t>c</a:t>
            </a:r>
            <a:r>
              <a:rPr lang="en-US" b="1" dirty="0" err="1">
                <a:solidFill>
                  <a:srgbClr val="FF0000"/>
                </a:solidFill>
              </a:rPr>
              <a:t>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  <a:r>
              <a:rPr lang="en-US" dirty="0"/>
              <a:t>, d</a:t>
            </a:r>
            <a:r>
              <a:rPr lang="sk-SK" dirty="0" err="1"/>
              <a:t>ebugovanie</a:t>
            </a:r>
            <a:endParaRPr lang="sk-SK" dirty="0"/>
          </a:p>
          <a:p>
            <a:pPr>
              <a:buNone/>
            </a:pPr>
            <a:endParaRPr lang="sk-SK" dirty="0"/>
          </a:p>
          <a:p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Triedy, ktoré poznáme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Turtle</a:t>
            </a:r>
            <a:r>
              <a:rPr lang="sk-SK" dirty="0"/>
              <a:t> – korytnačka</a:t>
            </a:r>
          </a:p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WinPane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kresliaca</a:t>
            </a:r>
            <a:r>
              <a:rPr lang="en-US" dirty="0"/>
              <a:t> </a:t>
            </a:r>
            <a:r>
              <a:rPr lang="en-US" dirty="0" err="1"/>
              <a:t>plocha</a:t>
            </a:r>
            <a:endParaRPr lang="sk-SK" dirty="0"/>
          </a:p>
          <a:p>
            <a:pPr eaLnBrk="1" hangingPunct="1"/>
            <a:r>
              <a:rPr lang="sk-SK" dirty="0" err="1">
                <a:solidFill>
                  <a:srgbClr val="FF0000"/>
                </a:solidFill>
              </a:rPr>
              <a:t>ObjectInspector</a:t>
            </a:r>
            <a:r>
              <a:rPr lang="sk-SK" dirty="0"/>
              <a:t> – prieskumník objektov</a:t>
            </a:r>
            <a:endParaRPr lang="en-US" dirty="0"/>
          </a:p>
          <a:p>
            <a:pPr eaLnBrk="1" hangingPunct="1"/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String</a:t>
            </a:r>
            <a:r>
              <a:rPr lang="en-US" dirty="0"/>
              <a:t> – re</a:t>
            </a:r>
            <a:r>
              <a:rPr lang="sk-SK" dirty="0" err="1"/>
              <a:t>ťazec</a:t>
            </a:r>
            <a:r>
              <a:rPr lang="en-US" dirty="0"/>
              <a:t>=</a:t>
            </a:r>
            <a:r>
              <a:rPr lang="en-US" dirty="0" err="1"/>
              <a:t>postupnos</a:t>
            </a:r>
            <a:r>
              <a:rPr lang="sk-SK" dirty="0"/>
              <a:t>ť znakov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Color</a:t>
            </a:r>
            <a:r>
              <a:rPr lang="en-US" dirty="0"/>
              <a:t> – </a:t>
            </a:r>
            <a:r>
              <a:rPr lang="en-US" dirty="0" err="1"/>
              <a:t>farba</a:t>
            </a:r>
            <a:r>
              <a:rPr lang="sk-SK" dirty="0"/>
              <a:t> namiešaná z RGB zložiek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Color(100, 30, 80);</a:t>
            </a:r>
          </a:p>
        </p:txBody>
      </p:sp>
      <p:pic>
        <p:nvPicPr>
          <p:cNvPr id="7173" name="Picture 5" descr="http://www.tias.com/stores/ggv/pictures/painters_palette_enamel_p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3211" y="5382653"/>
            <a:ext cx="1177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889811" y="3424913"/>
            <a:ext cx="933945" cy="2954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069976" y="1416820"/>
            <a:ext cx="2959970" cy="2326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145741" y="1631576"/>
            <a:ext cx="1837765" cy="52891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6302187" y="1640937"/>
            <a:ext cx="1220817" cy="8333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94700" y="1189690"/>
            <a:ext cx="2134148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Objekty</a:t>
            </a:r>
            <a:r>
              <a:rPr lang="en-US" sz="1600" dirty="0">
                <a:latin typeface="Trebuchet MS" pitchFamily="34" charset="0"/>
              </a:rPr>
              <a:t> t</a:t>
            </a:r>
            <a:r>
              <a:rPr lang="sk-SK" sz="1600" dirty="0" err="1">
                <a:latin typeface="Trebuchet MS" pitchFamily="34" charset="0"/>
              </a:rPr>
              <a:t>ýchto</a:t>
            </a:r>
            <a:r>
              <a:rPr lang="sk-SK" sz="1600" dirty="0">
                <a:latin typeface="Trebuchet MS" pitchFamily="34" charset="0"/>
              </a:rPr>
              <a:t> tried môžeme </a:t>
            </a:r>
            <a:r>
              <a:rPr lang="sk-SK" sz="1600" b="1" dirty="0">
                <a:solidFill>
                  <a:srgbClr val="FF0000"/>
                </a:solidFill>
                <a:latin typeface="Trebuchet MS" pitchFamily="34" charset="0"/>
              </a:rPr>
              <a:t>vidieť</a:t>
            </a:r>
            <a:endParaRPr lang="cs-CZ" sz="1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6418728" y="3855218"/>
            <a:ext cx="682933" cy="51955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50424" y="3108136"/>
            <a:ext cx="2097741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rebuchet MS" pitchFamily="34" charset="0"/>
              </a:rPr>
              <a:t>Objekty</a:t>
            </a:r>
            <a:r>
              <a:rPr lang="sk-SK" sz="1600" dirty="0">
                <a:latin typeface="Trebuchet MS" pitchFamily="34" charset="0"/>
              </a:rPr>
              <a:t> týchto tried </a:t>
            </a:r>
            <a:r>
              <a:rPr lang="sk-SK" sz="1600" b="1" dirty="0">
                <a:solidFill>
                  <a:srgbClr val="FF0000"/>
                </a:solidFill>
                <a:latin typeface="Trebuchet MS" pitchFamily="34" charset="0"/>
              </a:rPr>
              <a:t>nevidíme</a:t>
            </a:r>
            <a:r>
              <a:rPr lang="sk-SK" sz="1600" dirty="0">
                <a:latin typeface="Trebuchet MS" pitchFamily="34" charset="0"/>
              </a:rPr>
              <a:t> </a:t>
            </a:r>
            <a:r>
              <a:rPr lang="en-US" sz="1600" dirty="0">
                <a:latin typeface="Trebuchet MS" pitchFamily="34" charset="0"/>
              </a:rPr>
              <a:t>(</a:t>
            </a:r>
            <a:r>
              <a:rPr lang="en-US" sz="1600" dirty="0" err="1">
                <a:latin typeface="Trebuchet MS" pitchFamily="34" charset="0"/>
              </a:rPr>
              <a:t>sl</a:t>
            </a:r>
            <a:r>
              <a:rPr lang="sk-SK" sz="1600" dirty="0">
                <a:latin typeface="Trebuchet MS" pitchFamily="34" charset="0"/>
              </a:rPr>
              <a:t>úžia na uchovanie údajov</a:t>
            </a:r>
            <a:r>
              <a:rPr lang="en-US" sz="1600" dirty="0">
                <a:latin typeface="Trebuchet MS" pitchFamily="34" charset="0"/>
              </a:rPr>
              <a:t>)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2985245" y="5208493"/>
            <a:ext cx="304801" cy="7888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0746" y="5707901"/>
            <a:ext cx="5262832" cy="104252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sk-SK" dirty="0">
                <a:latin typeface="Trebuchet MS" pitchFamily="34" charset="0"/>
              </a:rPr>
              <a:t> neuchováva farbu, iba referenciu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„rodné číslo“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sk-SK" dirty="0">
                <a:latin typeface="Trebuchet MS" pitchFamily="34" charset="0"/>
              </a:rPr>
              <a:t>na objekt, ktorý nejako vnútorne uchováva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namie</a:t>
            </a:r>
            <a:r>
              <a:rPr lang="sk-SK" dirty="0" err="1">
                <a:latin typeface="Trebuchet MS" pitchFamily="34" charset="0"/>
              </a:rPr>
              <a:t>šanú</a:t>
            </a:r>
            <a:r>
              <a:rPr lang="sk-SK" dirty="0">
                <a:latin typeface="Trebuchet MS" pitchFamily="34" charset="0"/>
              </a:rPr>
              <a:t> farbu.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1211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9" grpId="0" animBg="1"/>
      <p:bldP spid="1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Ďalší prieskum triedy </a:t>
            </a:r>
            <a:r>
              <a:rPr lang="sk-SK" dirty="0" err="1"/>
              <a:t>String</a:t>
            </a:r>
            <a:endParaRPr 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ObjectInspector oi =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ObjectInspector();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String(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oi.inspect(s);</a:t>
            </a:r>
          </a:p>
          <a:p>
            <a:pPr eaLnBrk="1" hangingPunct="1">
              <a:buFontTx/>
              <a:buNone/>
            </a:pPr>
            <a:endParaRPr lang="sk-SK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/>
              <a:t>Skúmajme metódy objektov triedy String ...</a:t>
            </a:r>
          </a:p>
          <a:p>
            <a:pPr lvl="1" eaLnBrk="1" hangingPunct="1"/>
            <a:r>
              <a:rPr lang="sk-SK"/>
              <a:t>Pozorovanie: niektoré metódy majú rovnaké meno, ale iné parametre ...</a:t>
            </a:r>
            <a:endParaRPr lang="en-US"/>
          </a:p>
          <a:p>
            <a:pPr eaLnBrk="1" hangingPunct="1">
              <a:buFontTx/>
              <a:buNone/>
            </a:pP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8" y="4822825"/>
            <a:ext cx="1905000" cy="13906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Výsledky výskumu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Zaujímavé metódy:</a:t>
            </a:r>
          </a:p>
          <a:p>
            <a:pPr lvl="1" eaLnBrk="1" hangingPunct="1"/>
            <a:r>
              <a:rPr lang="sk-SK" i="1"/>
              <a:t>charAt</a:t>
            </a:r>
            <a:r>
              <a:rPr lang="en-US" i="1"/>
              <a:t>(int)</a:t>
            </a:r>
            <a:r>
              <a:rPr lang="en-US"/>
              <a:t> – vr</a:t>
            </a:r>
            <a:r>
              <a:rPr lang="sk-SK"/>
              <a:t>áti </a:t>
            </a:r>
            <a:r>
              <a:rPr lang="sk-SK" b="1">
                <a:solidFill>
                  <a:srgbClr val="FF0000"/>
                </a:solidFill>
              </a:rPr>
              <a:t>znak</a:t>
            </a:r>
            <a:r>
              <a:rPr lang="sk-SK"/>
              <a:t> na i-tej </a:t>
            </a:r>
            <a:r>
              <a:rPr lang="sk-SK" b="1">
                <a:solidFill>
                  <a:srgbClr val="FF0000"/>
                </a:solidFill>
              </a:rPr>
              <a:t>pozícii</a:t>
            </a:r>
            <a:r>
              <a:rPr lang="sk-SK"/>
              <a:t>, znaky sú číslované od 0</a:t>
            </a:r>
          </a:p>
          <a:p>
            <a:pPr lvl="1" eaLnBrk="1" hangingPunct="1"/>
            <a:r>
              <a:rPr lang="cs-CZ" i="1"/>
              <a:t>length()</a:t>
            </a:r>
            <a:r>
              <a:rPr lang="cs-CZ"/>
              <a:t> </a:t>
            </a:r>
            <a:r>
              <a:rPr lang="en-US"/>
              <a:t>– vr</a:t>
            </a:r>
            <a:r>
              <a:rPr lang="sk-SK"/>
              <a:t>áti </a:t>
            </a:r>
            <a:r>
              <a:rPr lang="sk-SK" b="1">
                <a:solidFill>
                  <a:srgbClr val="FF0000"/>
                </a:solidFill>
              </a:rPr>
              <a:t>dĺžku reťazca</a:t>
            </a:r>
          </a:p>
          <a:p>
            <a:pPr lvl="1" eaLnBrk="1" hangingPunct="1"/>
            <a:r>
              <a:rPr lang="sk-SK" i="1"/>
              <a:t>endsWith</a:t>
            </a:r>
            <a:r>
              <a:rPr lang="en-US" i="1"/>
              <a:t>(String)</a:t>
            </a:r>
            <a:r>
              <a:rPr lang="en-US"/>
              <a:t> – vr</a:t>
            </a:r>
            <a:r>
              <a:rPr lang="sk-SK"/>
              <a:t>áti, </a:t>
            </a:r>
            <a:r>
              <a:rPr lang="sk-SK" b="1">
                <a:solidFill>
                  <a:srgbClr val="FF0000"/>
                </a:solidFill>
              </a:rPr>
              <a:t>či</a:t>
            </a:r>
            <a:r>
              <a:rPr lang="sk-SK"/>
              <a:t> reťazec </a:t>
            </a:r>
            <a:r>
              <a:rPr lang="sk-SK" b="1">
                <a:solidFill>
                  <a:srgbClr val="FF0000"/>
                </a:solidFill>
              </a:rPr>
              <a:t>končí</a:t>
            </a:r>
            <a:r>
              <a:rPr lang="sk-SK"/>
              <a:t> zadaným reťazcom</a:t>
            </a:r>
          </a:p>
          <a:p>
            <a:pPr lvl="1" eaLnBrk="1" hangingPunct="1"/>
            <a:r>
              <a:rPr lang="en-US" i="1"/>
              <a:t>c</a:t>
            </a:r>
            <a:r>
              <a:rPr lang="sk-SK" i="1"/>
              <a:t>oncat</a:t>
            </a:r>
            <a:r>
              <a:rPr lang="en-US" i="1"/>
              <a:t>(String)</a:t>
            </a:r>
            <a:r>
              <a:rPr lang="en-US"/>
              <a:t> – vyrob</a:t>
            </a:r>
            <a:r>
              <a:rPr lang="sk-SK"/>
              <a:t>í nový objekt triedy String, ktorý vznikne pridaním znakov so zadaného reťazca za znaky pôvodného reťazca </a:t>
            </a:r>
            <a:r>
              <a:rPr lang="en-US"/>
              <a:t>(</a:t>
            </a:r>
            <a:r>
              <a:rPr lang="en-US" b="1">
                <a:solidFill>
                  <a:srgbClr val="FF0000"/>
                </a:solidFill>
              </a:rPr>
              <a:t>zre</a:t>
            </a:r>
            <a:r>
              <a:rPr lang="sk-SK" b="1">
                <a:solidFill>
                  <a:srgbClr val="FF0000"/>
                </a:solidFill>
              </a:rPr>
              <a:t>ťazením</a:t>
            </a:r>
            <a:r>
              <a:rPr lang="en-US"/>
              <a:t>)</a:t>
            </a:r>
            <a:r>
              <a:rPr lang="sk-SK"/>
              <a:t>. Vráti referenciu na vytvorený objekt</a:t>
            </a:r>
            <a:r>
              <a:rPr lang="en-US"/>
              <a:t>.</a:t>
            </a:r>
            <a:endParaRPr lang="cs-CZ"/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Spájanie reťazcov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s3 = s1.concat(s2);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(s3);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2061881" y="2985246"/>
            <a:ext cx="116539" cy="14702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8648" y="4366173"/>
            <a:ext cx="357509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Vrátená referencia sa uloží do referenčnej premennej </a:t>
            </a:r>
            <a:r>
              <a:rPr lang="sk-SK" i="1" dirty="0">
                <a:latin typeface="Trebuchet MS" pitchFamily="34" charset="0"/>
              </a:rPr>
              <a:t>s3</a:t>
            </a:r>
            <a:endParaRPr lang="cs-CZ" i="1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625787" y="2967318"/>
            <a:ext cx="1030938" cy="136263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46177" y="4231702"/>
            <a:ext cx="3575094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 nový reťazec s obsahom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AhojSvet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 </a:t>
            </a:r>
            <a:r>
              <a:rPr lang="en-US" dirty="0">
                <a:latin typeface="Trebuchet MS" pitchFamily="34" charset="0"/>
              </a:rPr>
              <a:t>a </a:t>
            </a:r>
            <a:r>
              <a:rPr lang="en-US" dirty="0" err="1">
                <a:latin typeface="Trebuchet MS" pitchFamily="34" charset="0"/>
              </a:rPr>
              <a:t>vr</a:t>
            </a:r>
            <a:r>
              <a:rPr lang="sk-SK" dirty="0" err="1">
                <a:latin typeface="Trebuchet MS" pitchFamily="34" charset="0"/>
              </a:rPr>
              <a:t>áti</a:t>
            </a:r>
            <a:r>
              <a:rPr lang="sk-SK" dirty="0">
                <a:latin typeface="Trebuchet MS" pitchFamily="34" charset="0"/>
              </a:rPr>
              <a:t> referenciu naň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07522" name="Picture 2" descr="http://i.msdn.microsoft.com/dynimg/IC1100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5841533"/>
            <a:ext cx="3133725" cy="809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Spájanie reťazcov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225051" y="4992688"/>
            <a:ext cx="5543550" cy="1247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s3 = s1.concat(s2);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88041" y="3598397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82519" y="1608420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282" y="2006999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434354" y="2420472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180229" y="3598397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4707" y="1608420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7470" y="2006999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3926542" y="2420472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600700" y="3589432"/>
            <a:ext cx="3220571" cy="973603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817907" y="1599455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670" y="1998034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6669742" y="2411507"/>
            <a:ext cx="179294" cy="129988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344 0.01829 L -5.55556E-7 7.40741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5" grpId="0" animBg="1"/>
      <p:bldP spid="25" grpId="1" animBg="1"/>
      <p:bldP spid="26" grpId="0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Spájanie reťazcov </a:t>
            </a:r>
            <a:r>
              <a:rPr lang="en-US" sz="4000" dirty="0"/>
              <a:t>(3)</a:t>
            </a:r>
            <a:endParaRPr lang="cs-CZ" sz="4000" dirty="0"/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225051" y="4992688"/>
            <a:ext cx="5543550" cy="12618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s.concat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847323" y="1608420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06144" y="1409982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519" y="1835697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1613648" y="2072765"/>
            <a:ext cx="4405412" cy="3154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5768601" y="393978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82518" y="3526422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extra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519" y="397826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863956" y="4296018"/>
            <a:ext cx="4155103" cy="1081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5307737" y="2654686"/>
            <a:ext cx="3220571" cy="973603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"Ahoj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613648" y="2128084"/>
            <a:ext cx="3943773" cy="101340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5565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-0.14087 L -3.61111E-6 -3.946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7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19" grpId="1" animBg="1"/>
      <p:bldP spid="20" grpId="0" animBg="1"/>
      <p:bldP spid="21" grpId="0"/>
      <p:bldP spid="22" grpId="0" animBg="1"/>
      <p:bldP spid="23" grpId="0" animBg="1"/>
      <p:bldP spid="25" grpId="0" animBg="1"/>
      <p:bldP spid="25" grpId="1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Duplikovanie reťazcov </a:t>
            </a:r>
            <a:r>
              <a:rPr lang="en-US"/>
              <a:t>(1)</a:t>
            </a:r>
            <a:endParaRPr lang="sk-SK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Chceme naučiť korytnačku zduplikovať reťazec zadaný počet krát: reťazec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  <a:r>
              <a:rPr lang="en-US" dirty="0" err="1"/>
              <a:t>zduplikovan</a:t>
            </a:r>
            <a:r>
              <a:rPr lang="sk-SK" dirty="0"/>
              <a:t>ý 3 krát je: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SvetSvetSvet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</a:p>
          <a:p>
            <a:pPr algn="ctr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98367" y="3137647"/>
            <a:ext cx="3" cy="19094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7634" y="4823374"/>
            <a:ext cx="346751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Vraciame referenciu na vytvorený objekt 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„rodné číslo vytvoreného tohto objektu“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656831" y="3137647"/>
            <a:ext cx="48763" cy="18287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99965" y="4778551"/>
            <a:ext cx="357509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Parametrom je referencia na objekt reťazca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chceme duplikovať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(2)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result.concat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254447" y="3181500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7017493" y="177478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7256158" y="2067168"/>
            <a:ext cx="644967" cy="12619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793451" y="137089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97150" y="5557555"/>
            <a:ext cx="108307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988287" y="4283542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88287" y="3886667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026838" y="555755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4443723" y="5531056"/>
            <a:ext cx="3349728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544311" y="4315255"/>
            <a:ext cx="4403523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b="1" dirty="0" err="1">
                <a:solidFill>
                  <a:srgbClr val="2A00FF"/>
                </a:solidFill>
                <a:latin typeface="Courier New" pitchFamily="49" charset="0"/>
              </a:rPr>
              <a:t>SvetSvet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Svet</a:t>
            </a:r>
            <a:r>
              <a:rPr lang="cs-CZ" sz="2400" b="1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1852334" y="4575929"/>
            <a:ext cx="1254849" cy="12123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831667" y="4575929"/>
            <a:ext cx="3699121" cy="107914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831667" y="4569744"/>
            <a:ext cx="2855744" cy="20985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1198485" y="4569744"/>
            <a:ext cx="633181" cy="1085332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" name="Zaoblený obdĺžnik 1"/>
          <p:cNvSpPr/>
          <p:nvPr/>
        </p:nvSpPr>
        <p:spPr bwMode="auto">
          <a:xfrm>
            <a:off x="2260038" y="2359555"/>
            <a:ext cx="1142424" cy="338592"/>
          </a:xfrm>
          <a:prstGeom prst="roundRect">
            <a:avLst/>
          </a:prstGeom>
          <a:solidFill>
            <a:srgbClr val="FFFFCC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Zaoblený obdĺžnik 24"/>
          <p:cNvSpPr/>
          <p:nvPr/>
        </p:nvSpPr>
        <p:spPr bwMode="auto">
          <a:xfrm>
            <a:off x="3678595" y="2359555"/>
            <a:ext cx="2786631" cy="338592"/>
          </a:xfrm>
          <a:prstGeom prst="roundRect">
            <a:avLst/>
          </a:prstGeom>
          <a:solidFill>
            <a:srgbClr val="FFFFCC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6798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4 0.0037 L 5.55112E-17 4.62642E-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85 0.00393 L -0.00886 -0.0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3 0.17511 L -0.0085 0.002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8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1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(3)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result =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result.concat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(s);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299964" y="3154679"/>
            <a:ext cx="813960" cy="10497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99964" y="3998621"/>
            <a:ext cx="3575094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>
                <a:latin typeface="Trebuchet MS" pitchFamily="34" charset="0"/>
              </a:rPr>
              <a:t>žiadame objekt </a:t>
            </a:r>
            <a:r>
              <a:rPr lang="sk-SK" dirty="0" err="1">
                <a:latin typeface="Trebuchet MS" pitchFamily="34" charset="0"/>
              </a:rPr>
              <a:t>referencovaný</a:t>
            </a:r>
            <a:r>
              <a:rPr lang="sk-SK" dirty="0">
                <a:latin typeface="Trebuchet MS" pitchFamily="34" charset="0"/>
              </a:rPr>
              <a:t> z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sk-SK" dirty="0">
                <a:latin typeface="Trebuchet MS" pitchFamily="34" charset="0"/>
              </a:rPr>
              <a:t>, aby vytvoril nový </a:t>
            </a:r>
            <a:r>
              <a:rPr lang="sk-SK" dirty="0" err="1">
                <a:latin typeface="Trebuchet MS" pitchFamily="34" charset="0"/>
              </a:rPr>
              <a:t>reťazcový</a:t>
            </a:r>
            <a:r>
              <a:rPr lang="sk-SK" dirty="0">
                <a:latin typeface="Trebuchet MS" pitchFamily="34" charset="0"/>
              </a:rPr>
              <a:t> objekt so „zlepeným obsahom“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9374" y="4930951"/>
            <a:ext cx="4363989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Počas vykonávania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duplicate(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/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3) </a:t>
            </a:r>
            <a:r>
              <a:rPr lang="en-US" dirty="0" err="1">
                <a:latin typeface="Trebuchet MS" pitchFamily="34" charset="0"/>
              </a:rPr>
              <a:t>vznikn</a:t>
            </a:r>
            <a:r>
              <a:rPr lang="sk-SK" dirty="0">
                <a:latin typeface="Trebuchet MS" pitchFamily="34" charset="0"/>
              </a:rPr>
              <a:t>ú celkom 4 objekty s obsahom</a:t>
            </a:r>
            <a:r>
              <a:rPr lang="en-US" dirty="0">
                <a:latin typeface="Trebuchet MS" pitchFamily="34" charset="0"/>
              </a:rPr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SvetSvet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Rovnaké reťazce</a:t>
            </a:r>
            <a:endParaRPr lang="cs-CZ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rovnakeReferencie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(s1 == s2);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rovnakyObsah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(s1.equals(s2));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rovnakeReferencie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rovnakeObsah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marL="357188" lvl="1" indent="-357188" algn="ctr" eaLnBrk="1" hangingPunct="1">
              <a:buClr>
                <a:srgbClr val="E5EEC2"/>
              </a:buClr>
              <a:buSzPct val="120000"/>
              <a:buNone/>
            </a:pPr>
            <a:r>
              <a:rPr lang="sk-SK" b="1" dirty="0">
                <a:solidFill>
                  <a:schemeClr val="tx1"/>
                </a:solidFill>
              </a:rPr>
              <a:t>Pozor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 re</a:t>
            </a:r>
            <a:r>
              <a:rPr lang="sk-SK" b="1" dirty="0" err="1">
                <a:solidFill>
                  <a:schemeClr val="tx1"/>
                </a:solidFill>
              </a:rPr>
              <a:t>ťazce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sz="2800" b="1" dirty="0">
                <a:solidFill>
                  <a:srgbClr val="FF0000"/>
                </a:solidFill>
              </a:rPr>
              <a:t>==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vs.</a:t>
            </a:r>
            <a:r>
              <a:rPr lang="en-US" b="1" dirty="0">
                <a:solidFill>
                  <a:srgbClr val="FF0000"/>
                </a:solidFill>
              </a:rPr>
              <a:t> equals</a:t>
            </a:r>
            <a:r>
              <a:rPr lang="en-US" b="1" dirty="0">
                <a:solidFill>
                  <a:schemeClr val="tx1"/>
                </a:solidFill>
              </a:rPr>
              <a:t>!!!</a:t>
            </a:r>
            <a:endParaRPr lang="sk-SK" b="1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71565" y="1327139"/>
            <a:ext cx="208695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2 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r</a:t>
            </a:r>
            <a:r>
              <a:rPr lang="sk-SK" b="1" dirty="0" err="1">
                <a:solidFill>
                  <a:srgbClr val="FF0000"/>
                </a:solidFill>
                <a:latin typeface="Trebuchet MS" pitchFamily="34" charset="0"/>
              </a:rPr>
              <a:t>ôzne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objekty uchovávajúce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rovnaký</a:t>
            </a:r>
            <a:r>
              <a:rPr lang="sk-SK" dirty="0">
                <a:latin typeface="Trebuchet MS" pitchFamily="34" charset="0"/>
              </a:rPr>
              <a:t> obsah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vieme o premenných...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Premenné </a:t>
            </a:r>
            <a:r>
              <a:rPr lang="en-US" dirty="0"/>
              <a:t>(a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primitívneho typu </a:t>
            </a:r>
            <a:r>
              <a:rPr lang="sk-SK" dirty="0"/>
              <a:t>– uchovávajú konkrétnu hodnotu zadaného typu </a:t>
            </a:r>
            <a:r>
              <a:rPr lang="en-US" dirty="0"/>
              <a:t>(</a:t>
            </a:r>
            <a:r>
              <a:rPr lang="en-US" dirty="0" err="1"/>
              <a:t>celkom</a:t>
            </a:r>
            <a:r>
              <a:rPr lang="en-US" dirty="0"/>
              <a:t> 8 r</a:t>
            </a:r>
            <a:r>
              <a:rPr lang="sk-SK" dirty="0" err="1"/>
              <a:t>ôznych</a:t>
            </a:r>
            <a:r>
              <a:rPr lang="sk-SK" dirty="0"/>
              <a:t> typov</a:t>
            </a:r>
            <a:r>
              <a:rPr lang="en-US" dirty="0"/>
              <a:t>)</a:t>
            </a:r>
            <a:endParaRPr lang="sk-SK" dirty="0"/>
          </a:p>
          <a:p>
            <a:pPr lvl="2" eaLnBrk="1" hangingPunct="1"/>
            <a:r>
              <a:rPr lang="sk-SK" dirty="0"/>
              <a:t>h</a:t>
            </a:r>
            <a:r>
              <a:rPr lang="en-US" dirty="0" err="1"/>
              <a:t>odnoty</a:t>
            </a:r>
            <a:r>
              <a:rPr lang="en-US" dirty="0"/>
              <a:t> </a:t>
            </a:r>
            <a:r>
              <a:rPr lang="en-US" dirty="0" err="1"/>
              <a:t>niektor</a:t>
            </a:r>
            <a:r>
              <a:rPr lang="sk-SK" dirty="0" err="1"/>
              <a:t>ých</a:t>
            </a:r>
            <a:r>
              <a:rPr lang="sk-SK" dirty="0"/>
              <a:t> typov je možné pretypovaním zmeniť na iný typ </a:t>
            </a:r>
            <a:r>
              <a:rPr lang="en-US" dirty="0"/>
              <a:t>(</a:t>
            </a:r>
            <a:r>
              <a:rPr lang="en-US" dirty="0" err="1"/>
              <a:t>implicitn</a:t>
            </a:r>
            <a:r>
              <a:rPr lang="sk-SK" dirty="0"/>
              <a:t>é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explici</a:t>
            </a:r>
            <a:r>
              <a:rPr lang="en-US" dirty="0" err="1"/>
              <a:t>tn</a:t>
            </a:r>
            <a:r>
              <a:rPr lang="sk-SK" dirty="0"/>
              <a:t>é pretypovanie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referenčného typu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uchov</a:t>
            </a:r>
            <a:r>
              <a:rPr lang="sk-SK" dirty="0" err="1"/>
              <a:t>ávajú</a:t>
            </a:r>
            <a:r>
              <a:rPr lang="sk-SK" dirty="0"/>
              <a:t> referenciu </a:t>
            </a:r>
            <a:r>
              <a:rPr lang="en-US" dirty="0"/>
              <a:t>(</a:t>
            </a:r>
            <a:r>
              <a:rPr lang="sk-SK" dirty="0"/>
              <a:t>„rodné číslo“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ý objekt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/>
              <a:t> </a:t>
            </a:r>
            <a:endParaRPr lang="en-US" dirty="0"/>
          </a:p>
          <a:p>
            <a:pPr lvl="1" eaLnBrk="1" hangingPunct="1"/>
            <a:endParaRPr lang="sk-SK" dirty="0"/>
          </a:p>
          <a:p>
            <a:pPr lvl="1" algn="ctr" eaLnBrk="1" hangingPunct="1">
              <a:buFontTx/>
              <a:buNone/>
            </a:pPr>
            <a:endParaRPr lang="en-US" dirty="0"/>
          </a:p>
          <a:p>
            <a:pPr lvl="1"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Žiadne iné typy premenných v Jave neexistujú.</a:t>
            </a:r>
          </a:p>
        </p:txBody>
      </p:sp>
      <p:pic>
        <p:nvPicPr>
          <p:cNvPr id="4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1593" y="1259300"/>
            <a:ext cx="616901" cy="56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</a:t>
            </a:r>
            <a:r>
              <a:rPr lang="sk-SK" dirty="0" err="1"/>
              <a:t>šetky</a:t>
            </a:r>
            <a:r>
              <a:rPr lang="sk-SK" dirty="0"/>
              <a:t> objekty sú si rovné ...</a:t>
            </a:r>
            <a:endParaRPr lang="cs-CZ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... ale niektoré sú si rovnejšie.</a:t>
            </a:r>
          </a:p>
          <a:p>
            <a:pPr eaLnBrk="1" hangingPunct="1"/>
            <a:endParaRPr lang="sk-SK"/>
          </a:p>
          <a:p>
            <a:pPr eaLnBrk="1" hangingPunct="1"/>
            <a:r>
              <a:rPr lang="sk-SK"/>
              <a:t>Objekty triedy </a:t>
            </a:r>
            <a:r>
              <a:rPr lang="sk-SK" b="1"/>
              <a:t>String </a:t>
            </a:r>
            <a:r>
              <a:rPr lang="en-US"/>
              <a:t>(a aj p</a:t>
            </a:r>
            <a:r>
              <a:rPr lang="sk-SK"/>
              <a:t>ár ďalších</a:t>
            </a:r>
            <a:r>
              <a:rPr lang="en-US"/>
              <a:t> vyvolen</a:t>
            </a:r>
            <a:r>
              <a:rPr lang="sk-SK"/>
              <a:t>ých</a:t>
            </a:r>
            <a:r>
              <a:rPr lang="en-US"/>
              <a:t> tried)</a:t>
            </a:r>
            <a:r>
              <a:rPr lang="sk-SK"/>
              <a:t> majú </a:t>
            </a:r>
            <a:r>
              <a:rPr lang="sk-SK">
                <a:solidFill>
                  <a:srgbClr val="FF0000"/>
                </a:solidFill>
              </a:rPr>
              <a:t>špeciáln</a:t>
            </a:r>
            <a:r>
              <a:rPr lang="en-US">
                <a:solidFill>
                  <a:srgbClr val="FF0000"/>
                </a:solidFill>
              </a:rPr>
              <a:t>u</a:t>
            </a:r>
            <a:r>
              <a:rPr lang="sk-SK">
                <a:solidFill>
                  <a:srgbClr val="FF0000"/>
                </a:solidFill>
              </a:rPr>
              <a:t> podporu</a:t>
            </a:r>
            <a:r>
              <a:rPr lang="sk-SK"/>
              <a:t> z jazyka Java ...</a:t>
            </a:r>
          </a:p>
          <a:p>
            <a:pPr eaLnBrk="1" hangingPunct="1"/>
            <a:r>
              <a:rPr lang="sk-SK"/>
              <a:t>Namiesto</a:t>
            </a:r>
          </a:p>
          <a:p>
            <a:pPr algn="ctr"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String(</a:t>
            </a:r>
            <a:r>
              <a:rPr lang="cs-CZ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sk-SK"/>
              <a:t>	stačí napísať</a:t>
            </a:r>
          </a:p>
          <a:p>
            <a:pPr algn="ctr"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String s = </a:t>
            </a:r>
            <a:r>
              <a:rPr lang="cs-CZ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cs-CZ"/>
          </a:p>
        </p:txBody>
      </p:sp>
      <p:pic>
        <p:nvPicPr>
          <p:cNvPr id="1203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499" y="2511985"/>
            <a:ext cx="4762500" cy="32385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“</a:t>
            </a:r>
            <a:r>
              <a:rPr lang="sk-SK" sz="3600"/>
              <a:t>Metóda concat</a:t>
            </a:r>
            <a:r>
              <a:rPr lang="en-US" sz="3600"/>
              <a:t>()</a:t>
            </a:r>
            <a:r>
              <a:rPr lang="sk-SK" sz="3600"/>
              <a:t> pre lenivých</a:t>
            </a:r>
            <a:r>
              <a:rPr lang="en-US" sz="3600"/>
              <a:t>”</a:t>
            </a:r>
            <a:endParaRPr lang="cs-CZ" sz="36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Jazyk Java ponúka </a:t>
            </a:r>
            <a:r>
              <a:rPr lang="sk-SK" b="1" dirty="0">
                <a:solidFill>
                  <a:srgbClr val="FF0000"/>
                </a:solidFill>
              </a:rPr>
              <a:t>operátor pre </a:t>
            </a:r>
            <a:r>
              <a:rPr lang="sk-SK" b="1" dirty="0" err="1">
                <a:solidFill>
                  <a:srgbClr val="FF0000"/>
                </a:solidFill>
              </a:rPr>
              <a:t>zreťazovanie</a:t>
            </a:r>
            <a:r>
              <a:rPr lang="sk-SK" dirty="0"/>
              <a:t> </a:t>
            </a:r>
            <a:r>
              <a:rPr lang="en-US" dirty="0"/>
              <a:t> (sp</a:t>
            </a:r>
            <a:r>
              <a:rPr lang="sk-SK" dirty="0" err="1"/>
              <a:t>ájanie</a:t>
            </a:r>
            <a:r>
              <a:rPr lang="sk-SK" dirty="0"/>
              <a:t> reťazcov</a:t>
            </a:r>
            <a:r>
              <a:rPr lang="en-US" dirty="0"/>
              <a:t>):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s1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s2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s1 + s2;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s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+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sz="2400" dirty="0">
                <a:solidFill>
                  <a:srgbClr val="2A00FF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+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s2;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899647" y="4249271"/>
            <a:ext cx="197218" cy="13267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4921618" y="4186518"/>
            <a:ext cx="107582" cy="13984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127" y="5504691"/>
            <a:ext cx="835328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jeden</a:t>
            </a:r>
            <a:r>
              <a:rPr lang="en-US" dirty="0">
                <a:latin typeface="Trebuchet MS" pitchFamily="34" charset="0"/>
              </a:rPr>
              <a:t> z </a:t>
            </a:r>
            <a:r>
              <a:rPr lang="en-US" dirty="0" err="1">
                <a:latin typeface="Trebuchet MS" pitchFamily="34" charset="0"/>
              </a:rPr>
              <a:t>operandov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oper</a:t>
            </a:r>
            <a:r>
              <a:rPr lang="sk-SK" dirty="0" err="1">
                <a:latin typeface="Trebuchet MS" pitchFamily="34" charset="0"/>
              </a:rPr>
              <a:t>ácie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reťazec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objekt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triedy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latin typeface="Trebuchet MS" pitchFamily="34" charset="0"/>
              </a:rPr>
              <a:t>), </a:t>
            </a:r>
            <a:r>
              <a:rPr lang="en-US" dirty="0" err="1">
                <a:latin typeface="Trebuchet MS" pitchFamily="34" charset="0"/>
              </a:rPr>
              <a:t>ch</a:t>
            </a:r>
            <a:r>
              <a:rPr lang="sk-SK" dirty="0" err="1">
                <a:latin typeface="Trebuchet MS" pitchFamily="34" charset="0"/>
              </a:rPr>
              <a:t>ápe</a:t>
            </a:r>
            <a:r>
              <a:rPr lang="sk-SK" dirty="0">
                <a:latin typeface="Trebuchet MS" pitchFamily="34" charset="0"/>
              </a:rPr>
              <a:t> sa </a:t>
            </a:r>
            <a:r>
              <a:rPr lang="en-US" dirty="0">
                <a:latin typeface="Courier New" pitchFamily="49" charset="0"/>
              </a:rPr>
              <a:t>+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ako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oper</a:t>
            </a:r>
            <a:r>
              <a:rPr lang="sk-SK" dirty="0" err="1">
                <a:latin typeface="Trebuchet MS" pitchFamily="34" charset="0"/>
              </a:rPr>
              <a:t>ácia</a:t>
            </a:r>
            <a:r>
              <a:rPr lang="sk-SK" dirty="0">
                <a:latin typeface="Trebuchet MS" pitchFamily="34" charset="0"/>
              </a:rPr>
              <a:t> zreťazenia. Výsledkom je </a:t>
            </a:r>
            <a:r>
              <a:rPr lang="sk-SK" b="1" dirty="0">
                <a:latin typeface="Trebuchet MS" pitchFamily="34" charset="0"/>
              </a:rPr>
              <a:t>nový objekt </a:t>
            </a:r>
            <a:r>
              <a:rPr lang="sk-SK" dirty="0">
                <a:latin typeface="Trebuchet MS" pitchFamily="34" charset="0"/>
              </a:rPr>
              <a:t>triedy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latin typeface="Trebuchet MS" pitchFamily="34" charset="0"/>
              </a:rPr>
              <a:t>, ktorého obsah vznikne zreťazením obsahu </a:t>
            </a:r>
            <a:r>
              <a:rPr lang="sk-SK" dirty="0" err="1">
                <a:latin typeface="Trebuchet MS" pitchFamily="34" charset="0"/>
              </a:rPr>
              <a:t>operandov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61963" y="2062243"/>
            <a:ext cx="2795166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600" dirty="0">
                <a:latin typeface="Trebuchet MS" pitchFamily="34" charset="0"/>
              </a:rPr>
              <a:t>Varovanie pre pokročilých</a:t>
            </a:r>
            <a:r>
              <a:rPr lang="en-US" sz="1600" dirty="0">
                <a:latin typeface="Trebuchet MS" pitchFamily="34" charset="0"/>
              </a:rPr>
              <a:t>:</a:t>
            </a:r>
            <a:endParaRPr lang="sk-SK" sz="1600" dirty="0">
              <a:latin typeface="Trebuchet MS" pitchFamily="34" charset="0"/>
            </a:endParaRPr>
          </a:p>
          <a:p>
            <a:r>
              <a:rPr lang="en-US" sz="1600" dirty="0">
                <a:latin typeface="Trebuchet MS" pitchFamily="34" charset="0"/>
              </a:rPr>
              <a:t>(</a:t>
            </a:r>
            <a:r>
              <a:rPr lang="en-US" sz="1600" dirty="0" err="1">
                <a:latin typeface="Trebuchet MS" pitchFamily="34" charset="0"/>
              </a:rPr>
              <a:t>nielen</a:t>
            </a:r>
            <a:r>
              <a:rPr lang="en-US" sz="1600" dirty="0">
                <a:latin typeface="Trebuchet MS" pitchFamily="34" charset="0"/>
              </a:rPr>
              <a:t>) n</a:t>
            </a:r>
            <a:r>
              <a:rPr lang="sk-SK" sz="1600" dirty="0">
                <a:latin typeface="Trebuchet MS" pitchFamily="34" charset="0"/>
              </a:rPr>
              <a:t>a </a:t>
            </a:r>
            <a:r>
              <a:rPr lang="en-US" sz="1600" dirty="0" err="1">
                <a:latin typeface="Trebuchet MS" pitchFamily="34" charset="0"/>
              </a:rPr>
              <a:t>slajdoch</a:t>
            </a:r>
            <a:r>
              <a:rPr lang="en-US" sz="1600" dirty="0">
                <a:latin typeface="Trebuchet MS" pitchFamily="34" charset="0"/>
              </a:rPr>
              <a:t> </a:t>
            </a:r>
            <a:r>
              <a:rPr lang="sk-SK" sz="1600" dirty="0">
                <a:latin typeface="Trebuchet MS" pitchFamily="34" charset="0"/>
              </a:rPr>
              <a:t>o </a:t>
            </a:r>
            <a:r>
              <a:rPr lang="sk-SK" sz="1600" dirty="0" err="1">
                <a:latin typeface="Trebuchet MS" pitchFamily="34" charset="0"/>
              </a:rPr>
              <a:t>zreťazovaní</a:t>
            </a:r>
            <a:r>
              <a:rPr lang="sk-SK" sz="1600" dirty="0">
                <a:latin typeface="Trebuchet MS" pitchFamily="34" charset="0"/>
              </a:rPr>
              <a:t> tak trochu klameme...</a:t>
            </a:r>
            <a:endParaRPr lang="en-US" sz="16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“</a:t>
            </a:r>
            <a:r>
              <a:rPr lang="sk-SK" sz="3600"/>
              <a:t>Metóda concat</a:t>
            </a:r>
            <a:r>
              <a:rPr lang="en-US" sz="3600"/>
              <a:t>()</a:t>
            </a:r>
            <a:r>
              <a:rPr lang="sk-SK" sz="3600"/>
              <a:t> pre lenivých</a:t>
            </a:r>
            <a:r>
              <a:rPr lang="en-US" sz="3600"/>
              <a:t>”</a:t>
            </a:r>
            <a:endParaRPr lang="cs-CZ" sz="36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/>
              <a:t>Ak je jeden z operandov oper</a:t>
            </a:r>
            <a:r>
              <a:rPr lang="sk-SK"/>
              <a:t>ácie </a:t>
            </a:r>
            <a:r>
              <a:rPr lang="en-US">
                <a:latin typeface="Courier New" pitchFamily="49" charset="0"/>
              </a:rPr>
              <a:t>+</a:t>
            </a:r>
            <a:r>
              <a:rPr lang="en-US"/>
              <a:t> </a:t>
            </a:r>
            <a:r>
              <a:rPr lang="sk-SK"/>
              <a:t>reťazec </a:t>
            </a:r>
            <a:r>
              <a:rPr lang="en-US"/>
              <a:t>(objekt triedy String),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+</a:t>
            </a:r>
            <a:r>
              <a:rPr lang="en-US"/>
              <a:t> funguje </a:t>
            </a:r>
            <a:r>
              <a:rPr lang="en-US" b="1">
                <a:solidFill>
                  <a:srgbClr val="FF0000"/>
                </a:solidFill>
              </a:rPr>
              <a:t>ako oper</a:t>
            </a:r>
            <a:r>
              <a:rPr lang="sk-SK" b="1">
                <a:solidFill>
                  <a:srgbClr val="FF0000"/>
                </a:solidFill>
              </a:rPr>
              <a:t>ácia zreťazenia</a:t>
            </a:r>
            <a:r>
              <a:rPr lang="sk-SK"/>
              <a:t>. Výsledkom je nový objekt, ktorého obsah vznikne zreťazením obsahu operandov.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sk-SK"/>
              <a:t>Ak je druhý z operandov nie reťazec, Java sa ho </a:t>
            </a:r>
            <a:r>
              <a:rPr lang="sk-SK" b="1">
                <a:solidFill>
                  <a:srgbClr val="FF0000"/>
                </a:solidFill>
              </a:rPr>
              <a:t>pokúsi prerob</a:t>
            </a:r>
            <a:r>
              <a:rPr lang="en-US" b="1">
                <a:solidFill>
                  <a:srgbClr val="FF0000"/>
                </a:solidFill>
              </a:rPr>
              <a:t>i</a:t>
            </a:r>
            <a:r>
              <a:rPr lang="sk-SK" b="1">
                <a:solidFill>
                  <a:srgbClr val="FF0000"/>
                </a:solidFill>
              </a:rPr>
              <a:t>ť na reťazec</a:t>
            </a:r>
            <a:r>
              <a:rPr lang="sk-SK"/>
              <a:t> </a:t>
            </a:r>
            <a:r>
              <a:rPr lang="en-US"/>
              <a:t>!!!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/>
              <a:t>Mo</a:t>
            </a:r>
            <a:r>
              <a:rPr lang="sk-SK"/>
              <a:t>žeme písať: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 b="1">
                <a:solidFill>
                  <a:srgbClr val="7F0055"/>
                </a:solidFill>
                <a:latin typeface="Courier New" pitchFamily="49" charset="0"/>
              </a:rPr>
              <a:t>  int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c = 10;</a:t>
            </a:r>
            <a:endParaRPr lang="sk-SK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 String s = </a:t>
            </a:r>
            <a:r>
              <a:rPr lang="sk-SK">
                <a:solidFill>
                  <a:srgbClr val="2A00FF"/>
                </a:solidFill>
                <a:latin typeface="Courier New" pitchFamily="49" charset="0"/>
              </a:rPr>
              <a:t>"V c je cislo: "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+ c;</a:t>
            </a:r>
            <a:endParaRPr lang="sk-SK"/>
          </a:p>
          <a:p>
            <a:pPr eaLnBrk="1" hangingPunct="1"/>
            <a:endParaRPr lang="cs-CZ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6893859" y="4536142"/>
            <a:ext cx="510988" cy="10219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77115" y="3873115"/>
            <a:ext cx="2535191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Vyrob</a:t>
            </a:r>
            <a:r>
              <a:rPr lang="sk-SK" sz="2400" dirty="0">
                <a:latin typeface="Trebuchet MS" pitchFamily="34" charset="0"/>
              </a:rPr>
              <a:t>í reťazec:</a:t>
            </a:r>
            <a:endParaRPr lang="en-US" sz="2400" dirty="0">
              <a:latin typeface="Trebuchet MS" pitchFamily="34" charset="0"/>
            </a:endParaRPr>
          </a:p>
          <a:p>
            <a:r>
              <a:rPr lang="sk-SK" dirty="0">
                <a:solidFill>
                  <a:srgbClr val="2A00FF"/>
                </a:solidFill>
              </a:rPr>
              <a:t>"V c je </a:t>
            </a:r>
            <a:r>
              <a:rPr lang="sk-SK" dirty="0" err="1">
                <a:solidFill>
                  <a:srgbClr val="2A00FF"/>
                </a:solidFill>
              </a:rPr>
              <a:t>cislo</a:t>
            </a:r>
            <a:r>
              <a:rPr lang="sk-SK" dirty="0">
                <a:solidFill>
                  <a:srgbClr val="2A00FF"/>
                </a:solidFill>
              </a:rPr>
              <a:t>: </a:t>
            </a:r>
            <a:r>
              <a:rPr lang="en-US" dirty="0">
                <a:solidFill>
                  <a:srgbClr val="2A00FF"/>
                </a:solidFill>
              </a:rPr>
              <a:t>10</a:t>
            </a:r>
            <a:r>
              <a:rPr lang="sk-SK" dirty="0">
                <a:solidFill>
                  <a:srgbClr val="2A00FF"/>
                </a:solidFill>
              </a:rPr>
              <a:t>"</a:t>
            </a:r>
            <a:endParaRPr lang="cs-CZ" dirty="0">
              <a:solidFill>
                <a:srgbClr val="2A00FF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Hra s referenciami</a:t>
            </a:r>
            <a:endParaRPr lang="cs-CZ" sz="400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'j'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340350" y="3846513"/>
            <a:ext cx="2003425" cy="928687"/>
          </a:xfrm>
          <a:prstGeom prst="cloudCallout">
            <a:avLst>
              <a:gd name="adj1" fmla="val -50157"/>
              <a:gd name="adj2" fmla="val 145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207304" name="AutoShape 8"/>
          <p:cNvSpPr>
            <a:spLocks noChangeArrowheads="1"/>
          </p:cNvSpPr>
          <p:nvPr/>
        </p:nvSpPr>
        <p:spPr bwMode="auto">
          <a:xfrm>
            <a:off x="1841500" y="3930650"/>
            <a:ext cx="2003425" cy="928688"/>
          </a:xfrm>
          <a:prstGeom prst="cloudCallout">
            <a:avLst>
              <a:gd name="adj1" fmla="val 49051"/>
              <a:gd name="adj2" fmla="val 1563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>
                <a:solidFill>
                  <a:srgbClr val="2A00FF"/>
                </a:solidFill>
                <a:latin typeface="Courier New" pitchFamily="49" charset="0"/>
              </a:rPr>
              <a:t>Aho</a:t>
            </a:r>
            <a:r>
              <a:rPr lang="en-US" sz="2400" dirty="0">
                <a:solidFill>
                  <a:srgbClr val="2A00FF"/>
                </a:solidFill>
                <a:latin typeface="Courier New" pitchFamily="49" charset="0"/>
              </a:rPr>
              <a:t>j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cs-CZ" sz="2400" b="1" dirty="0">
              <a:latin typeface="Courier New" pitchFamily="49" charset="0"/>
            </a:endParaRPr>
          </a:p>
        </p:txBody>
      </p:sp>
      <p:sp>
        <p:nvSpPr>
          <p:cNvPr id="1207307" name="AutoShape 11"/>
          <p:cNvSpPr>
            <a:spLocks/>
          </p:cNvSpPr>
          <p:nvPr/>
        </p:nvSpPr>
        <p:spPr bwMode="auto">
          <a:xfrm rot="-5400000">
            <a:off x="1762593" y="1772023"/>
            <a:ext cx="404812" cy="1538288"/>
          </a:xfrm>
          <a:prstGeom prst="leftBrace">
            <a:avLst>
              <a:gd name="adj1" fmla="val 3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40755" y="1644279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9729" y="2051823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5836023" y="2447366"/>
            <a:ext cx="466165" cy="14074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594846" y="2384612"/>
            <a:ext cx="2223247" cy="156882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981195" y="2752159"/>
            <a:ext cx="564781" cy="12460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07304" grpId="0" animBg="1"/>
      <p:bldP spid="1207307" grpId="0" animBg="1"/>
      <p:bldP spid="12" grpId="0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Obrátený reťazec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 naučiť korytnačky metódu, ktorá prevráti znaky v reťazci ...</a:t>
            </a:r>
          </a:p>
          <a:p>
            <a:pPr lvl="1" eaLnBrk="1" hangingPunct="1"/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"Java" </a:t>
            </a:r>
            <a:r>
              <a:rPr lang="en-US" dirty="0">
                <a:solidFill>
                  <a:srgbClr val="003366"/>
                </a:solidFill>
                <a:cs typeface="Courier New" pitchFamily="49" charset="0"/>
              </a:rPr>
              <a:t>»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 "</a:t>
            </a:r>
            <a:r>
              <a:rPr lang="sk-SK" dirty="0" err="1">
                <a:solidFill>
                  <a:srgbClr val="2A00FF"/>
                </a:solidFill>
                <a:latin typeface="Courier New" pitchFamily="49" charset="0"/>
              </a:rPr>
              <a:t>avaJ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rever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s)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734951" y="3293051"/>
            <a:ext cx="564777" cy="13178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13445" y="4410998"/>
            <a:ext cx="2535191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Metóda vráti referenciu na objekt triedy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Obr</a:t>
            </a:r>
            <a:r>
              <a:rPr lang="sk-SK" sz="4000"/>
              <a:t>átený reťazec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reverse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s)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(s ==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s.length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 i++)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			 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s.charAt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(i) +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		}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Ďalšie reťazcové metódy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substring</a:t>
            </a:r>
            <a:r>
              <a:rPr lang="sk-SK" dirty="0"/>
              <a:t> – vráti referenciu na reťazec, ktorý je </a:t>
            </a:r>
            <a:r>
              <a:rPr lang="sk-SK" dirty="0" err="1"/>
              <a:t>podreťazcom</a:t>
            </a:r>
            <a:r>
              <a:rPr lang="sk-SK" dirty="0"/>
              <a:t> reťazca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trim</a:t>
            </a:r>
            <a:r>
              <a:rPr lang="sk-SK" dirty="0"/>
              <a:t> – vráti referenciu na reťazec, v ktorom odstráni medzery z oboch koncov reťazca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indexOf</a:t>
            </a:r>
            <a:r>
              <a:rPr lang="sk-SK" dirty="0"/>
              <a:t> – vráti pozíciu prvého výskytu zadaného reťazca v reťazci, </a:t>
            </a:r>
            <a:r>
              <a:rPr lang="en-US" dirty="0"/>
              <a:t>-1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en-US" dirty="0" err="1"/>
              <a:t>podre</a:t>
            </a:r>
            <a:r>
              <a:rPr lang="sk-SK" dirty="0" err="1"/>
              <a:t>ťazcom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s =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"Java je super"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s.toUpperCase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JAVA JE SUPER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s.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substring(2, 7)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» 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en-US" dirty="0" err="1">
                <a:solidFill>
                  <a:srgbClr val="2A00FF"/>
                </a:solidFill>
                <a:latin typeface="Courier New" pitchFamily="49" charset="0"/>
              </a:rPr>
              <a:t>va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 je</a:t>
            </a:r>
            <a:r>
              <a:rPr lang="sk-SK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b="1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Čo s odpadom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14183"/>
            <a:ext cx="8574505" cy="5300326"/>
          </a:xfrm>
        </p:spPr>
        <p:txBody>
          <a:bodyPr/>
          <a:lstStyle/>
          <a:p>
            <a:r>
              <a:rPr lang="sk-SK" dirty="0"/>
              <a:t>Naše metódy vytvárajú veľa „odpadu“ vo forme dočasne potrebných objektov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/>
              <a:t>.</a:t>
            </a:r>
          </a:p>
          <a:p>
            <a:r>
              <a:rPr lang="sk-SK" dirty="0"/>
              <a:t>Riešenie: objekty triedy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endParaRPr lang="sk-SK" b="1" dirty="0">
              <a:solidFill>
                <a:srgbClr val="FF0000"/>
              </a:solidFill>
            </a:endParaRPr>
          </a:p>
          <a:p>
            <a:r>
              <a:rPr lang="sk-SK" dirty="0"/>
              <a:t>„Zmysel života“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r>
              <a:rPr lang="sk-SK" dirty="0" err="1"/>
              <a:t>-ov</a:t>
            </a:r>
            <a:r>
              <a:rPr lang="sk-SK" dirty="0">
                <a:solidFill>
                  <a:schemeClr val="tx1"/>
                </a:solidFill>
                <a:latin typeface="Courier New" pitchFamily="49" charset="0"/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sk-SK" dirty="0">
                <a:solidFill>
                  <a:schemeClr val="tx1"/>
                </a:solidFill>
              </a:rPr>
              <a:t>chovávať postupnosť znakov, ktorú ide meniť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narozdiel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</a:t>
            </a:r>
            <a:r>
              <a:rPr lang="en-US" dirty="0">
                <a:solidFill>
                  <a:srgbClr val="FF0000"/>
                </a:solidFill>
              </a:rPr>
              <a:t> String-</a:t>
            </a:r>
            <a:r>
              <a:rPr lang="en-US" dirty="0" err="1">
                <a:solidFill>
                  <a:srgbClr val="FF0000"/>
                </a:solidFill>
              </a:rPr>
              <a:t>ov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ktor</a:t>
            </a:r>
            <a:r>
              <a:rPr lang="sk-SK" dirty="0">
                <a:solidFill>
                  <a:srgbClr val="FF0000"/>
                </a:solidFill>
              </a:rPr>
              <a:t>é žijú s tým obsahom, s ktorým sa „narodia“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dirty="0"/>
              <a:t>Niektoré metódy 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StringBuilder</a:t>
            </a:r>
            <a:r>
              <a:rPr lang="sk-SK" dirty="0" err="1"/>
              <a:t>-ov</a:t>
            </a:r>
            <a:r>
              <a:rPr lang="sk-SK" dirty="0">
                <a:solidFill>
                  <a:schemeClr val="tx1"/>
                </a:solidFill>
                <a:latin typeface="Courier New" pitchFamily="49" charset="0"/>
              </a:rPr>
              <a:t>:</a:t>
            </a:r>
            <a:endParaRPr lang="sk-SK" i="1" dirty="0">
              <a:solidFill>
                <a:schemeClr val="tx1"/>
              </a:solidFill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sk-SK" i="1" dirty="0" err="1">
                <a:solidFill>
                  <a:srgbClr val="FF0000"/>
                </a:solidFill>
              </a:rPr>
              <a:t>ppend</a:t>
            </a:r>
            <a:r>
              <a:rPr lang="sk-SK" i="1" dirty="0">
                <a:solidFill>
                  <a:srgbClr val="FF0000"/>
                </a:solidFill>
              </a:rPr>
              <a:t> </a:t>
            </a:r>
            <a:r>
              <a:rPr lang="en-US" dirty="0"/>
              <a:t>– pr</a:t>
            </a:r>
            <a:r>
              <a:rPr lang="sk-SK" dirty="0" err="1"/>
              <a:t>ilepí</a:t>
            </a:r>
            <a:r>
              <a:rPr lang="sk-SK" dirty="0"/>
              <a:t> reťazec</a:t>
            </a:r>
            <a:r>
              <a:rPr lang="en-US" dirty="0"/>
              <a:t>/</a:t>
            </a:r>
            <a:r>
              <a:rPr lang="en-US" dirty="0" err="1"/>
              <a:t>znak</a:t>
            </a:r>
            <a:r>
              <a:rPr lang="en-US" dirty="0"/>
              <a:t>/</a:t>
            </a:r>
            <a:r>
              <a:rPr lang="sk-SK" dirty="0"/>
              <a:t>číslo... na koniec </a:t>
            </a:r>
          </a:p>
          <a:p>
            <a:pPr lvl="1"/>
            <a:r>
              <a:rPr lang="sk-SK" i="1" dirty="0" err="1">
                <a:solidFill>
                  <a:srgbClr val="FF0000"/>
                </a:solidFill>
              </a:rPr>
              <a:t>insert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vlo</a:t>
            </a:r>
            <a:r>
              <a:rPr lang="sk-SK" dirty="0" err="1"/>
              <a:t>ží</a:t>
            </a:r>
            <a:r>
              <a:rPr lang="sk-SK" dirty="0"/>
              <a:t> reťazec</a:t>
            </a:r>
            <a:r>
              <a:rPr lang="en-US" dirty="0"/>
              <a:t>/</a:t>
            </a:r>
            <a:r>
              <a:rPr lang="en-US" dirty="0" err="1"/>
              <a:t>znak</a:t>
            </a:r>
            <a:r>
              <a:rPr lang="en-US" dirty="0"/>
              <a:t>/</a:t>
            </a:r>
            <a:r>
              <a:rPr lang="sk-SK" dirty="0"/>
              <a:t>číslo na zadaný index</a:t>
            </a:r>
          </a:p>
          <a:p>
            <a:pPr lvl="1"/>
            <a:r>
              <a:rPr lang="sk-SK" i="1" dirty="0" err="1">
                <a:solidFill>
                  <a:srgbClr val="FF0000"/>
                </a:solidFill>
              </a:rPr>
              <a:t>toString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vytvor</a:t>
            </a:r>
            <a:r>
              <a:rPr lang="sk-SK" dirty="0"/>
              <a:t>í reťazec podľa aktuálneho obsahu</a:t>
            </a:r>
          </a:p>
          <a:p>
            <a:pPr lvl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Duplikovanie</a:t>
            </a:r>
            <a:r>
              <a:rPr lang="en-US" dirty="0"/>
              <a:t> re</a:t>
            </a:r>
            <a:r>
              <a:rPr lang="sk-SK" dirty="0" err="1"/>
              <a:t>ťazcov</a:t>
            </a:r>
            <a:r>
              <a:rPr lang="en-US" dirty="0"/>
              <a:t> (</a:t>
            </a:r>
            <a:r>
              <a:rPr lang="sk-SK" dirty="0"/>
              <a:t>3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duplicate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s,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pocet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StringBuilder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sk-SK" sz="20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sk-SK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StringBuilder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nn-NO" sz="2000" b="1" dirty="0">
                <a:solidFill>
                  <a:srgbClr val="7F0055"/>
                </a:solidFill>
                <a:latin typeface="Courier New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nn-NO" sz="2000" b="1" dirty="0">
                <a:solidFill>
                  <a:srgbClr val="7F0055"/>
                </a:solidFill>
                <a:latin typeface="Courier New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urier New"/>
              </a:rPr>
              <a:t>i=0; i&lt;n; i++) {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urier New"/>
              </a:rPr>
              <a:t>			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sb.append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(s);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urier New"/>
              </a:rPr>
              <a:t>		}</a:t>
            </a:r>
            <a:endParaRPr lang="sk-SK" sz="2000" b="1" dirty="0">
              <a:solidFill>
                <a:srgbClr val="7F0055"/>
              </a:solidFill>
              <a:latin typeface="Courier New"/>
            </a:endParaRP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/>
              </a:rPr>
              <a:t>		</a:t>
            </a:r>
            <a:r>
              <a:rPr lang="sk-SK" sz="2000" b="1" dirty="0" err="1">
                <a:solidFill>
                  <a:srgbClr val="7F0055"/>
                </a:solidFill>
                <a:latin typeface="Courier New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/>
              </a:rPr>
              <a:t>sb.toString</a:t>
            </a:r>
            <a:r>
              <a:rPr lang="sk-SK" sz="2000" dirty="0">
                <a:solidFill>
                  <a:srgbClr val="000000"/>
                </a:solidFill>
                <a:latin typeface="Courier New"/>
              </a:rPr>
              <a:t>();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674659" y="2043952"/>
            <a:ext cx="788888" cy="106679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05396" y="2474620"/>
            <a:ext cx="274137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Vytvoríme objekt na uchovanie postupnosti znakov, ktorý možno „meniť“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258235" y="3227294"/>
            <a:ext cx="1846724" cy="10040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34635" y="4124126"/>
            <a:ext cx="297628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Prilepíme na koniec postupnosti znakov v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dirty="0">
                <a:latin typeface="Trebuchet MS" pitchFamily="34" charset="0"/>
              </a:rPr>
              <a:t> celý obsah reťazca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3281082" y="4643718"/>
            <a:ext cx="1721218" cy="11026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07858" y="5406080"/>
            <a:ext cx="399826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Necháme „meniteľnú“ postupnosť znakov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sb</a:t>
            </a:r>
            <a:r>
              <a:rPr lang="sk-SK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sk-SK" dirty="0">
                <a:latin typeface="Trebuchet MS" pitchFamily="34" charset="0"/>
              </a:rPr>
              <a:t>vytvoriť objekt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Trebuchet MS" pitchFamily="34" charset="0"/>
              </a:rPr>
              <a:t>podľa aktuálneho obsahu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Kde </a:t>
            </a:r>
            <a:r>
              <a:rPr lang="sk-SK" sz="4000"/>
              <a:t>nájsť viac informácií</a:t>
            </a:r>
            <a:endParaRPr lang="cs-CZ" sz="400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3746500"/>
            <a:ext cx="4646613" cy="23987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916F676D-AE1F-4447-8DC2-F34144D7B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" y="1499044"/>
            <a:ext cx="5924550" cy="2085975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Referenčná </a:t>
            </a:r>
            <a:r>
              <a:rPr lang="en-US" sz="3200" dirty="0"/>
              <a:t>vs. prim. </a:t>
            </a:r>
            <a:r>
              <a:rPr lang="sk-SK" sz="3200" dirty="0"/>
              <a:t>p</a:t>
            </a:r>
            <a:r>
              <a:rPr lang="en-US" sz="3200" dirty="0" err="1"/>
              <a:t>remenn</a:t>
            </a:r>
            <a:r>
              <a:rPr lang="sk-SK" sz="3200" dirty="0"/>
              <a:t>á</a:t>
            </a:r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1333500" y="3921125"/>
            <a:ext cx="2003425" cy="928688"/>
          </a:xfrm>
          <a:prstGeom prst="cloudCallout">
            <a:avLst>
              <a:gd name="adj1" fmla="val -46593"/>
              <a:gd name="adj2" fmla="val -48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cs-CZ" sz="2400" b="1">
                <a:latin typeface="Courier New" pitchFamily="49" charset="0"/>
              </a:rPr>
              <a:t>  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982663" y="5827713"/>
            <a:ext cx="7685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Color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farba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Color(100, 30, 80);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1906588" y="4183063"/>
            <a:ext cx="827087" cy="369887"/>
          </a:xfrm>
          <a:prstGeom prst="rect">
            <a:avLst/>
          </a:prstGeom>
          <a:solidFill>
            <a:srgbClr val="641E50"/>
          </a:solidFill>
          <a:ln w="76200" algn="ctr">
            <a:noFill/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4878202" y="1316504"/>
            <a:ext cx="3862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123;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79742" y="1895289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farba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2505" y="2293868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1017027" y="2428316"/>
            <a:ext cx="172617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Color@10034788</a:t>
            </a:r>
            <a:endParaRPr lang="sk-SK" sz="1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006166" y="229870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8929" y="2697280"/>
            <a:ext cx="1930341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243451" y="2831728"/>
            <a:ext cx="1726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123</a:t>
            </a:r>
            <a:endParaRPr lang="sk-SK" sz="1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2796988" y="2385008"/>
            <a:ext cx="924982" cy="2326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4823012" y="2393576"/>
            <a:ext cx="1299882" cy="57374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13617" y="2148912"/>
            <a:ext cx="158730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</a:t>
            </a:r>
            <a:endParaRPr lang="cs-CZ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H="1" flipV="1">
            <a:off x="3379694" y="4455459"/>
            <a:ext cx="1597336" cy="1976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912112" y="4327336"/>
            <a:ext cx="28065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rebuchet MS" pitchFamily="34" charset="0"/>
              </a:rPr>
              <a:t>Objekt </a:t>
            </a:r>
            <a:r>
              <a:rPr lang="en-US" dirty="0" err="1">
                <a:latin typeface="Trebuchet MS" pitchFamily="34" charset="0"/>
              </a:rPr>
              <a:t>triedy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sk-SK" dirty="0">
                <a:latin typeface="Trebuchet MS" pitchFamily="34" charset="0"/>
              </a:rPr>
              <a:t>„vo svete objektov“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1631576" y="2707341"/>
            <a:ext cx="313765" cy="129988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/>
      <p:bldP spid="8201" grpId="0" animBg="1"/>
      <p:bldP spid="8203" grpId="0"/>
      <p:bldP spid="24" grpId="0"/>
      <p:bldP spid="25" grpId="0" animBg="1"/>
      <p:bldP spid="8202" grpId="0"/>
      <p:bldP spid="26" grpId="0"/>
      <p:bldP spid="27" grpId="0" animBg="1"/>
      <p:bldP spid="28" grpId="0"/>
      <p:bldP spid="29" grpId="0" animBg="1"/>
      <p:bldP spid="31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 čo treba pamätať</a:t>
            </a: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Reťazce</a:t>
            </a:r>
            <a:r>
              <a:rPr lang="sk-SK" dirty="0"/>
              <a:t> v Jave </a:t>
            </a:r>
            <a:r>
              <a:rPr lang="en-US" dirty="0"/>
              <a:t>(</a:t>
            </a:r>
            <a:r>
              <a:rPr lang="en-US" dirty="0" err="1"/>
              <a:t>oproti</a:t>
            </a:r>
            <a:r>
              <a:rPr lang="en-US" dirty="0"/>
              <a:t> in</a:t>
            </a:r>
            <a:r>
              <a:rPr lang="sk-SK" dirty="0" err="1"/>
              <a:t>ým</a:t>
            </a:r>
            <a:r>
              <a:rPr lang="sk-SK" dirty="0"/>
              <a:t> jazykom</a:t>
            </a:r>
            <a:r>
              <a:rPr lang="en-US" dirty="0"/>
              <a:t>)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sk-SK" b="1" dirty="0">
                <a:solidFill>
                  <a:srgbClr val="FF0000"/>
                </a:solidFill>
              </a:rPr>
              <a:t>ú objekty</a:t>
            </a:r>
            <a:r>
              <a:rPr lang="sk-SK" dirty="0"/>
              <a:t>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endParaRPr lang="sk-SK" dirty="0"/>
          </a:p>
          <a:p>
            <a:pPr eaLnBrk="1" hangingPunct="1"/>
            <a:r>
              <a:rPr lang="sk-SK" dirty="0"/>
              <a:t>Java má pre „lenivých“ programátorov „skratky“</a:t>
            </a:r>
          </a:p>
          <a:p>
            <a:pPr eaLnBrk="1" hangingPunct="1"/>
            <a:r>
              <a:rPr lang="sk-SK" dirty="0"/>
              <a:t>Obsah 2 reťazcov sa porovnáva na zhodu pomocou metódy </a:t>
            </a:r>
            <a:r>
              <a:rPr lang="sk-SK" b="1" dirty="0" err="1">
                <a:solidFill>
                  <a:srgbClr val="FF0000"/>
                </a:solidFill>
              </a:rPr>
              <a:t>equals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nie</a:t>
            </a:r>
            <a:r>
              <a:rPr lang="en-US" dirty="0"/>
              <a:t> ==)</a:t>
            </a:r>
          </a:p>
          <a:p>
            <a:pPr eaLnBrk="1" hangingPunct="1"/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en-US" dirty="0"/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/>
              <a:t>čas svojho života </a:t>
            </a:r>
            <a:r>
              <a:rPr lang="sk-SK" b="1" dirty="0">
                <a:solidFill>
                  <a:srgbClr val="FF0000"/>
                </a:solidFill>
              </a:rPr>
              <a:t>nemení svoj obsah</a:t>
            </a:r>
          </a:p>
          <a:p>
            <a:pPr eaLnBrk="1" hangingPunct="1"/>
            <a:r>
              <a:rPr lang="sk-SK" dirty="0" err="1"/>
              <a:t>Reťazcové</a:t>
            </a:r>
            <a:r>
              <a:rPr lang="sk-SK" dirty="0"/>
              <a:t> metódy zvyčajne vrátia </a:t>
            </a:r>
            <a:r>
              <a:rPr lang="sk-SK" b="1" dirty="0">
                <a:solidFill>
                  <a:srgbClr val="FF0000"/>
                </a:solidFill>
              </a:rPr>
              <a:t>referenciu na novovytvorený</a:t>
            </a:r>
            <a:r>
              <a:rPr lang="sk-SK" dirty="0"/>
              <a:t> reťazec so „správnym“ obsahom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Rozširovanie WinPane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Nielen korytnačky </a:t>
            </a:r>
            <a:r>
              <a:rPr lang="en-US" dirty="0"/>
              <a:t>(</a:t>
            </a:r>
            <a:r>
              <a:rPr lang="en-US" dirty="0" err="1"/>
              <a:t>triedu</a:t>
            </a:r>
            <a:r>
              <a:rPr lang="en-US" dirty="0"/>
              <a:t> </a:t>
            </a:r>
            <a:r>
              <a:rPr lang="en-US" i="1" dirty="0"/>
              <a:t>Turtle</a:t>
            </a:r>
            <a:r>
              <a:rPr lang="en-US" dirty="0"/>
              <a:t>)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sk-SK" dirty="0"/>
              <a:t>rozširovať, ale vieme to spraviť </a:t>
            </a:r>
            <a:r>
              <a:rPr lang="en-US" dirty="0"/>
              <a:t>(</a:t>
            </a:r>
            <a:r>
              <a:rPr lang="en-US" dirty="0" err="1"/>
              <a:t>skoro</a:t>
            </a:r>
            <a:r>
              <a:rPr lang="en-US" dirty="0"/>
              <a:t>) s ka</a:t>
            </a:r>
            <a:r>
              <a:rPr lang="sk-SK" dirty="0" err="1"/>
              <a:t>ždou</a:t>
            </a:r>
            <a:r>
              <a:rPr lang="sk-SK" dirty="0"/>
              <a:t> </a:t>
            </a:r>
            <a:r>
              <a:rPr lang="sk-SK" dirty="0" err="1"/>
              <a:t>Java</a:t>
            </a:r>
            <a:r>
              <a:rPr lang="sk-SK" dirty="0"/>
              <a:t> triedou</a:t>
            </a:r>
            <a:r>
              <a:rPr lang="en-US" dirty="0"/>
              <a:t> …</a:t>
            </a:r>
            <a:endParaRPr lang="sk-SK" dirty="0"/>
          </a:p>
          <a:p>
            <a:pPr eaLnBrk="1" hangingPunct="1"/>
            <a:r>
              <a:rPr lang="sk-SK" dirty="0"/>
              <a:t>Ukážka ...</a:t>
            </a:r>
            <a:endParaRPr lang="en-US" dirty="0"/>
          </a:p>
          <a:p>
            <a:pPr eaLnBrk="1" hangingPunct="1"/>
            <a:endParaRPr lang="cs-CZ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3732213"/>
            <a:ext cx="3751262" cy="26876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Kreslenie bodiek</a:t>
            </a:r>
            <a:endParaRPr lang="cs-CZ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Chceme</a:t>
            </a:r>
            <a:r>
              <a:rPr lang="en-US" dirty="0"/>
              <a:t>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plocha</a:t>
            </a:r>
            <a:r>
              <a:rPr lang="en-US" dirty="0"/>
              <a:t> </a:t>
            </a:r>
            <a:r>
              <a:rPr lang="sk-SK" dirty="0"/>
              <a:t>mala metódu</a:t>
            </a:r>
            <a:br>
              <a:rPr lang="sk-SK" dirty="0"/>
            </a:br>
            <a:r>
              <a:rPr lang="sk-SK" dirty="0"/>
              <a:t>na nakreslenie bodky na zadanej </a:t>
            </a:r>
            <a:br>
              <a:rPr lang="sk-SK" dirty="0"/>
            </a:br>
            <a:r>
              <a:rPr lang="sk-SK" dirty="0"/>
              <a:t>pozícii...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Postup:</a:t>
            </a:r>
          </a:p>
          <a:p>
            <a:pPr lvl="1" eaLnBrk="1" hangingPunct="1"/>
            <a:r>
              <a:rPr lang="sk-SK" dirty="0"/>
              <a:t>Vytvoríme korytnačku na kreslenie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Pridáme</a:t>
            </a:r>
            <a:r>
              <a:rPr lang="sk-SK" dirty="0"/>
              <a:t> ju do kresliacej plochy</a:t>
            </a:r>
          </a:p>
          <a:p>
            <a:pPr lvl="1" eaLnBrk="1" hangingPunct="1"/>
            <a:r>
              <a:rPr lang="sk-SK" dirty="0"/>
              <a:t>Necháme ju nakresliť to, čo treba</a:t>
            </a:r>
          </a:p>
          <a:p>
            <a:pPr lvl="1" eaLnBrk="1" hangingPunct="1"/>
            <a:r>
              <a:rPr lang="sk-SK" dirty="0"/>
              <a:t>Korytnačku </a:t>
            </a:r>
            <a:r>
              <a:rPr lang="sk-SK" b="1" dirty="0">
                <a:solidFill>
                  <a:srgbClr val="FF0000"/>
                </a:solidFill>
              </a:rPr>
              <a:t>odstránime</a:t>
            </a:r>
            <a:r>
              <a:rPr lang="sk-SK" dirty="0"/>
              <a:t> z kresliacej plochy metódou </a:t>
            </a:r>
            <a:r>
              <a:rPr lang="sk-SK" i="1" dirty="0" err="1">
                <a:solidFill>
                  <a:srgbClr val="FF0000"/>
                </a:solidFill>
              </a:rPr>
              <a:t>remove</a:t>
            </a:r>
            <a:r>
              <a:rPr lang="sk-SK" dirty="0"/>
              <a:t> objektov triedy </a:t>
            </a:r>
            <a:r>
              <a:rPr lang="sk-SK" i="1" dirty="0" err="1"/>
              <a:t>WinPane</a:t>
            </a:r>
            <a:endParaRPr lang="sk-SK" dirty="0"/>
          </a:p>
          <a:p>
            <a:pPr lvl="1" eaLnBrk="1" hangingPunct="1"/>
            <a:endParaRPr lang="cs-CZ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213" y="1454150"/>
            <a:ext cx="1995487" cy="13398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Myšacie udalosti v JPAZe</a:t>
            </a:r>
            <a:endParaRPr lang="cs-CZ" sz="4000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1388" y="1450975"/>
            <a:ext cx="4054475" cy="2654300"/>
          </a:xfrm>
          <a:noFill/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58788" y="5108575"/>
            <a:ext cx="8399462" cy="10048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onMouseClicked(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                          MouseEvent detail)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28613" y="1525588"/>
            <a:ext cx="40005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r>
              <a:rPr lang="sk-SK" sz="2800" dirty="0">
                <a:latin typeface="Trebuchet MS" pitchFamily="34" charset="0"/>
              </a:rPr>
              <a:t>Ak pridáme do triedy rozširujúcej triedu </a:t>
            </a:r>
            <a:r>
              <a:rPr lang="sk-SK" sz="2800" i="1" dirty="0" err="1">
                <a:latin typeface="Trebuchet MS" pitchFamily="34" charset="0"/>
              </a:rPr>
              <a:t>WinPane</a:t>
            </a:r>
            <a:r>
              <a:rPr lang="sk-SK" sz="2800" dirty="0">
                <a:latin typeface="Trebuchet MS" pitchFamily="34" charset="0"/>
              </a:rPr>
              <a:t> metódu so </a:t>
            </a:r>
            <a:r>
              <a:rPr lang="sk-SK" sz="2800" b="1" dirty="0">
                <a:solidFill>
                  <a:srgbClr val="FF0000"/>
                </a:solidFill>
                <a:latin typeface="Trebuchet MS" pitchFamily="34" charset="0"/>
              </a:rPr>
              <a:t>správny menom a parametrami</a:t>
            </a:r>
            <a:r>
              <a:rPr lang="sk-SK" sz="2800" dirty="0">
                <a:latin typeface="Trebuchet MS" pitchFamily="34" charset="0"/>
              </a:rPr>
              <a:t>, vykoná sa vždy pri kliknutí do kresliacej plochy:</a:t>
            </a:r>
            <a:endParaRPr lang="en-US" sz="2800" dirty="0">
              <a:latin typeface="Trebuchet MS" pitchFamily="34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endParaRPr lang="cs-CZ" sz="2800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Ako to funguje </a:t>
            </a:r>
            <a:r>
              <a:rPr lang="en-US" sz="4000"/>
              <a:t>?</a:t>
            </a:r>
            <a:endParaRPr lang="cs-CZ" sz="4000"/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JPAZ je naprogramovan</a:t>
            </a:r>
            <a:r>
              <a:rPr lang="sk-SK"/>
              <a:t>ý tak, že po kliknutí do kresliacej plochy sa zavolá metóda </a:t>
            </a:r>
            <a:r>
              <a:rPr lang="sk-SK" b="1">
                <a:solidFill>
                  <a:srgbClr val="FF0000"/>
                </a:solidFill>
              </a:rPr>
              <a:t>onMouseClicked</a:t>
            </a:r>
            <a:r>
              <a:rPr lang="sk-SK"/>
              <a:t> pričom v parametroch sú užitočné informácie: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x</a:t>
            </a:r>
            <a:r>
              <a:rPr lang="sk-SK"/>
              <a:t> – x-ová súradnica miesta, kam sa kliklo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y</a:t>
            </a:r>
            <a:r>
              <a:rPr lang="sk-SK"/>
              <a:t> – y</a:t>
            </a:r>
            <a:r>
              <a:rPr lang="en-US"/>
              <a:t>-ov</a:t>
            </a:r>
            <a:r>
              <a:rPr lang="sk-SK"/>
              <a:t>á súradnica miesta, kam sa kliklo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>
                <a:solidFill>
                  <a:srgbClr val="FF0000"/>
                </a:solidFill>
              </a:rPr>
              <a:t>detail </a:t>
            </a:r>
            <a:r>
              <a:rPr lang="sk-SK"/>
              <a:t>– referencia na objekt triedy </a:t>
            </a:r>
            <a:r>
              <a:rPr lang="sk-SK" b="1"/>
              <a:t>MouseEvent</a:t>
            </a:r>
            <a:r>
              <a:rPr lang="sk-SK"/>
              <a:t>, kde sú doplňujúce informácie o tom, čo sa stalo</a:t>
            </a:r>
          </a:p>
          <a:p>
            <a:pPr eaLnBrk="1" hangingPunct="1">
              <a:lnSpc>
                <a:spcPct val="90000"/>
              </a:lnSpc>
            </a:pPr>
            <a:endParaRPr lang="sk-SK"/>
          </a:p>
          <a:p>
            <a:pPr eaLnBrk="1" hangingPunct="1">
              <a:lnSpc>
                <a:spcPct val="90000"/>
              </a:lnSpc>
            </a:pPr>
            <a:r>
              <a:rPr lang="sk-SK"/>
              <a:t>Kreslime červené bodky tam, kam sa kliklo ...</a:t>
            </a: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MouseEvent objekt</a:t>
            </a:r>
            <a:endParaRPr lang="cs-CZ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Čo všetko sa vieme dozvedieť z MouseEvent objektu: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isAltDown()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sk-SK" b="1"/>
              <a:t>Alt</a:t>
            </a:r>
            <a:r>
              <a:rPr lang="sk-SK"/>
              <a:t> kláves</a:t>
            </a:r>
            <a:endParaRPr lang="en-US"/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isControlDown()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en-US" b="1"/>
              <a:t>Ctrl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isShiftDown()</a:t>
            </a:r>
            <a:r>
              <a:rPr lang="en-US"/>
              <a:t>– </a:t>
            </a:r>
            <a:r>
              <a:rPr lang="sk-SK"/>
              <a:t>či je zatlačený </a:t>
            </a:r>
            <a:r>
              <a:rPr lang="en-US" b="1"/>
              <a:t>Shift</a:t>
            </a:r>
          </a:p>
          <a:p>
            <a:pPr lvl="1" eaLnBrk="1" hangingPunct="1"/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getButton() </a:t>
            </a:r>
            <a:r>
              <a:rPr lang="en-US"/>
              <a:t>– ktor</a:t>
            </a:r>
            <a:r>
              <a:rPr lang="sk-SK"/>
              <a:t>ým tlačidlom sa kliklo:</a:t>
            </a: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MouseEvent.BUTTON1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ľavé tlačidlo myši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MouseEvent.BUTTON2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stredné tlačidlo myši</a:t>
            </a: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MouseEvent.BUTTON3 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/>
              <a:t>pravé tlačidlo myši</a:t>
            </a: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Využitie MouseEvent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protected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onMouseClicked(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x,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y, </a:t>
            </a: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						MouseEvent detail) {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		if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((detail.getButton() == MouseEvent.BUTTON1) &amp;&amp;    			(detail.isAltDown()) {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3F7F5F"/>
                </a:solidFill>
                <a:latin typeface="Courier New" pitchFamily="49" charset="0"/>
              </a:rPr>
              <a:t>			// prikazy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		}</a:t>
            </a:r>
            <a:endParaRPr lang="cs-CZ" sz="18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774141" y="3334871"/>
            <a:ext cx="2106700" cy="20887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74574" y="5289538"/>
            <a:ext cx="41578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Príkazy sa vykonajú, ak sa kliklo ľavým tlačidlom myši a zároveň je zatlačený </a:t>
            </a:r>
            <a:r>
              <a:rPr lang="sk-SK" i="1" dirty="0">
                <a:latin typeface="Trebuchet MS" pitchFamily="34" charset="0"/>
              </a:rPr>
              <a:t>Alt</a:t>
            </a:r>
            <a:r>
              <a:rPr lang="sk-SK" dirty="0">
                <a:latin typeface="Trebuchet MS" pitchFamily="34" charset="0"/>
              </a:rPr>
              <a:t> kláves.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Informačný výpis o bodke</a:t>
            </a:r>
            <a:endParaRPr lang="cs-CZ" sz="400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Chceme vedľa každej bodky napísať, koľká je v poradí vytvorená ...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Potrebovali by sme premennú, ktorá </a:t>
            </a:r>
            <a:r>
              <a:rPr lang="sk-SK" dirty="0">
                <a:solidFill>
                  <a:srgbClr val="FF0000"/>
                </a:solidFill>
              </a:rPr>
              <a:t>nezanikne</a:t>
            </a:r>
            <a:r>
              <a:rPr lang="sk-SK" dirty="0"/>
              <a:t> po skončení metódy ...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/>
              <a:t>Riešenie: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inštančné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objektov</a:t>
            </a:r>
            <a:r>
              <a:rPr lang="sk-SK" b="1" dirty="0">
                <a:solidFill>
                  <a:srgbClr val="FF0000"/>
                </a:solidFill>
              </a:rPr>
              <a:t>é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premenn</a:t>
            </a:r>
            <a:r>
              <a:rPr lang="sk-SK" b="1" dirty="0">
                <a:solidFill>
                  <a:srgbClr val="FF0000"/>
                </a:solidFill>
              </a:rPr>
              <a:t>é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753" y="2288522"/>
            <a:ext cx="19081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Inštančné </a:t>
            </a:r>
            <a:r>
              <a:rPr lang="en-US" sz="3200" dirty="0"/>
              <a:t>(</a:t>
            </a:r>
            <a:r>
              <a:rPr lang="en-US" sz="3200" dirty="0" err="1"/>
              <a:t>objektov</a:t>
            </a:r>
            <a:r>
              <a:rPr lang="sk-SK" sz="3200" dirty="0"/>
              <a:t>é</a:t>
            </a:r>
            <a:r>
              <a:rPr lang="en-US" sz="3200" dirty="0"/>
              <a:t>) </a:t>
            </a:r>
            <a:r>
              <a:rPr lang="en-US" sz="3200" dirty="0" err="1"/>
              <a:t>premenn</a:t>
            </a:r>
            <a:r>
              <a:rPr lang="sk-SK" sz="3200" dirty="0"/>
              <a:t>é</a:t>
            </a:r>
            <a:endParaRPr lang="cs-CZ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Deklarácia:</a:t>
            </a: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DotPane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dotCount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//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priestor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pre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metody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…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325905" y="4052046"/>
            <a:ext cx="1335734" cy="19005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3139" y="5397115"/>
            <a:ext cx="41578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Deklarácia </a:t>
            </a:r>
            <a:r>
              <a:rPr lang="sk-SK" dirty="0" err="1">
                <a:latin typeface="Trebuchet MS" pitchFamily="34" charset="0"/>
              </a:rPr>
              <a:t>premenn</a:t>
            </a:r>
            <a:r>
              <a:rPr lang="en-US" dirty="0" err="1">
                <a:latin typeface="Trebuchet MS" pitchFamily="34" charset="0"/>
              </a:rPr>
              <a:t>ej</a:t>
            </a:r>
            <a:r>
              <a:rPr lang="sk-SK" dirty="0">
                <a:latin typeface="Trebuchet MS" pitchFamily="34" charset="0"/>
              </a:rPr>
              <a:t>, ktorá bude „žiť“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v každom objekte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DotPane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en-US" dirty="0" err="1">
                <a:latin typeface="Trebuchet MS" pitchFamily="34" charset="0"/>
              </a:rPr>
              <a:t>stane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časťou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objektu</a:t>
            </a:r>
            <a:r>
              <a:rPr lang="en-US" dirty="0">
                <a:latin typeface="Trebuchet MS" pitchFamily="34" charset="0"/>
              </a:rPr>
              <a:t>).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689" y="1378004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loud Callout 16"/>
          <p:cNvSpPr>
            <a:spLocks noChangeArrowheads="1"/>
          </p:cNvSpPr>
          <p:nvPr/>
        </p:nvSpPr>
        <p:spPr bwMode="auto">
          <a:xfrm>
            <a:off x="5545417" y="1257767"/>
            <a:ext cx="2442136" cy="468511"/>
          </a:xfrm>
          <a:prstGeom prst="cloudCallout">
            <a:avLst>
              <a:gd name="adj1" fmla="val 23904"/>
              <a:gd name="adj2" fmla="val 678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dotCount:0</a:t>
            </a:r>
            <a:endParaRPr lang="sk-SK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</a:t>
            </a:r>
            <a:r>
              <a:rPr lang="sk-SK" sz="3200" dirty="0" err="1"/>
              <a:t>štančné</a:t>
            </a:r>
            <a:r>
              <a:rPr lang="sk-SK" sz="3200" dirty="0"/>
              <a:t> </a:t>
            </a:r>
            <a:r>
              <a:rPr lang="en-US" sz="3200" dirty="0" err="1"/>
              <a:t>premenn</a:t>
            </a:r>
            <a:r>
              <a:rPr lang="sk-SK" sz="3200" dirty="0"/>
              <a:t>é </a:t>
            </a:r>
            <a:r>
              <a:rPr lang="en-US" sz="3200" dirty="0"/>
              <a:t>- </a:t>
            </a:r>
            <a:r>
              <a:rPr lang="en-US" sz="3200" dirty="0" err="1"/>
              <a:t>metafora</a:t>
            </a:r>
            <a:endParaRPr lang="sk-SK" sz="3200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Premenn</a:t>
            </a:r>
            <a:r>
              <a:rPr lang="sk-SK" dirty="0"/>
              <a:t>é vytvorené v metóde „existujú“ len počas jej vykonávania</a:t>
            </a:r>
          </a:p>
          <a:p>
            <a:pPr lvl="1"/>
            <a:r>
              <a:rPr lang="sk-SK" dirty="0"/>
              <a:t>dočasný „papierik“ na poznámky</a:t>
            </a:r>
          </a:p>
          <a:p>
            <a:pPr lvl="1"/>
            <a:r>
              <a:rPr lang="sk-SK" dirty="0"/>
              <a:t>RAM pamäť – po vypnutí sa jej obsah stratí</a:t>
            </a:r>
          </a:p>
          <a:p>
            <a:pPr>
              <a:buFontTx/>
              <a:buNone/>
            </a:pPr>
            <a:endParaRPr lang="sk-SK" dirty="0"/>
          </a:p>
          <a:p>
            <a:r>
              <a:rPr lang="sk-SK" dirty="0"/>
              <a:t>Inštančné premenné „existujú“ spolu s objektom</a:t>
            </a:r>
          </a:p>
          <a:p>
            <a:pPr lvl="1">
              <a:spcAft>
                <a:spcPct val="0"/>
              </a:spcAft>
            </a:pPr>
            <a:r>
              <a:rPr lang="sk-SK" b="1" dirty="0">
                <a:solidFill>
                  <a:srgbClr val="FF0000"/>
                </a:solidFill>
              </a:rPr>
              <a:t>mozog objektu</a:t>
            </a:r>
            <a:r>
              <a:rPr lang="sk-SK" dirty="0"/>
              <a:t>, kde si môže pamätať </a:t>
            </a:r>
          </a:p>
          <a:p>
            <a:pPr lvl="1">
              <a:spcAft>
                <a:spcPct val="0"/>
              </a:spcAft>
              <a:buFontTx/>
              <a:buNone/>
            </a:pPr>
            <a:r>
              <a:rPr lang="sk-SK" dirty="0"/>
              <a:t>	hodnoty natrvalo</a:t>
            </a:r>
          </a:p>
          <a:p>
            <a:pPr lvl="1"/>
            <a:r>
              <a:rPr lang="sk-SK" dirty="0"/>
              <a:t>pevný disk – trvalo uložený obsah</a:t>
            </a:r>
          </a:p>
        </p:txBody>
      </p:sp>
      <p:pic>
        <p:nvPicPr>
          <p:cNvPr id="40964" name="Picture 2" descr="http://www.topnews.in/health/files/Brain-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3938" y="4921250"/>
            <a:ext cx="14795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8113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sz="2000" dirty="0"/>
              <a:t>(</a:t>
            </a:r>
            <a:r>
              <a:rPr lang="cs-CZ" sz="2000" dirty="0"/>
              <a:t>-128 až 127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sz="2000" dirty="0"/>
              <a:t> (</a:t>
            </a:r>
            <a:r>
              <a:rPr lang="cs-CZ" sz="2000" dirty="0"/>
              <a:t>-32 768 až 32 767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dirty="0"/>
              <a:t> (</a:t>
            </a:r>
            <a:r>
              <a:rPr lang="cs-CZ" sz="2000" dirty="0"/>
              <a:t>-2 147 483 648 až 2 147 483 647</a:t>
            </a:r>
            <a:r>
              <a:rPr lang="en-US" sz="2000" dirty="0"/>
              <a:t>)</a:t>
            </a:r>
            <a:endParaRPr lang="sk-SK" sz="2000" dirty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sz="2000" dirty="0"/>
              <a:t> (</a:t>
            </a:r>
            <a:r>
              <a:rPr lang="cs-CZ" sz="2000" dirty="0"/>
              <a:t>-9 223 372 036 854 775 808 až 9 223 372 036 854 775 807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Re</a:t>
            </a:r>
            <a:r>
              <a:rPr lang="sk-SK" sz="2400" b="1" dirty="0" err="1"/>
              <a:t>álne</a:t>
            </a:r>
            <a:r>
              <a:rPr lang="sk-SK" sz="2400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sz="2000" dirty="0"/>
              <a:t> – menšia presnosť, zaberá menej pamäte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b="1" dirty="0"/>
              <a:t>Logická </a:t>
            </a:r>
            <a:r>
              <a:rPr lang="en-US" sz="2400" b="1" dirty="0"/>
              <a:t>(</a:t>
            </a:r>
            <a:r>
              <a:rPr lang="en-US" sz="2400" b="1" dirty="0" err="1"/>
              <a:t>pravdivostn</a:t>
            </a:r>
            <a:r>
              <a:rPr lang="sk-SK" sz="2400" b="1" dirty="0"/>
              <a:t>á</a:t>
            </a:r>
            <a:r>
              <a:rPr lang="en-US" sz="2400" b="1" dirty="0"/>
              <a:t>) </a:t>
            </a:r>
            <a:r>
              <a:rPr lang="sk-SK" sz="2400" b="1" dirty="0"/>
              <a:t>hodnota: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oolean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dirty="0"/>
              <a:t>– </a:t>
            </a:r>
            <a:r>
              <a:rPr lang="en-US" sz="2000" dirty="0" err="1"/>
              <a:t>dve</a:t>
            </a:r>
            <a:r>
              <a:rPr lang="en-US" sz="2000" dirty="0"/>
              <a:t> mo</a:t>
            </a:r>
            <a:r>
              <a:rPr lang="sk-SK" sz="2000" dirty="0" err="1"/>
              <a:t>žné</a:t>
            </a:r>
            <a:r>
              <a:rPr lang="sk-SK" sz="2000" dirty="0"/>
              <a:t> hodnoty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sz="2000" dirty="0"/>
              <a:t>/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marL="625475" lvl="1" indent="0" eaLnBrk="1" hangingPunct="1">
              <a:lnSpc>
                <a:spcPct val="90000"/>
              </a:lnSpc>
              <a:buNone/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8E58A59-671C-4D73-B9A0-A47E78874745}"/>
              </a:ext>
            </a:extLst>
          </p:cNvPr>
          <p:cNvSpPr txBox="1"/>
          <p:nvPr/>
        </p:nvSpPr>
        <p:spPr>
          <a:xfrm>
            <a:off x="2779776" y="5908973"/>
            <a:ext cx="399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latin typeface="+mj-lt"/>
              </a:rPr>
              <a:t>Ôsmy typ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sk-SK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Inštančné </a:t>
            </a:r>
            <a:r>
              <a:rPr lang="en-US" sz="3200" dirty="0"/>
              <a:t>(</a:t>
            </a:r>
            <a:r>
              <a:rPr lang="en-US" sz="3200" dirty="0" err="1"/>
              <a:t>objektov</a:t>
            </a:r>
            <a:r>
              <a:rPr lang="sk-SK" sz="3200" dirty="0"/>
              <a:t>é</a:t>
            </a:r>
            <a:r>
              <a:rPr lang="en-US" sz="3200" dirty="0"/>
              <a:t>) </a:t>
            </a:r>
            <a:r>
              <a:rPr lang="en-US" sz="3200" dirty="0" err="1"/>
              <a:t>premenn</a:t>
            </a:r>
            <a:r>
              <a:rPr lang="sk-SK" sz="3200" dirty="0"/>
              <a:t>é</a:t>
            </a:r>
            <a:endParaRPr lang="cs-CZ" sz="32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Čo platí pre inštančné premenné: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deklarujeme ich tak ako premenné v metódach, len ich píšeme </a:t>
            </a:r>
            <a:r>
              <a:rPr lang="sk-SK" b="1" dirty="0">
                <a:solidFill>
                  <a:srgbClr val="FF0000"/>
                </a:solidFill>
              </a:rPr>
              <a:t>do vnútra triedy mimo jej metód</a:t>
            </a:r>
            <a:r>
              <a:rPr lang="sk-SK" dirty="0"/>
              <a:t> s pridaním slovíčka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 metód k nim pristupujeme cez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/>
              <a:t>: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dotCount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1;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inštančná premenná sa </a:t>
            </a:r>
            <a:r>
              <a:rPr lang="sk-SK" b="1" dirty="0">
                <a:solidFill>
                  <a:srgbClr val="FF0000"/>
                </a:solidFill>
              </a:rPr>
              <a:t>vytvára</a:t>
            </a:r>
            <a:r>
              <a:rPr lang="sk-SK" dirty="0"/>
              <a:t> v objekte </a:t>
            </a:r>
            <a:r>
              <a:rPr lang="sk-SK" b="1" dirty="0">
                <a:solidFill>
                  <a:srgbClr val="FF0000"/>
                </a:solidFill>
              </a:rPr>
              <a:t>pri jeho vzniku</a:t>
            </a:r>
            <a:r>
              <a:rPr lang="sk-SK" dirty="0"/>
              <a:t> cez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ak ich </a:t>
            </a:r>
            <a:r>
              <a:rPr lang="sk-SK" dirty="0" err="1"/>
              <a:t>neincializujeme</a:t>
            </a:r>
            <a:r>
              <a:rPr lang="sk-SK" dirty="0"/>
              <a:t>, tak inštančné premenné sú </a:t>
            </a:r>
            <a:r>
              <a:rPr lang="sk-SK" b="1" dirty="0">
                <a:solidFill>
                  <a:srgbClr val="FF0000"/>
                </a:solidFill>
              </a:rPr>
              <a:t>automaticky inicializované</a:t>
            </a:r>
            <a:r>
              <a:rPr lang="sk-SK" dirty="0"/>
              <a:t> na tzv. „</a:t>
            </a:r>
            <a:r>
              <a:rPr lang="sk-SK" dirty="0" err="1"/>
              <a:t>defaultnú</a:t>
            </a:r>
            <a:r>
              <a:rPr lang="sk-SK" dirty="0"/>
              <a:t>“ hodnotu</a:t>
            </a:r>
          </a:p>
          <a:p>
            <a:pPr lvl="1" algn="ctr" eaLnBrk="1" hangingPunct="1">
              <a:lnSpc>
                <a:spcPct val="90000"/>
              </a:lnSpc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„Defaultné“ hodnoty</a:t>
            </a:r>
            <a:endParaRPr lang="cs-CZ" sz="40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/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/>
              <a:t> </a:t>
            </a:r>
            <a:r>
              <a:rPr lang="sk-SK"/>
              <a:t>je to hodnota </a:t>
            </a:r>
            <a:r>
              <a:rPr lang="sk-SK">
                <a:latin typeface="Courier New" pitchFamily="49" charset="0"/>
              </a:rPr>
              <a:t>0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/>
              <a:t> je to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/>
              <a:t> je to </a:t>
            </a:r>
            <a:r>
              <a:rPr lang="en-US"/>
              <a:t>U</a:t>
            </a:r>
            <a:r>
              <a:rPr lang="sk-SK"/>
              <a:t>nicode znak s kódom </a:t>
            </a:r>
            <a:r>
              <a:rPr lang="sk-SK">
                <a:latin typeface="Courier New" pitchFamily="49" charset="0"/>
              </a:rPr>
              <a:t>0</a:t>
            </a:r>
            <a:endParaRPr lang="sk-SK"/>
          </a:p>
          <a:p>
            <a:pPr eaLnBrk="1" hangingPunct="1"/>
            <a:r>
              <a:rPr lang="sk-SK"/>
              <a:t>Pre premenné referenčného typu </a:t>
            </a:r>
            <a:r>
              <a:rPr lang="en-US"/>
              <a:t>(referencuj</a:t>
            </a:r>
            <a:r>
              <a:rPr lang="sk-SK"/>
              <a:t>úce objekty tried ako </a:t>
            </a:r>
            <a:r>
              <a:rPr lang="sk-SK" i="1"/>
              <a:t>String</a:t>
            </a:r>
            <a:r>
              <a:rPr lang="sk-SK"/>
              <a:t>, </a:t>
            </a:r>
            <a:r>
              <a:rPr lang="sk-SK" i="1"/>
              <a:t>Turtle</a:t>
            </a:r>
            <a:r>
              <a:rPr lang="sk-SK"/>
              <a:t>, ...</a:t>
            </a:r>
            <a:r>
              <a:rPr lang="en-US"/>
              <a:t>) je to </a:t>
            </a:r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/>
              <a:t>.</a:t>
            </a: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</a:t>
            </a:r>
            <a:r>
              <a:rPr lang="sk-SK" sz="3200"/>
              <a:t>ístup k inštančným premenným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Inštančné premenné sú „skryté v mozgu“ objektu</a:t>
            </a:r>
          </a:p>
          <a:p>
            <a:r>
              <a:rPr lang="sk-SK" dirty="0"/>
              <a:t>Na získanie hodnoty vytvoríme metódy, ktoré nám povedia aktuálny obsah</a:t>
            </a:r>
            <a:r>
              <a:rPr lang="en-US" dirty="0"/>
              <a:t> (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sk-SK" dirty="0"/>
              <a:t>é metódy mať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DotCount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return this.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dotCount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} </a:t>
            </a:r>
            <a:endParaRPr lang="sk-SK" dirty="0"/>
          </a:p>
          <a:p>
            <a:endParaRPr lang="sk-SK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95796" y="5504691"/>
            <a:ext cx="316272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Zvykom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pome</a:t>
            </a:r>
            <a:r>
              <a:rPr lang="sk-SK" dirty="0" err="1">
                <a:latin typeface="Trebuchet MS" pitchFamily="34" charset="0"/>
              </a:rPr>
              <a:t>núvať</a:t>
            </a:r>
            <a:r>
              <a:rPr lang="sk-SK" dirty="0">
                <a:latin typeface="Trebuchet MS" pitchFamily="34" charset="0"/>
              </a:rPr>
              <a:t> tieto metódy v tvare </a:t>
            </a:r>
            <a:r>
              <a:rPr lang="cs-CZ" b="1" dirty="0" err="1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</a:rPr>
              <a:t>NazovPremennej</a:t>
            </a:r>
            <a:endParaRPr lang="cs-CZ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Farebn</a:t>
            </a:r>
            <a:r>
              <a:rPr lang="sk-SK"/>
              <a:t>é retiazky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pohybe myškou so zatlačeným CTRL chceme kresliť farebné bodky:</a:t>
            </a:r>
          </a:p>
          <a:p>
            <a:pPr lvl="1"/>
            <a:r>
              <a:rPr lang="sk-SK" dirty="0"/>
              <a:t>bodky nie </a:t>
            </a:r>
            <a:r>
              <a:rPr lang="sk-SK" dirty="0" err="1"/>
              <a:t>su</a:t>
            </a:r>
            <a:r>
              <a:rPr lang="sk-SK" dirty="0"/>
              <a:t> príliš blízko seba – </a:t>
            </a:r>
            <a:r>
              <a:rPr lang="en-US" dirty="0"/>
              <a:t>2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sebou</a:t>
            </a:r>
            <a:r>
              <a:rPr lang="en-US" dirty="0"/>
              <a:t> id</a:t>
            </a:r>
            <a:r>
              <a:rPr lang="sk-SK" dirty="0" err="1"/>
              <a:t>úce</a:t>
            </a:r>
            <a:r>
              <a:rPr lang="sk-SK" dirty="0"/>
              <a:t> bodky v tej istej reťazi sa neprekrývajú</a:t>
            </a:r>
          </a:p>
          <a:p>
            <a:pPr marL="625475" lvl="1" indent="0">
              <a:buNone/>
            </a:pPr>
            <a:endParaRPr lang="en-US" dirty="0"/>
          </a:p>
          <a:p>
            <a:pPr marL="625475" lvl="1" indent="0">
              <a:buNone/>
            </a:pPr>
            <a:endParaRPr lang="sk-SK" dirty="0"/>
          </a:p>
          <a:p>
            <a:pPr algn="ctr">
              <a:buFontTx/>
              <a:buNone/>
            </a:pPr>
            <a:r>
              <a:rPr lang="sk-SK" dirty="0"/>
              <a:t>Programujeme 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96637"/>
            <a:ext cx="6904037" cy="530225"/>
          </a:xfrm>
        </p:spPr>
        <p:txBody>
          <a:bodyPr/>
          <a:lstStyle/>
          <a:p>
            <a:r>
              <a:rPr lang="sk-SK" sz="4000"/>
              <a:t>Ďalšie myšacie udalosti</a:t>
            </a:r>
            <a:endParaRPr lang="cs-CZ" sz="4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644503"/>
            <a:ext cx="8574505" cy="4334968"/>
          </a:xfrm>
        </p:spPr>
        <p:txBody>
          <a:bodyPr/>
          <a:lstStyle/>
          <a:p>
            <a:r>
              <a:rPr lang="sk-SK" dirty="0"/>
              <a:t>Okrem klikania môžeme obsluhovať: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onMousePressed</a:t>
            </a:r>
            <a:r>
              <a:rPr lang="sk-SK" dirty="0"/>
              <a:t> – pri zatlačení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onMouseReleased</a:t>
            </a:r>
            <a:r>
              <a:rPr lang="sk-SK" dirty="0"/>
              <a:t> – po uvoľnení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onMouseClicked</a:t>
            </a:r>
            <a:r>
              <a:rPr lang="sk-SK" dirty="0"/>
              <a:t> – po kliknutí </a:t>
            </a:r>
            <a:r>
              <a:rPr lang="en-US" dirty="0"/>
              <a:t>(</a:t>
            </a:r>
            <a:r>
              <a:rPr lang="sk-SK" dirty="0"/>
              <a:t>postupnosť: </a:t>
            </a:r>
            <a:r>
              <a:rPr lang="en-US" dirty="0"/>
              <a:t>Pressed, Released, Clicked)</a:t>
            </a:r>
            <a:endParaRPr lang="sk-SK" dirty="0"/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onMouseMoved</a:t>
            </a:r>
            <a:r>
              <a:rPr lang="en-US" dirty="0"/>
              <a:t> –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pohybe</a:t>
            </a:r>
            <a:r>
              <a:rPr lang="en-US" dirty="0"/>
              <a:t> my</a:t>
            </a:r>
            <a:r>
              <a:rPr lang="sk-SK" dirty="0"/>
              <a:t>ši bez zatlačeného tlačidla myši</a:t>
            </a:r>
          </a:p>
          <a:p>
            <a:pPr lvl="1"/>
            <a:r>
              <a:rPr lang="sk-SK" b="1" dirty="0" err="1">
                <a:solidFill>
                  <a:srgbClr val="FF0000"/>
                </a:solidFill>
              </a:rPr>
              <a:t>onMouseDragged</a:t>
            </a:r>
            <a:r>
              <a:rPr lang="sk-SK" dirty="0"/>
              <a:t> – pri pohybe myši so zatlačeným tlačidlom myši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Vzdialenosť dvoch bodov</a:t>
            </a:r>
          </a:p>
        </p:txBody>
      </p:sp>
      <p:cxnSp>
        <p:nvCxnSpPr>
          <p:cNvPr id="1028" name="Straight Connector 5"/>
          <p:cNvCxnSpPr>
            <a:cxnSpLocks noChangeShapeType="1"/>
          </p:cNvCxnSpPr>
          <p:nvPr/>
        </p:nvCxnSpPr>
        <p:spPr bwMode="auto">
          <a:xfrm rot="10800000" flipV="1">
            <a:off x="1089025" y="2071688"/>
            <a:ext cx="2957513" cy="26463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485775" y="4911725"/>
            <a:ext cx="12065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, y</a:t>
            </a:r>
            <a:r>
              <a:rPr lang="en-US" baseline="-25000"/>
              <a:t>1</a:t>
            </a:r>
            <a:r>
              <a:rPr lang="en-US"/>
              <a:t>)</a:t>
            </a:r>
            <a:endParaRPr lang="sk-SK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3673475" y="1524000"/>
            <a:ext cx="120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(x</a:t>
            </a:r>
            <a:r>
              <a:rPr lang="en-US" baseline="-25000"/>
              <a:t>2</a:t>
            </a:r>
            <a:r>
              <a:rPr lang="en-US"/>
              <a:t>, y</a:t>
            </a:r>
            <a:r>
              <a:rPr lang="en-US" baseline="-25000"/>
              <a:t>2</a:t>
            </a:r>
            <a:r>
              <a:rPr lang="en-US"/>
              <a:t>)</a:t>
            </a:r>
            <a:endParaRPr lang="sk-SK"/>
          </a:p>
        </p:txBody>
      </p:sp>
      <p:cxnSp>
        <p:nvCxnSpPr>
          <p:cNvPr id="1031" name="Straight Connector 11"/>
          <p:cNvCxnSpPr>
            <a:cxnSpLocks noChangeShapeType="1"/>
          </p:cNvCxnSpPr>
          <p:nvPr/>
        </p:nvCxnSpPr>
        <p:spPr bwMode="auto">
          <a:xfrm flipV="1">
            <a:off x="1098550" y="4699000"/>
            <a:ext cx="2909888" cy="1905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cxnSp>
        <p:nvCxnSpPr>
          <p:cNvPr id="1032" name="Straight Connector 12"/>
          <p:cNvCxnSpPr>
            <a:cxnSpLocks noChangeShapeType="1"/>
          </p:cNvCxnSpPr>
          <p:nvPr/>
        </p:nvCxnSpPr>
        <p:spPr bwMode="auto">
          <a:xfrm rot="5400000">
            <a:off x="2711450" y="3384550"/>
            <a:ext cx="2579688" cy="7938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 type="none" w="sm" len="sm"/>
            <a:tailEnd type="none" w="lg" len="lg"/>
          </a:ln>
        </p:spPr>
      </p:cxnSp>
      <p:sp>
        <p:nvSpPr>
          <p:cNvPr id="1033" name="TextBox 16"/>
          <p:cNvSpPr txBox="1">
            <a:spLocks noChangeArrowheads="1"/>
          </p:cNvSpPr>
          <p:nvPr/>
        </p:nvSpPr>
        <p:spPr bwMode="auto">
          <a:xfrm>
            <a:off x="2246313" y="4814888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|x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-x</a:t>
            </a:r>
            <a:r>
              <a:rPr lang="en-US" baseline="-25000">
                <a:solidFill>
                  <a:srgbClr val="0070C0"/>
                </a:solidFill>
              </a:rPr>
              <a:t>1</a:t>
            </a:r>
            <a:r>
              <a:rPr lang="en-US">
                <a:solidFill>
                  <a:srgbClr val="0070C0"/>
                </a:solidFill>
              </a:rPr>
              <a:t>|</a:t>
            </a:r>
            <a:endParaRPr lang="sk-SK">
              <a:solidFill>
                <a:srgbClr val="0070C0"/>
              </a:solidFill>
            </a:endParaRPr>
          </a:p>
        </p:txBody>
      </p:sp>
      <p:sp>
        <p:nvSpPr>
          <p:cNvPr id="1034" name="TextBox 17"/>
          <p:cNvSpPr txBox="1">
            <a:spLocks noChangeArrowheads="1"/>
          </p:cNvSpPr>
          <p:nvPr/>
        </p:nvSpPr>
        <p:spPr bwMode="auto">
          <a:xfrm>
            <a:off x="4062413" y="3333750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|y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-y</a:t>
            </a:r>
            <a:r>
              <a:rPr lang="en-US" baseline="-25000">
                <a:solidFill>
                  <a:srgbClr val="0070C0"/>
                </a:solidFill>
              </a:rPr>
              <a:t>1</a:t>
            </a:r>
            <a:r>
              <a:rPr lang="en-US">
                <a:solidFill>
                  <a:srgbClr val="0070C0"/>
                </a:solidFill>
              </a:rPr>
              <a:t>|</a:t>
            </a:r>
            <a:endParaRPr lang="sk-SK">
              <a:solidFill>
                <a:srgbClr val="0070C0"/>
              </a:solidFill>
            </a:endParaRPr>
          </a:p>
        </p:txBody>
      </p:sp>
      <p:graphicFrame>
        <p:nvGraphicFramePr>
          <p:cNvPr id="1026" name="Content Placeholder 19"/>
          <p:cNvGraphicFramePr>
            <a:graphicFrameLocks noGrp="1" noChangeAspect="1"/>
          </p:cNvGraphicFramePr>
          <p:nvPr>
            <p:ph idx="1"/>
          </p:nvPr>
        </p:nvGraphicFramePr>
        <p:xfrm>
          <a:off x="612775" y="2771775"/>
          <a:ext cx="2155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0" name="Rovnica" r:id="rId3" imgW="1447560" imgH="279360" progId="Equation.3">
                  <p:embed/>
                </p:oleObj>
              </mc:Choice>
              <mc:Fallback>
                <p:oleObj name="Rovnica" r:id="rId3" imgW="1447560" imgH="279360" progId="Equation.3">
                  <p:embed/>
                  <p:pic>
                    <p:nvPicPr>
                      <p:cNvPr id="0" name="Content Placeholder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771775"/>
                        <a:ext cx="21558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Box 20"/>
          <p:cNvSpPr txBox="1">
            <a:spLocks noChangeArrowheads="1"/>
          </p:cNvSpPr>
          <p:nvPr/>
        </p:nvSpPr>
        <p:spPr bwMode="auto">
          <a:xfrm>
            <a:off x="758825" y="5759450"/>
            <a:ext cx="783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vzdialenost = </a:t>
            </a:r>
            <a:r>
              <a:rPr lang="en-US">
                <a:latin typeface="Courier New" pitchFamily="49" charset="0"/>
                <a:cs typeface="Courier New" pitchFamily="49" charset="0"/>
              </a:rPr>
              <a:t>Math.sqrt(dx*dx + dy*dy);</a:t>
            </a:r>
            <a:endParaRPr lang="sk-SK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5561013" y="3097213"/>
            <a:ext cx="303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dx = x2-x1;</a:t>
            </a:r>
          </a:p>
          <a:p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dy = y2-y1;</a:t>
            </a:r>
          </a:p>
          <a:p>
            <a:endParaRPr lang="sk-SK" sz="180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4320988" y="1766046"/>
            <a:ext cx="2465294" cy="102197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626740" y="1425749"/>
            <a:ext cx="2006272" cy="70788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Pytagorova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veta</a:t>
            </a:r>
            <a:r>
              <a:rPr lang="en-US" dirty="0">
                <a:latin typeface="Trebuchet MS" pitchFamily="34" charset="0"/>
              </a:rPr>
              <a:t> (vi</a:t>
            </a:r>
            <a:r>
              <a:rPr lang="sk-SK" dirty="0">
                <a:latin typeface="Trebuchet MS" pitchFamily="34" charset="0"/>
              </a:rPr>
              <a:t>ď ZŠ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/>
          </a:p>
          <a:p>
            <a:pPr algn="ctr" eaLnBrk="1" hangingPunct="1">
              <a:buFontTx/>
              <a:buNone/>
            </a:pPr>
            <a:endParaRPr lang="en-US" sz="4000" b="1"/>
          </a:p>
          <a:p>
            <a:pPr algn="ctr" eaLnBrk="1" hangingPunct="1">
              <a:buFontTx/>
              <a:buNone/>
            </a:pPr>
            <a:r>
              <a:rPr lang="sk-SK" sz="4000" b="1">
                <a:solidFill>
                  <a:srgbClr val="FF0000"/>
                </a:solidFill>
              </a:rPr>
              <a:t>Ďakujem za pozornosť </a:t>
            </a:r>
            <a:r>
              <a:rPr lang="en-US" sz="4000" b="1">
                <a:solidFill>
                  <a:srgbClr val="FF0000"/>
                </a:solidFill>
              </a:rPr>
              <a:t>!</a:t>
            </a:r>
            <a:endParaRPr lang="cs-CZ" sz="4000" b="1">
              <a:solidFill>
                <a:srgbClr val="FF0000"/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525" y="4433888"/>
            <a:ext cx="1381125" cy="16192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Znaky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ukladanie </a:t>
            </a:r>
            <a:r>
              <a:rPr lang="sk-SK" b="1" dirty="0">
                <a:solidFill>
                  <a:srgbClr val="FF0000"/>
                </a:solidFill>
              </a:rPr>
              <a:t>znakov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primit</a:t>
            </a:r>
            <a:r>
              <a:rPr lang="sk-SK" dirty="0" err="1"/>
              <a:t>ívna</a:t>
            </a:r>
            <a:r>
              <a:rPr lang="sk-SK" dirty="0"/>
              <a:t> hodnota</a:t>
            </a:r>
            <a:r>
              <a:rPr lang="en-US" dirty="0"/>
              <a:t>) </a:t>
            </a:r>
            <a:r>
              <a:rPr lang="en-US" dirty="0" err="1"/>
              <a:t>sl</a:t>
            </a:r>
            <a:r>
              <a:rPr lang="sk-SK" dirty="0"/>
              <a:t>úžia premenné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endParaRPr lang="sk-SK" dirty="0"/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znak =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Znakové </a:t>
            </a:r>
            <a:r>
              <a:rPr lang="sk-SK" b="1" dirty="0" err="1">
                <a:solidFill>
                  <a:srgbClr val="FF0000"/>
                </a:solidFill>
              </a:rPr>
              <a:t>literály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konkr</a:t>
            </a:r>
            <a:r>
              <a:rPr lang="sk-SK" dirty="0" err="1"/>
              <a:t>étne</a:t>
            </a:r>
            <a:r>
              <a:rPr lang="sk-SK" dirty="0"/>
              <a:t> znakové hodnoty</a:t>
            </a:r>
            <a:r>
              <a:rPr lang="en-US" dirty="0"/>
              <a:t>) p</a:t>
            </a:r>
            <a:r>
              <a:rPr lang="sk-SK" dirty="0" err="1"/>
              <a:t>íšeme</a:t>
            </a:r>
            <a:r>
              <a:rPr lang="sk-SK" dirty="0"/>
              <a:t> medzi apostrofy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','</a:t>
            </a:r>
            <a:r>
              <a:rPr lang="sk-SK" dirty="0"/>
              <a:t>,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 '</a:t>
            </a:r>
            <a:r>
              <a:rPr lang="sk-SK" dirty="0"/>
              <a:t>,...</a:t>
            </a:r>
          </a:p>
          <a:p>
            <a:pPr eaLnBrk="1" hangingPunct="1"/>
            <a:r>
              <a:rPr lang="sk-SK" dirty="0"/>
              <a:t>Do premennej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/>
              <a:t> vieme uložiť ľubovoľný z prvých </a:t>
            </a:r>
            <a:r>
              <a:rPr lang="sk-SK" i="1" dirty="0"/>
              <a:t>65536</a:t>
            </a:r>
            <a:r>
              <a:rPr lang="en-US" dirty="0"/>
              <a:t> </a:t>
            </a:r>
            <a:r>
              <a:rPr lang="en-US" dirty="0" err="1"/>
              <a:t>znakov</a:t>
            </a:r>
            <a:r>
              <a:rPr lang="en-US" dirty="0"/>
              <a:t> k</a:t>
            </a:r>
            <a:r>
              <a:rPr lang="sk-SK" dirty="0" err="1"/>
              <a:t>ódovania</a:t>
            </a:r>
            <a:r>
              <a:rPr lang="sk-SK" dirty="0"/>
              <a:t> UNICODE </a:t>
            </a:r>
            <a:r>
              <a:rPr lang="en-US" dirty="0"/>
              <a:t>- (n</a:t>
            </a:r>
            <a:r>
              <a:rPr lang="sk-SK" dirty="0" err="1"/>
              <a:t>árodné</a:t>
            </a:r>
            <a:r>
              <a:rPr lang="sk-SK" dirty="0"/>
              <a:t> znaky, </a:t>
            </a:r>
            <a:r>
              <a:rPr lang="sk-SK" dirty="0" err="1"/>
              <a:t>azijské</a:t>
            </a:r>
            <a:r>
              <a:rPr lang="sk-SK" dirty="0"/>
              <a:t> znaky, ...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dirty="0"/>
              <a:t>Čo je to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en-US" dirty="0" err="1"/>
              <a:t>znakov</a:t>
            </a:r>
            <a:r>
              <a:rPr lang="sk-SK" dirty="0"/>
              <a:t>á </a:t>
            </a:r>
            <a:r>
              <a:rPr lang="sk-SK" dirty="0" err="1"/>
              <a:t>sada</a:t>
            </a:r>
            <a:r>
              <a:rPr lang="sk-SK" dirty="0"/>
              <a:t> a čo UNICODE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/>
              <a:t>Je možné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 dirty="0"/>
              <a:t> pretypovať na niečo iné</a:t>
            </a:r>
            <a:r>
              <a:rPr lang="en-US" dirty="0"/>
              <a:t>?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854" y="5396287"/>
            <a:ext cx="1200150" cy="1190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sk-SK" dirty="0"/>
              <a:t>naková </a:t>
            </a:r>
            <a:r>
              <a:rPr lang="sk-SK" dirty="0" err="1"/>
              <a:t>sada</a:t>
            </a:r>
            <a:endParaRPr lang="sk-SK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8613" y="1391113"/>
            <a:ext cx="4146550" cy="4802187"/>
          </a:xfrm>
        </p:spPr>
        <p:txBody>
          <a:bodyPr/>
          <a:lstStyle/>
          <a:p>
            <a:r>
              <a:rPr lang="sk-SK" dirty="0"/>
              <a:t>Každý znak má svoje </a:t>
            </a:r>
            <a:r>
              <a:rPr lang="sk-SK" b="1" dirty="0"/>
              <a:t>poradové číslo </a:t>
            </a:r>
            <a:r>
              <a:rPr lang="sk-SK" dirty="0"/>
              <a:t>– kód.</a:t>
            </a:r>
          </a:p>
          <a:p>
            <a:r>
              <a:rPr lang="en-US" dirty="0"/>
              <a:t>V UNICODE s</a:t>
            </a:r>
            <a:r>
              <a:rPr lang="sk-SK" dirty="0"/>
              <a:t>ú cifry a písmena abecedy usporiadané súvisle za sebou:</a:t>
            </a:r>
          </a:p>
          <a:p>
            <a:pPr lvl="1"/>
            <a:r>
              <a:rPr lang="sk-SK" dirty="0"/>
              <a:t>znaky cifier</a:t>
            </a:r>
          </a:p>
          <a:p>
            <a:pPr lvl="1"/>
            <a:r>
              <a:rPr lang="sk-SK" dirty="0"/>
              <a:t>veľké písmena</a:t>
            </a:r>
          </a:p>
          <a:p>
            <a:pPr lvl="1"/>
            <a:r>
              <a:rPr lang="sk-SK" dirty="0"/>
              <a:t>malé písmena</a:t>
            </a:r>
          </a:p>
          <a:p>
            <a:pPr lvl="1"/>
            <a:r>
              <a:rPr lang="sk-SK" dirty="0"/>
              <a:t>národné znaky</a:t>
            </a:r>
          </a:p>
          <a:p>
            <a:endParaRPr lang="sk-SK" dirty="0"/>
          </a:p>
        </p:txBody>
      </p:sp>
      <p:pic>
        <p:nvPicPr>
          <p:cNvPr id="10244" name="Picture 2" descr="http://www.sciencelobby.com/ascii-table/images/ascii-tab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1654175"/>
            <a:ext cx="4195763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16539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Ako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k</a:t>
            </a:r>
            <a:r>
              <a:rPr lang="sk-SK" sz="4000" dirty="0" err="1"/>
              <a:t>ódujú</a:t>
            </a:r>
            <a:r>
              <a:rPr lang="sk-SK" sz="4000" dirty="0"/>
              <a:t> znaky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sk-SK" b="1" dirty="0" err="1">
                <a:solidFill>
                  <a:srgbClr val="FF0000"/>
                </a:solidFill>
              </a:rPr>
              <a:t>ódovanie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znakov</a:t>
            </a:r>
            <a:r>
              <a:rPr lang="sk-SK" dirty="0"/>
              <a:t>á </a:t>
            </a:r>
            <a:r>
              <a:rPr lang="sk-SK" dirty="0" err="1"/>
              <a:t>sada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d</a:t>
            </a:r>
            <a:r>
              <a:rPr lang="en-US" dirty="0" err="1"/>
              <a:t>ohodnut</a:t>
            </a:r>
            <a:r>
              <a:rPr lang="sk-SK" dirty="0"/>
              <a:t>á </a:t>
            </a:r>
            <a:r>
              <a:rPr lang="en-US" dirty="0"/>
              <a:t>t</a:t>
            </a:r>
            <a:r>
              <a:rPr lang="sk-SK" dirty="0" err="1"/>
              <a:t>abuľka</a:t>
            </a:r>
            <a:r>
              <a:rPr lang="en-US" dirty="0"/>
              <a:t>,</a:t>
            </a:r>
            <a:r>
              <a:rPr lang="sk-SK" dirty="0"/>
              <a:t> v ktorej v </a:t>
            </a:r>
            <a:r>
              <a:rPr lang="sk-SK" dirty="0" err="1"/>
              <a:t>i-tom</a:t>
            </a:r>
            <a:r>
              <a:rPr lang="sk-SK" dirty="0"/>
              <a:t> riadku je znak prislúchajúci </a:t>
            </a:r>
            <a:r>
              <a:rPr lang="sk-SK" dirty="0" err="1"/>
              <a:t>čísl</a:t>
            </a:r>
            <a:r>
              <a:rPr lang="en-US" dirty="0"/>
              <a:t>u</a:t>
            </a:r>
            <a:r>
              <a:rPr lang="sk-SK" dirty="0"/>
              <a:t> i </a:t>
            </a:r>
            <a:r>
              <a:rPr lang="en-US" dirty="0"/>
              <a:t>(</a:t>
            </a:r>
            <a:r>
              <a:rPr lang="sk-SK" dirty="0"/>
              <a:t>číslujeme od 0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ASCII</a:t>
            </a:r>
            <a:r>
              <a:rPr lang="sk-SK" dirty="0"/>
              <a:t> </a:t>
            </a:r>
            <a:r>
              <a:rPr lang="en-US" dirty="0"/>
              <a:t>(128 </a:t>
            </a:r>
            <a:r>
              <a:rPr lang="en-US" dirty="0" err="1"/>
              <a:t>znakov</a:t>
            </a:r>
            <a:r>
              <a:rPr lang="en-US" dirty="0"/>
              <a:t>, 7 </a:t>
            </a:r>
            <a:r>
              <a:rPr lang="en-US" dirty="0" err="1"/>
              <a:t>bitov</a:t>
            </a:r>
            <a:r>
              <a:rPr lang="en-US" dirty="0"/>
              <a:t>)</a:t>
            </a: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Windows-1250</a:t>
            </a:r>
            <a:r>
              <a:rPr lang="en-US" dirty="0"/>
              <a:t> (256 </a:t>
            </a:r>
            <a:r>
              <a:rPr lang="en-US" dirty="0" err="1"/>
              <a:t>znakov</a:t>
            </a:r>
            <a:r>
              <a:rPr lang="en-US" dirty="0"/>
              <a:t>, 8 </a:t>
            </a:r>
            <a:r>
              <a:rPr lang="en-US" dirty="0" err="1"/>
              <a:t>bitov</a:t>
            </a:r>
            <a:r>
              <a:rPr lang="en-US" dirty="0"/>
              <a:t> = 1 </a:t>
            </a:r>
            <a:r>
              <a:rPr lang="en-US" dirty="0" err="1"/>
              <a:t>bajt</a:t>
            </a:r>
            <a:r>
              <a:rPr lang="en-US" dirty="0"/>
              <a:t>) </a:t>
            </a:r>
          </a:p>
          <a:p>
            <a:pPr lvl="2" eaLnBrk="1" hangingPunct="1"/>
            <a:r>
              <a:rPr lang="en-US" dirty="0"/>
              <a:t>0..127 – </a:t>
            </a:r>
            <a:r>
              <a:rPr lang="en-US" dirty="0" err="1"/>
              <a:t>ako</a:t>
            </a:r>
            <a:r>
              <a:rPr lang="en-US" dirty="0"/>
              <a:t> ASCII</a:t>
            </a:r>
          </a:p>
          <a:p>
            <a:pPr lvl="2" eaLnBrk="1" hangingPunct="1"/>
            <a:r>
              <a:rPr lang="en-US" dirty="0"/>
              <a:t>128 – 256 – </a:t>
            </a:r>
            <a:r>
              <a:rPr lang="en-US" dirty="0" err="1"/>
              <a:t>znaky</a:t>
            </a:r>
            <a:r>
              <a:rPr lang="en-US" dirty="0"/>
              <a:t> n</a:t>
            </a:r>
            <a:r>
              <a:rPr lang="sk-SK" dirty="0" err="1"/>
              <a:t>árodných</a:t>
            </a:r>
            <a:r>
              <a:rPr lang="sk-SK" dirty="0"/>
              <a:t> abecied v strednej Európe</a:t>
            </a:r>
          </a:p>
          <a:p>
            <a:pPr lvl="2" eaLnBrk="1" hangingPunct="1"/>
            <a:r>
              <a:rPr lang="sk-SK" dirty="0"/>
              <a:t>a</a:t>
            </a:r>
            <a:r>
              <a:rPr lang="en-US" dirty="0" err="1"/>
              <a:t>lternat</a:t>
            </a:r>
            <a:r>
              <a:rPr lang="sk-SK" dirty="0" err="1"/>
              <a:t>ívy</a:t>
            </a:r>
            <a:r>
              <a:rPr lang="sk-SK" dirty="0"/>
              <a:t>: ISO</a:t>
            </a:r>
            <a:r>
              <a:rPr lang="en-US" dirty="0"/>
              <a:t>-8859-1, ISO-8859-2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UNICODE</a:t>
            </a:r>
            <a:r>
              <a:rPr lang="sk-SK" dirty="0"/>
              <a:t> </a:t>
            </a:r>
            <a:r>
              <a:rPr lang="en-US" dirty="0" smtClean="0"/>
              <a:t>(</a:t>
            </a:r>
            <a:r>
              <a:rPr lang="sk-SK" dirty="0" smtClean="0"/>
              <a:t>veľa</a:t>
            </a:r>
            <a:r>
              <a:rPr lang="en-US" dirty="0" smtClean="0"/>
              <a:t> </a:t>
            </a:r>
            <a:r>
              <a:rPr lang="en-US" dirty="0" err="1" smtClean="0"/>
              <a:t>znakov</a:t>
            </a:r>
            <a:r>
              <a:rPr lang="en-US" dirty="0" smtClean="0"/>
              <a:t> </a:t>
            </a:r>
            <a:r>
              <a:rPr lang="sk-SK" dirty="0" smtClean="0"/>
              <a:t>1</a:t>
            </a:r>
            <a:r>
              <a:rPr lang="en-US" dirty="0" smtClean="0"/>
              <a:t>59801 - v17.0 z 9.9.2025)</a:t>
            </a:r>
            <a:endParaRPr lang="en-US" dirty="0"/>
          </a:p>
          <a:p>
            <a:pPr lvl="2" eaLnBrk="1" hangingPunct="1"/>
            <a:r>
              <a:rPr lang="en-US" dirty="0"/>
              <a:t>0..127 – </a:t>
            </a:r>
            <a:r>
              <a:rPr lang="en-US" dirty="0" err="1"/>
              <a:t>ako</a:t>
            </a:r>
            <a:r>
              <a:rPr lang="en-US" dirty="0"/>
              <a:t> ASCII</a:t>
            </a:r>
          </a:p>
          <a:p>
            <a:pPr lvl="2" eaLnBrk="1" hangingPunct="1"/>
            <a:r>
              <a:rPr lang="en-US" dirty="0"/>
              <a:t>od 128 – </a:t>
            </a:r>
            <a:r>
              <a:rPr lang="en-US" dirty="0" err="1"/>
              <a:t>znaky</a:t>
            </a:r>
            <a:r>
              <a:rPr lang="en-US" dirty="0"/>
              <a:t> n</a:t>
            </a:r>
            <a:r>
              <a:rPr lang="sk-SK" dirty="0" err="1"/>
              <a:t>árodných</a:t>
            </a:r>
            <a:r>
              <a:rPr lang="sk-SK" dirty="0"/>
              <a:t> abecied </a:t>
            </a:r>
            <a:r>
              <a:rPr lang="en-US" dirty="0"/>
              <a:t>(</a:t>
            </a:r>
            <a:r>
              <a:rPr lang="en-US" dirty="0" err="1"/>
              <a:t>Eur</a:t>
            </a:r>
            <a:r>
              <a:rPr lang="sk-SK" dirty="0" err="1"/>
              <a:t>ópa</a:t>
            </a:r>
            <a:r>
              <a:rPr lang="sk-SK" dirty="0"/>
              <a:t>, Ázia, ...</a:t>
            </a:r>
            <a:r>
              <a:rPr lang="en-US" dirty="0"/>
              <a:t>)</a:t>
            </a:r>
            <a:endParaRPr lang="sk-SK" dirty="0"/>
          </a:p>
          <a:p>
            <a:pPr lvl="2" eaLnBrk="1" hangingPunct="1"/>
            <a:r>
              <a:rPr lang="sk-SK" dirty="0"/>
              <a:t>kódovania: </a:t>
            </a:r>
            <a:r>
              <a:rPr lang="en-US" dirty="0"/>
              <a:t>UTF-8, UTF-16,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26669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Špeciálne znaky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Niektor</a:t>
            </a:r>
            <a:r>
              <a:rPr lang="sk-SK" dirty="0"/>
              <a:t>é znaky musia byť zapísané ako </a:t>
            </a:r>
            <a:r>
              <a:rPr lang="sk-SK" b="1" dirty="0">
                <a:solidFill>
                  <a:srgbClr val="FF0000"/>
                </a:solidFill>
              </a:rPr>
              <a:t>kombinácie viacerých znakov</a:t>
            </a:r>
            <a:r>
              <a:rPr lang="sk-SK" dirty="0"/>
              <a:t> ...</a:t>
            </a:r>
            <a:endParaRPr lang="en-US" dirty="0"/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medzery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 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tabul</a:t>
            </a:r>
            <a:r>
              <a:rPr lang="sk-SK" dirty="0" err="1"/>
              <a:t>átora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\t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konca</a:t>
            </a:r>
            <a:r>
              <a:rPr lang="en-US" dirty="0"/>
              <a:t> </a:t>
            </a:r>
            <a:r>
              <a:rPr lang="en-US" dirty="0" err="1"/>
              <a:t>riadk</a:t>
            </a:r>
            <a:r>
              <a:rPr lang="sk-SK" dirty="0"/>
              <a:t>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\n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en-US" dirty="0" err="1"/>
              <a:t>lom</a:t>
            </a:r>
            <a:r>
              <a:rPr lang="sk-SK" dirty="0" err="1"/>
              <a:t>ítka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\\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sk-SK" dirty="0"/>
              <a:t>úvodzovky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\"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</a:p>
          <a:p>
            <a:pPr lvl="1" eaLnBrk="1" hangingPunct="1"/>
            <a:r>
              <a:rPr lang="en-US" dirty="0" err="1"/>
              <a:t>Znak</a:t>
            </a:r>
            <a:r>
              <a:rPr lang="en-US" dirty="0"/>
              <a:t> </a:t>
            </a:r>
            <a:r>
              <a:rPr lang="sk-SK" dirty="0"/>
              <a:t>apostrofu</a:t>
            </a:r>
            <a:r>
              <a:rPr lang="en-US" dirty="0"/>
              <a:t>: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en-US" dirty="0">
                <a:solidFill>
                  <a:srgbClr val="2A00FF"/>
                </a:solidFill>
                <a:latin typeface="Courier New" pitchFamily="49" charset="0"/>
              </a:rPr>
              <a:t>\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''</a:t>
            </a:r>
          </a:p>
          <a:p>
            <a:pPr eaLnBrk="1" hangingPunct="1"/>
            <a:endParaRPr lang="cs-CZ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en-US" dirty="0">
              <a:solidFill>
                <a:srgbClr val="2A00FF"/>
              </a:solidFill>
              <a:latin typeface="Courier New" pitchFamily="49" charset="0"/>
            </a:endParaRPr>
          </a:p>
          <a:p>
            <a:pPr eaLnBrk="1" hangingPunct="1"/>
            <a:endParaRPr lang="cs-CZ" dirty="0">
              <a:solidFill>
                <a:srgbClr val="2A00F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95347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5936</TotalTime>
  <Words>3056</Words>
  <Application>Microsoft Office PowerPoint</Application>
  <PresentationFormat>Prezentácia na obrazovke (4:3)</PresentationFormat>
  <Paragraphs>488</Paragraphs>
  <Slides>56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56</vt:i4>
      </vt:variant>
    </vt:vector>
  </HeadingPairs>
  <TitlesOfParts>
    <vt:vector size="65" baseType="lpstr">
      <vt:lpstr>Arial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4. prednáška (13.10.2025)</vt:lpstr>
      <vt:lpstr>Čo už vieme...</vt:lpstr>
      <vt:lpstr>Čo vieme o premenných...</vt:lpstr>
      <vt:lpstr>Referenčná vs. prim. premenná</vt:lpstr>
      <vt:lpstr>Typy primitívnych premenných</vt:lpstr>
      <vt:lpstr>Znaky</vt:lpstr>
      <vt:lpstr>Znaková sada</vt:lpstr>
      <vt:lpstr>Ako sa kódujú znaky?</vt:lpstr>
      <vt:lpstr>Špeciálne znaky</vt:lpstr>
      <vt:lpstr>Pretypovanie znakov</vt:lpstr>
      <vt:lpstr>Typy primitívnych premenných</vt:lpstr>
      <vt:lpstr>Keď jeden znak nestačí</vt:lpstr>
      <vt:lpstr>Znakové reťazce</vt:lpstr>
      <vt:lpstr>Prieskum triedy String</vt:lpstr>
      <vt:lpstr>Výsledky krátkeho výskumu</vt:lpstr>
      <vt:lpstr>Počet výskytov písmena (1)</vt:lpstr>
      <vt:lpstr>Počet výskytov písmena (2)</vt:lpstr>
      <vt:lpstr>Je to číselný reťazec?</vt:lpstr>
      <vt:lpstr>Je to číselný reťazec?</vt:lpstr>
      <vt:lpstr>Triedy, ktoré poznáme</vt:lpstr>
      <vt:lpstr>Ďalší prieskum triedy String</vt:lpstr>
      <vt:lpstr>Výsledky výskumu</vt:lpstr>
      <vt:lpstr>Spájanie reťazcov (1)</vt:lpstr>
      <vt:lpstr>Spájanie reťazcov (2)</vt:lpstr>
      <vt:lpstr>Spájanie reťazcov (3)</vt:lpstr>
      <vt:lpstr>Duplikovanie reťazcov (1)</vt:lpstr>
      <vt:lpstr>Duplikovanie reťazcov (2)</vt:lpstr>
      <vt:lpstr>Duplikovanie reťazcov (3)</vt:lpstr>
      <vt:lpstr>Rovnaké reťazce</vt:lpstr>
      <vt:lpstr>Všetky objekty sú si rovné ...</vt:lpstr>
      <vt:lpstr>“Metóda concat() pre lenivých”</vt:lpstr>
      <vt:lpstr>“Metóda concat() pre lenivých”</vt:lpstr>
      <vt:lpstr>Hra s referenciami</vt:lpstr>
      <vt:lpstr>Obrátený reťazec (1)</vt:lpstr>
      <vt:lpstr>Obrátený reťazec (2)</vt:lpstr>
      <vt:lpstr>Ďalšie reťazcové metódy</vt:lpstr>
      <vt:lpstr>Čo s odpadom?</vt:lpstr>
      <vt:lpstr>Duplikovanie reťazcov (3)</vt:lpstr>
      <vt:lpstr>Kde nájsť viac informácií</vt:lpstr>
      <vt:lpstr>Na čo treba pamätať</vt:lpstr>
      <vt:lpstr>Rozširovanie WinPane</vt:lpstr>
      <vt:lpstr>Kreslenie bodiek</vt:lpstr>
      <vt:lpstr>Myšacie udalosti v JPAZe</vt:lpstr>
      <vt:lpstr>Ako to funguje ?</vt:lpstr>
      <vt:lpstr>MouseEvent objekt</vt:lpstr>
      <vt:lpstr>Využitie MouseEvent</vt:lpstr>
      <vt:lpstr>Informačný výpis o bodke</vt:lpstr>
      <vt:lpstr>Inštančné (objektové) premenné</vt:lpstr>
      <vt:lpstr>Inštančné premenné - metafora</vt:lpstr>
      <vt:lpstr>Inštančné (objektové) premenné</vt:lpstr>
      <vt:lpstr>„Defaultné“ hodnoty</vt:lpstr>
      <vt:lpstr>Prístup k inštančným premenným</vt:lpstr>
      <vt:lpstr>Farebné retiazky</vt:lpstr>
      <vt:lpstr>Ďalšie myšacie udalosti</vt:lpstr>
      <vt:lpstr>Vzdialenosť dvoch bodov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236</cp:revision>
  <dcterms:created xsi:type="dcterms:W3CDTF">2007-01-29T19:11:06Z</dcterms:created>
  <dcterms:modified xsi:type="dcterms:W3CDTF">2025-10-13T07:49:25Z</dcterms:modified>
</cp:coreProperties>
</file>