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370" r:id="rId3"/>
    <p:sldId id="356" r:id="rId4"/>
    <p:sldId id="357" r:id="rId5"/>
    <p:sldId id="358" r:id="rId6"/>
    <p:sldId id="371" r:id="rId7"/>
    <p:sldId id="364" r:id="rId8"/>
    <p:sldId id="366" r:id="rId9"/>
    <p:sldId id="365" r:id="rId10"/>
    <p:sldId id="360" r:id="rId11"/>
    <p:sldId id="361" r:id="rId12"/>
    <p:sldId id="362" r:id="rId13"/>
    <p:sldId id="319" r:id="rId14"/>
    <p:sldId id="320" r:id="rId15"/>
    <p:sldId id="321" r:id="rId16"/>
    <p:sldId id="322" r:id="rId17"/>
    <p:sldId id="323" r:id="rId18"/>
    <p:sldId id="348" r:id="rId19"/>
    <p:sldId id="324" r:id="rId20"/>
    <p:sldId id="325" r:id="rId21"/>
    <p:sldId id="326" r:id="rId22"/>
    <p:sldId id="327" r:id="rId23"/>
    <p:sldId id="349" r:id="rId24"/>
    <p:sldId id="328" r:id="rId25"/>
    <p:sldId id="329" r:id="rId26"/>
    <p:sldId id="330" r:id="rId27"/>
    <p:sldId id="331" r:id="rId28"/>
    <p:sldId id="332" r:id="rId29"/>
    <p:sldId id="334" r:id="rId30"/>
    <p:sldId id="333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51" r:id="rId42"/>
    <p:sldId id="345" r:id="rId43"/>
    <p:sldId id="346" r:id="rId44"/>
    <p:sldId id="367" r:id="rId45"/>
    <p:sldId id="368" r:id="rId46"/>
    <p:sldId id="369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D260F8D7-C0C0-4671-97AD-97E1A1AA1300}">
          <p14:sldIdLst>
            <p14:sldId id="310"/>
          </p14:sldIdLst>
        </p14:section>
        <p14:section name="Sekcia bez názvu" id="{AC67EA10-307A-4BFA-AF41-3C96E8896C4B}">
          <p14:sldIdLst>
            <p14:sldId id="370"/>
            <p14:sldId id="356"/>
            <p14:sldId id="357"/>
            <p14:sldId id="358"/>
            <p14:sldId id="371"/>
            <p14:sldId id="364"/>
            <p14:sldId id="366"/>
            <p14:sldId id="365"/>
            <p14:sldId id="360"/>
            <p14:sldId id="361"/>
            <p14:sldId id="362"/>
            <p14:sldId id="319"/>
            <p14:sldId id="320"/>
            <p14:sldId id="321"/>
            <p14:sldId id="322"/>
            <p14:sldId id="323"/>
            <p14:sldId id="348"/>
            <p14:sldId id="324"/>
            <p14:sldId id="325"/>
            <p14:sldId id="326"/>
            <p14:sldId id="327"/>
            <p14:sldId id="349"/>
            <p14:sldId id="328"/>
            <p14:sldId id="329"/>
            <p14:sldId id="330"/>
            <p14:sldId id="331"/>
            <p14:sldId id="332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51"/>
            <p14:sldId id="345"/>
            <p14:sldId id="346"/>
            <p14:sldId id="367"/>
            <p14:sldId id="368"/>
            <p14:sldId id="369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81"/>
    <a:srgbClr val="CC9900"/>
    <a:srgbClr val="008000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DEAFD-477E-FE52-EAEA-CB60413A0712}" v="37" dt="2024-09-16T13:43:31.391"/>
    <p1510:client id="{931BC182-49F2-CDBC-9953-7A90303B0ED1}" v="127" dt="2024-09-16T09:35:5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1986" y="3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_rok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0" i="0" dirty="0">
                <a:effectLst/>
              </a:rPr>
              <a:t>PYPL </a:t>
            </a:r>
            <a:r>
              <a:rPr lang="sk-SK" b="0" i="0" dirty="0" err="1">
                <a:effectLst/>
              </a:rPr>
              <a:t>PopularitY</a:t>
            </a:r>
            <a:r>
              <a:rPr lang="sk-SK" b="0" i="0" dirty="0">
                <a:effectLst/>
              </a:rPr>
              <a:t> of </a:t>
            </a:r>
            <a:r>
              <a:rPr lang="sk-SK" b="0" i="0" dirty="0" err="1">
                <a:effectLst/>
              </a:rPr>
              <a:t>Programming</a:t>
            </a:r>
            <a:r>
              <a:rPr lang="sk-SK" b="0" i="0" dirty="0">
                <a:effectLst/>
              </a:rPr>
              <a:t> </a:t>
            </a:r>
            <a:r>
              <a:rPr lang="sk-SK" b="0" i="0" dirty="0" err="1">
                <a:effectLst/>
              </a:rPr>
              <a:t>Language</a:t>
            </a:r>
            <a:r>
              <a:rPr lang="en-US" b="0" i="0" dirty="0">
                <a:effectLst/>
              </a:rPr>
              <a:t> in </a:t>
            </a:r>
            <a:r>
              <a:rPr lang="en-US" b="0" i="0" dirty="0" smtClean="0">
                <a:effectLst/>
              </a:rPr>
              <a:t>% (</a:t>
            </a:r>
            <a:r>
              <a:rPr lang="en-US" sz="1400" b="0" i="0" u="none" strike="noStrike" baseline="0" dirty="0" smtClean="0">
                <a:effectLst/>
              </a:rPr>
              <a:t>Worldwide </a:t>
            </a:r>
            <a:r>
              <a:rPr lang="en-US" sz="1400" b="0" i="0" u="none" strike="noStrike" baseline="0" dirty="0">
                <a:effectLst/>
              </a:rPr>
              <a:t>s</a:t>
            </a:r>
            <a:r>
              <a:rPr lang="sk-SK" sz="1400" b="0" i="0" u="none" strike="noStrike" baseline="0" dirty="0" err="1">
                <a:effectLst/>
              </a:rPr>
              <a:t>ept</a:t>
            </a:r>
            <a:r>
              <a:rPr lang="en-US" sz="1400" b="0" i="0" u="none" strike="noStrike" baseline="0" dirty="0">
                <a:effectLst/>
              </a:rPr>
              <a:t>ember</a:t>
            </a:r>
            <a:r>
              <a:rPr lang="sk-SK" sz="1400" b="0" i="0" u="none" strike="noStrike" baseline="0" dirty="0">
                <a:effectLst/>
              </a:rPr>
              <a:t> </a:t>
            </a:r>
            <a:r>
              <a:rPr lang="sk-SK" sz="1400" b="0" i="0" u="none" strike="noStrike" baseline="0" dirty="0" smtClean="0">
                <a:effectLst/>
              </a:rPr>
              <a:t>2025</a:t>
            </a:r>
            <a:r>
              <a:rPr lang="en-US" sz="1400" b="0" i="0" u="none" strike="noStrike" baseline="0" dirty="0" smtClean="0">
                <a:effectLst/>
              </a:rPr>
              <a:t>)</a:t>
            </a:r>
            <a:endParaRPr lang="sk-SK" b="0" i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Hárok1!$E$4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Hárok1!$F$4</c:f>
              <c:numCache>
                <c:formatCode>General</c:formatCode>
                <c:ptCount val="1"/>
                <c:pt idx="0">
                  <c:v>29.69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3-4F8E-BB90-2A080E823CBF}"/>
            </c:ext>
          </c:extLst>
        </c:ser>
        <c:ser>
          <c:idx val="1"/>
          <c:order val="1"/>
          <c:tx>
            <c:strRef>
              <c:f>Hárok1!$E$5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Hárok1!$F$5</c:f>
              <c:numCache>
                <c:formatCode>General</c:formatCode>
                <c:ptCount val="1"/>
                <c:pt idx="0">
                  <c:v>14.72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3-4F8E-BB90-2A080E823CBF}"/>
            </c:ext>
          </c:extLst>
        </c:ser>
        <c:ser>
          <c:idx val="2"/>
          <c:order val="2"/>
          <c:tx>
            <c:strRef>
              <c:f>Hárok1!$E$6</c:f>
              <c:strCache>
                <c:ptCount val="1"/>
                <c:pt idx="0">
                  <c:v>C/C++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Hárok1!$F$6</c:f>
              <c:numCache>
                <c:formatCode>General</c:formatCode>
                <c:ptCount val="1"/>
                <c:pt idx="0">
                  <c:v>9.27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3-4F8E-BB90-2A080E823CBF}"/>
            </c:ext>
          </c:extLst>
        </c:ser>
        <c:ser>
          <c:idx val="3"/>
          <c:order val="3"/>
          <c:tx>
            <c:strRef>
              <c:f>Hárok1!$E$7</c:f>
              <c:strCache>
                <c:ptCount val="1"/>
                <c:pt idx="0">
                  <c:v>JavaScript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Hárok1!$F$7</c:f>
              <c:numCache>
                <c:formatCode>General</c:formatCode>
                <c:ptCount val="1"/>
                <c:pt idx="0">
                  <c:v>6.79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53-4F8E-BB90-2A080E823CBF}"/>
            </c:ext>
          </c:extLst>
        </c:ser>
        <c:ser>
          <c:idx val="4"/>
          <c:order val="4"/>
          <c:tx>
            <c:strRef>
              <c:f>Hárok1!$E$8</c:f>
              <c:strCache>
                <c:ptCount val="1"/>
                <c:pt idx="0">
                  <c:v>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Hárok1!$F$8</c:f>
              <c:numCache>
                <c:formatCode>General</c:formatCode>
                <c:ptCount val="1"/>
                <c:pt idx="0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53-4F8E-BB90-2A080E823CBF}"/>
            </c:ext>
          </c:extLst>
        </c:ser>
        <c:ser>
          <c:idx val="5"/>
          <c:order val="5"/>
          <c:tx>
            <c:strRef>
              <c:f>Hárok1!$E$9</c:f>
              <c:strCache>
                <c:ptCount val="1"/>
                <c:pt idx="0">
                  <c:v>C#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Hárok1!$F$9</c:f>
              <c:numCache>
                <c:formatCode>General</c:formatCode>
                <c:ptCount val="1"/>
                <c:pt idx="0">
                  <c:v>4.8099999999999996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53-4F8E-BB90-2A080E823CBF}"/>
            </c:ext>
          </c:extLst>
        </c:ser>
        <c:ser>
          <c:idx val="6"/>
          <c:order val="6"/>
          <c:tx>
            <c:strRef>
              <c:f>Hárok1!$E$10</c:f>
              <c:strCache>
                <c:ptCount val="1"/>
                <c:pt idx="0">
                  <c:v>Objective-C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Hárok1!$F$10</c:f>
              <c:numCache>
                <c:formatCode>General</c:formatCode>
                <c:ptCount val="1"/>
                <c:pt idx="0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53-4F8E-BB90-2A080E823CBF}"/>
            </c:ext>
          </c:extLst>
        </c:ser>
        <c:ser>
          <c:idx val="7"/>
          <c:order val="7"/>
          <c:tx>
            <c:strRef>
              <c:f>Hárok1!$E$11</c:f>
              <c:strCache>
                <c:ptCount val="1"/>
                <c:pt idx="0">
                  <c:v>PHP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Hárok1!$F$11</c:f>
              <c:numCache>
                <c:formatCode>General</c:formatCode>
                <c:ptCount val="1"/>
                <c:pt idx="0">
                  <c:v>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53-4F8E-BB90-2A080E823CBF}"/>
            </c:ext>
          </c:extLst>
        </c:ser>
        <c:ser>
          <c:idx val="8"/>
          <c:order val="8"/>
          <c:tx>
            <c:strRef>
              <c:f>Hárok1!$E$12</c:f>
              <c:strCache>
                <c:ptCount val="1"/>
                <c:pt idx="0">
                  <c:v>Rust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Hárok1!$F$12</c:f>
              <c:numCache>
                <c:formatCode>General</c:formatCode>
                <c:ptCount val="1"/>
                <c:pt idx="0">
                  <c:v>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53-4F8E-BB90-2A080E823CBF}"/>
            </c:ext>
          </c:extLst>
        </c:ser>
        <c:ser>
          <c:idx val="9"/>
          <c:order val="9"/>
          <c:tx>
            <c:strRef>
              <c:f>Hárok1!$E$13</c:f>
              <c:strCache>
                <c:ptCount val="1"/>
                <c:pt idx="0">
                  <c:v>Swift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Hárok1!$F$13</c:f>
              <c:numCache>
                <c:formatCode>General</c:formatCode>
                <c:ptCount val="1"/>
                <c:pt idx="0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53-4F8E-BB90-2A080E823CBF}"/>
            </c:ext>
          </c:extLst>
        </c:ser>
        <c:ser>
          <c:idx val="10"/>
          <c:order val="10"/>
          <c:tx>
            <c:strRef>
              <c:f>Hárok1!$E$14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Hárok1!$F$14</c:f>
              <c:numCache>
                <c:formatCode>General</c:formatCode>
                <c:ptCount val="1"/>
                <c:pt idx="0">
                  <c:v>16.499999999999986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53-4F8E-BB90-2A080E823C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9534096"/>
        <c:axId val="1139534512"/>
      </c:barChart>
      <c:catAx>
        <c:axId val="1139534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9534512"/>
        <c:crosses val="autoZero"/>
        <c:auto val="1"/>
        <c:lblAlgn val="ctr"/>
        <c:lblOffset val="100"/>
        <c:noMultiLvlLbl val="0"/>
      </c:catAx>
      <c:valAx>
        <c:axId val="113953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3953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paz2.ics.upjs.sk/maven/archetype-catalog.x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ucida Sans"/>
                <a:ea typeface="Verdana"/>
              </a:rPr>
              <a:t>1. </a:t>
            </a:r>
            <a:r>
              <a:rPr lang="en-US" dirty="0" err="1" smtClean="0">
                <a:latin typeface="Lucida Sans"/>
                <a:ea typeface="Verdana"/>
              </a:rPr>
              <a:t>Predn</a:t>
            </a:r>
            <a:r>
              <a:rPr lang="sk-SK" dirty="0" err="1" smtClean="0">
                <a:latin typeface="Lucida Sans"/>
                <a:ea typeface="Verdana"/>
              </a:rPr>
              <a:t>áška</a:t>
            </a:r>
            <a:r>
              <a:rPr lang="en-US" dirty="0" smtClean="0">
                <a:latin typeface="Lucida Sans"/>
                <a:ea typeface="Verdana"/>
              </a:rPr>
              <a:t> (22.9.2025)</a:t>
            </a:r>
            <a:endParaRPr lang="sk-SK" dirty="0" err="1">
              <a:latin typeface="Lucida Sans"/>
              <a:ea typeface="Verdana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144713" y="2722648"/>
            <a:ext cx="5095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Náš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prvý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program…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193800" y="1555750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Úvod do Javy a JPAZu</a:t>
            </a:r>
          </a:p>
        </p:txBody>
      </p:sp>
      <p:pic>
        <p:nvPicPr>
          <p:cNvPr id="37893" name="Picture 5" descr="http://cache.gawkerassets.com/assets/images/4/2010/12/frustrated-computer-progr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727" y="4419181"/>
            <a:ext cx="3214460" cy="2144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4.bp.blogspot.com/_XWUmt-ulElM/TNzVyjjxGuI/AAAAAAAAANs/8LAWp7i3qH0/s1600/two+tone+spiral+step+three.png">
            <a:extLst>
              <a:ext uri="{FF2B5EF4-FFF2-40B4-BE49-F238E27FC236}">
                <a16:creationId xmlns:a16="http://schemas.microsoft.com/office/drawing/2014/main" id="{8ABEE591-BF80-4B73-89E5-75BBF86E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49" y="4267701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50850" y="4045587"/>
            <a:ext cx="8375650" cy="230832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Launcher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</a:p>
          <a:p>
            <a:pPr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args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Prvý projekt a prvá trieda</a:t>
            </a:r>
            <a:endParaRPr lang="cs-CZ" sz="40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8057" cy="1918264"/>
          </a:xfrm>
        </p:spPr>
        <p:txBody>
          <a:bodyPr/>
          <a:lstStyle/>
          <a:p>
            <a:pPr marL="356870" indent="-356870" eaLnBrk="1" hangingPunct="1"/>
            <a:r>
              <a:rPr lang="en-US" dirty="0"/>
              <a:t>p</a:t>
            </a:r>
            <a:r>
              <a:rPr lang="sk-SK" dirty="0" err="1"/>
              <a:t>rogramovanie</a:t>
            </a:r>
            <a:r>
              <a:rPr lang="sk-SK" dirty="0"/>
              <a:t> v Jave </a:t>
            </a:r>
            <a:r>
              <a:rPr lang="en-US" dirty="0"/>
              <a:t>= </a:t>
            </a:r>
            <a:r>
              <a:rPr lang="en-US" dirty="0" err="1"/>
              <a:t>vytv</a:t>
            </a:r>
            <a:r>
              <a:rPr lang="sk-SK" dirty="0" err="1"/>
              <a:t>áranie</a:t>
            </a:r>
            <a:r>
              <a:rPr lang="sk-SK" dirty="0"/>
              <a:t> tried</a:t>
            </a:r>
            <a:r>
              <a:rPr lang="en-US" dirty="0"/>
              <a:t> (Class)</a:t>
            </a:r>
            <a:endParaRPr lang="sk-SK"/>
          </a:p>
          <a:p>
            <a:pPr marL="356870" indent="-356870" eaLnBrk="1" hangingPunct="1"/>
            <a:r>
              <a:rPr lang="en-US" dirty="0">
                <a:cs typeface="Lucida Sans Unicode"/>
              </a:rPr>
              <a:t>demo </a:t>
            </a:r>
            <a:r>
              <a:rPr lang="en-US" dirty="0" err="1">
                <a:cs typeface="Lucida Sans Unicode"/>
              </a:rPr>
              <a:t>vytvorenia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spustite</a:t>
            </a:r>
            <a:r>
              <a:rPr lang="sk-SK" dirty="0" err="1">
                <a:cs typeface="Lucida Sans Unicode"/>
              </a:rPr>
              <a:t>ľnej</a:t>
            </a:r>
            <a:r>
              <a:rPr lang="sk-SK" dirty="0">
                <a:cs typeface="Lucida Sans Unicode"/>
              </a:rPr>
              <a:t> triedy v </a:t>
            </a:r>
            <a:r>
              <a:rPr lang="sk-SK" dirty="0" err="1">
                <a:cs typeface="Lucida Sans Unicode"/>
              </a:rPr>
              <a:t>Intellij</a:t>
            </a:r>
            <a:r>
              <a:rPr lang="sk-SK" dirty="0">
                <a:cs typeface="Lucida Sans Unicode"/>
              </a:rPr>
              <a:t> IDEA</a:t>
            </a:r>
            <a:r>
              <a:rPr lang="en-US" dirty="0">
                <a:cs typeface="Lucida Sans Unicode"/>
              </a:rPr>
              <a:t>…</a:t>
            </a:r>
            <a:endParaRPr lang="sk-SK" dirty="0">
              <a:cs typeface="Lucida Sans Unicode"/>
            </a:endParaRPr>
          </a:p>
          <a:p>
            <a:pPr marL="356870" indent="-356870" eaLnBrk="1" hangingPunct="1"/>
            <a:endParaRPr lang="en-US" dirty="0"/>
          </a:p>
          <a:p>
            <a:pPr marL="356870" indent="-356870" eaLnBrk="1" hangingPunct="1"/>
            <a:r>
              <a:rPr lang="en-US" dirty="0" err="1"/>
              <a:t>typick</a:t>
            </a:r>
            <a:r>
              <a:rPr lang="sk-SK" dirty="0"/>
              <a:t>á „spúšťacia“ trieda:</a:t>
            </a:r>
          </a:p>
        </p:txBody>
      </p:sp>
      <p:sp>
        <p:nvSpPr>
          <p:cNvPr id="1079301" name="Line 5"/>
          <p:cNvSpPr>
            <a:spLocks noChangeShapeType="1"/>
          </p:cNvSpPr>
          <p:nvPr/>
        </p:nvSpPr>
        <p:spPr bwMode="auto">
          <a:xfrm flipH="1" flipV="1">
            <a:off x="1688841" y="5169157"/>
            <a:ext cx="3209730" cy="7744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79305" name="AutoShape 9"/>
          <p:cNvSpPr>
            <a:spLocks noChangeArrowheads="1"/>
          </p:cNvSpPr>
          <p:nvPr/>
        </p:nvSpPr>
        <p:spPr bwMode="auto">
          <a:xfrm>
            <a:off x="6434786" y="2846096"/>
            <a:ext cx="2242683" cy="842963"/>
          </a:xfrm>
          <a:prstGeom prst="wedgeRoundRectCallout">
            <a:avLst>
              <a:gd name="adj1" fmla="val -105201"/>
              <a:gd name="adj2" fmla="val 145061"/>
              <a:gd name="adj3" fmla="val 16667"/>
            </a:avLst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k-SK" dirty="0">
                <a:latin typeface="Lucida Sans" pitchFamily="34" charset="0"/>
              </a:rPr>
              <a:t>Hovoríme „metóda </a:t>
            </a:r>
            <a:r>
              <a:rPr lang="sk-SK" dirty="0" err="1">
                <a:latin typeface="Lucida Sans" pitchFamily="34" charset="0"/>
              </a:rPr>
              <a:t>main</a:t>
            </a:r>
            <a:r>
              <a:rPr lang="sk-SK" dirty="0">
                <a:latin typeface="Lucida Sans" pitchFamily="34" charset="0"/>
              </a:rPr>
              <a:t>“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1420" y="5274544"/>
            <a:ext cx="3933372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Priestor pre naše príkazy, ktoré sa postupne vykonajú po spustení triedy </a:t>
            </a:r>
            <a:r>
              <a:rPr lang="sk-SK" sz="2100" b="1" dirty="0">
                <a:latin typeface="Lucida Sans" pitchFamily="34" charset="0"/>
              </a:rPr>
              <a:t>v takom poradí</a:t>
            </a:r>
            <a:r>
              <a:rPr lang="sk-SK" sz="2100" dirty="0">
                <a:latin typeface="Lucida Sans" pitchFamily="34" charset="0"/>
              </a:rPr>
              <a:t>, v akom sú zapísané</a:t>
            </a:r>
            <a:r>
              <a:rPr lang="en-US" sz="2100" dirty="0">
                <a:latin typeface="Lucida Sans" pitchFamily="34" charset="0"/>
              </a:rPr>
              <a:t>.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94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1" grpId="0" animBg="1"/>
      <p:bldP spid="107930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máme na disku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en-US" dirty="0"/>
              <a:t>s</a:t>
            </a:r>
            <a:r>
              <a:rPr lang="sk-SK" dirty="0"/>
              <a:t>úbory vznikajú v </a:t>
            </a:r>
            <a:r>
              <a:rPr lang="sk-SK" b="1" dirty="0"/>
              <a:t>podadresároch projektu</a:t>
            </a:r>
            <a:endParaRPr lang="sk-SK"/>
          </a:p>
          <a:p>
            <a:pPr marL="356870" indent="-356870" eaLnBrk="1" hangingPunct="1"/>
            <a:r>
              <a:rPr lang="en-US" dirty="0"/>
              <a:t>s</a:t>
            </a:r>
            <a:r>
              <a:rPr lang="sk-SK" dirty="0"/>
              <a:t>úbory s príponou </a:t>
            </a:r>
            <a:r>
              <a:rPr lang="sk-SK" i="1" dirty="0" err="1">
                <a:solidFill>
                  <a:srgbClr val="FF0000"/>
                </a:solidFill>
              </a:rPr>
              <a:t>java</a:t>
            </a:r>
            <a:endParaRPr lang="sk-SK" i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/>
              <a:t>zdrojový kód </a:t>
            </a:r>
            <a:r>
              <a:rPr lang="sk-SK" dirty="0"/>
              <a:t>jednotlivých tried</a:t>
            </a:r>
          </a:p>
          <a:p>
            <a:pPr lvl="1" eaLnBrk="1" hangingPunct="1"/>
            <a:r>
              <a:rPr lang="sk-SK" dirty="0"/>
              <a:t>treba posielať pri riešení domácich úloh</a:t>
            </a:r>
          </a:p>
          <a:p>
            <a:pPr marL="356870" indent="-356870" eaLnBrk="1" hangingPunct="1"/>
            <a:endParaRPr lang="sk-SK" dirty="0"/>
          </a:p>
          <a:p>
            <a:pPr marL="356870" indent="-356870" eaLnBrk="1" hangingPunct="1"/>
            <a:r>
              <a:rPr lang="sk-SK" dirty="0">
                <a:cs typeface="Lucida Sans Unicode"/>
              </a:rPr>
              <a:t>z</a:t>
            </a:r>
            <a:r>
              <a:rPr lang="en-US" dirty="0" err="1">
                <a:cs typeface="Lucida Sans Unicode"/>
              </a:rPr>
              <a:t>vy</a:t>
            </a:r>
            <a:r>
              <a:rPr lang="sk-SK" dirty="0">
                <a:cs typeface="Lucida Sans Unicode"/>
              </a:rPr>
              <a:t>šok nás nateraz nezaujíma...</a:t>
            </a:r>
            <a:endParaRPr lang="cs-CZ" dirty="0">
              <a:cs typeface="Lucida Sans Unicode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6056" r="7611" b="12167"/>
          <a:stretch>
            <a:fillRect/>
          </a:stretch>
        </p:blipFill>
        <p:spPr bwMode="auto">
          <a:xfrm>
            <a:off x="7388558" y="2019300"/>
            <a:ext cx="1482725" cy="15081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3222033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JPAZ</a:t>
            </a:r>
            <a:r>
              <a:rPr lang="en-US" sz="4000"/>
              <a:t>2 framework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JPAZ</a:t>
            </a:r>
            <a:r>
              <a:rPr lang="en-US" b="1" dirty="0"/>
              <a:t>2 framework</a:t>
            </a:r>
            <a:endParaRPr lang="sk-SK" b="1" dirty="0"/>
          </a:p>
          <a:p>
            <a:pPr lvl="1" eaLnBrk="1" hangingPunct="1"/>
            <a:r>
              <a:rPr lang="sk-SK" dirty="0"/>
              <a:t>umožní nám vidieť objekty</a:t>
            </a:r>
          </a:p>
          <a:p>
            <a:pPr lvl="1" eaLnBrk="1" hangingPunct="1"/>
            <a:r>
              <a:rPr lang="sk-SK" dirty="0"/>
              <a:t>umožní nám interakciu s </a:t>
            </a:r>
            <a:r>
              <a:rPr lang="sk-SK" dirty="0" err="1"/>
              <a:t>objektami</a:t>
            </a:r>
            <a:endParaRPr lang="sk-SK" dirty="0"/>
          </a:p>
          <a:p>
            <a:pPr lvl="1" eaLnBrk="1" hangingPunct="1"/>
            <a:r>
              <a:rPr lang="sk-SK" dirty="0"/>
              <a:t>umožní nám „korytnačiu grafiku“</a:t>
            </a:r>
          </a:p>
          <a:p>
            <a:pPr marL="625475" lvl="1" indent="0" eaLnBrk="1" hangingPunct="1">
              <a:buNone/>
            </a:pP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88" y="1241052"/>
            <a:ext cx="2891227" cy="112341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8" name="Picture 2" descr="http://img.freepik.com/free-photo/green-turtle-on-beach-ascension-island_2742402.jpg?size=338&amp;ext=jpg">
            <a:extLst>
              <a:ext uri="{FF2B5EF4-FFF2-40B4-BE49-F238E27FC236}">
                <a16:creationId xmlns:a16="http://schemas.microsoft.com/office/drawing/2014/main" id="{49DBCB5F-CF1B-4EA9-937F-36105DA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7" y="3781425"/>
            <a:ext cx="220461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yberneticzoo.com/wp-content/uploads/historia-logo-turtle-01.jpg">
            <a:extLst>
              <a:ext uri="{FF2B5EF4-FFF2-40B4-BE49-F238E27FC236}">
                <a16:creationId xmlns:a16="http://schemas.microsoft.com/office/drawing/2014/main" id="{7D6F1A20-C0EA-47FF-BC90-074A8632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5" y="3762375"/>
            <a:ext cx="451338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73791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Prv</a:t>
            </a:r>
            <a:r>
              <a:rPr lang="sk-SK" sz="4000"/>
              <a:t>á trieda s JPAZom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7" y="1276938"/>
            <a:ext cx="9294897" cy="5300326"/>
          </a:xfrm>
        </p:spPr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yskúšajme</a:t>
            </a:r>
            <a:r>
              <a:rPr lang="sk-SK" dirty="0"/>
              <a:t> príkaz </a:t>
            </a:r>
            <a:r>
              <a:rPr lang="en-US" dirty="0"/>
              <a:t>(</a:t>
            </a:r>
            <a:r>
              <a:rPr lang="sk-SK" dirty="0"/>
              <a:t>v metóde „</a:t>
            </a:r>
            <a:r>
              <a:rPr lang="sk-SK" dirty="0" err="1"/>
              <a:t>main</a:t>
            </a:r>
            <a:r>
              <a:rPr lang="sk-SK" dirty="0"/>
              <a:t>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6600824" y="2388636"/>
            <a:ext cx="378473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5285273" y="4049583"/>
            <a:ext cx="3397250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nový objekt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400" dirty="0">
                <a:latin typeface="Lucida Sans" pitchFamily="34" charset="0"/>
              </a:rPr>
              <a:t> </a:t>
            </a:r>
            <a:r>
              <a:rPr lang="en-US" sz="2100" dirty="0">
                <a:latin typeface="Lucida Sans" pitchFamily="34" charset="0"/>
              </a:rPr>
              <a:t/>
            </a:r>
            <a:br>
              <a:rPr lang="en-US" sz="2100" dirty="0">
                <a:latin typeface="Lucida Sans" pitchFamily="34" charset="0"/>
              </a:rPr>
            </a:br>
            <a:r>
              <a:rPr lang="en-US" sz="2100" dirty="0">
                <a:latin typeface="Lucida Sans" pitchFamily="34" charset="0"/>
              </a:rPr>
              <a:t>(</a:t>
            </a:r>
            <a:r>
              <a:rPr lang="en-US" sz="2100" dirty="0" err="1">
                <a:latin typeface="Lucida Sans" pitchFamily="34" charset="0"/>
              </a:rPr>
              <a:t>objekt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sa</a:t>
            </a:r>
            <a:r>
              <a:rPr lang="en-US" sz="2100" dirty="0">
                <a:latin typeface="Lucida Sans" pitchFamily="34" charset="0"/>
              </a:rPr>
              <a:t> n</a:t>
            </a:r>
            <a:r>
              <a:rPr lang="sk-SK" sz="2100" dirty="0" err="1">
                <a:latin typeface="Lucida Sans" pitchFamily="34" charset="0"/>
              </a:rPr>
              <a:t>ám</a:t>
            </a:r>
            <a:r>
              <a:rPr lang="sk-SK" sz="2100" dirty="0">
                <a:latin typeface="Lucida Sans" pitchFamily="34" charset="0"/>
              </a:rPr>
              <a:t> zobrazí po spustení „spúšťača“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cs-CZ" sz="2100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397967" y="2388637"/>
            <a:ext cx="1296955" cy="19407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3787" y="3614156"/>
            <a:ext cx="392093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Vytvor</a:t>
            </a:r>
            <a:r>
              <a:rPr lang="sk-SK" sz="2400" dirty="0" err="1">
                <a:latin typeface="Trebuchet MS" pitchFamily="34" charset="0"/>
              </a:rPr>
              <a:t>íme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„komunikačnú“ premennú</a:t>
            </a:r>
            <a:r>
              <a:rPr lang="sk-SK" sz="2400" dirty="0">
                <a:latin typeface="Trebuchet MS" pitchFamily="34" charset="0"/>
              </a:rPr>
              <a:t> s názvom </a:t>
            </a:r>
            <a:r>
              <a:rPr lang="sk-SK" sz="2400" b="1" dirty="0" err="1">
                <a:latin typeface="Trebuchet MS" pitchFamily="34" charset="0"/>
              </a:rPr>
              <a:t>sandbox</a:t>
            </a:r>
            <a:r>
              <a:rPr lang="en-US" sz="2400" dirty="0">
                <a:latin typeface="Trebuchet MS" pitchFamily="34" charset="0"/>
              </a:rPr>
              <a:t> – </a:t>
            </a:r>
            <a:r>
              <a:rPr lang="en-US" sz="2400" dirty="0" err="1">
                <a:latin typeface="Trebuchet MS" pitchFamily="34" charset="0"/>
              </a:rPr>
              <a:t>cez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ňu potom dokážeme komunikovať</a:t>
            </a:r>
            <a:r>
              <a:rPr lang="en-US" sz="2400" dirty="0">
                <a:latin typeface="Trebuchet MS" pitchFamily="34" charset="0"/>
              </a:rPr>
              <a:t> s </a:t>
            </a:r>
            <a:r>
              <a:rPr lang="en-US" sz="2400" dirty="0" err="1">
                <a:latin typeface="Trebuchet MS" pitchFamily="34" charset="0"/>
              </a:rPr>
              <a:t>objektom</a:t>
            </a:r>
            <a:r>
              <a:rPr lang="en-US" sz="2400" dirty="0">
                <a:latin typeface="Trebuchet MS" pitchFamily="34" charset="0"/>
              </a:rPr>
              <a:t>, s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 err="1">
                <a:latin typeface="Trebuchet MS" pitchFamily="34" charset="0"/>
              </a:rPr>
              <a:t>ým</a:t>
            </a:r>
            <a:r>
              <a:rPr lang="sk-SK" sz="2400" dirty="0">
                <a:latin typeface="Trebuchet MS" pitchFamily="34" charset="0"/>
              </a:rPr>
              <a:t> bola prepojená cez </a:t>
            </a:r>
            <a:r>
              <a:rPr lang="en-US" sz="2400" dirty="0">
                <a:latin typeface="Trebuchet MS" pitchFamily="34" charset="0"/>
              </a:rPr>
              <a:t>=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81349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Object Inspector</a:t>
            </a:r>
            <a:endParaRPr lang="cs-CZ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 ďalšie príkazy: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27379" y="2780521"/>
            <a:ext cx="1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2406" y="4463241"/>
            <a:ext cx="3669006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Cez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povieme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en-US" sz="2100" dirty="0">
                <a:latin typeface="Lucida Sans" pitchFamily="34" charset="0"/>
              </a:rPr>
              <a:t>-u</a:t>
            </a:r>
            <a:r>
              <a:rPr lang="sk-SK" sz="2100" dirty="0">
                <a:latin typeface="Lucida Sans" pitchFamily="34" charset="0"/>
              </a:rPr>
              <a:t>, že má </a:t>
            </a:r>
            <a:r>
              <a:rPr lang="sk-SK" sz="2100" u="sng" dirty="0">
                <a:latin typeface="Lucida Sans" pitchFamily="34" charset="0"/>
              </a:rPr>
              <a:t>špehovať</a:t>
            </a:r>
            <a:r>
              <a:rPr lang="sk-SK" sz="2100" dirty="0">
                <a:latin typeface="Lucida Sans" pitchFamily="34" charset="0"/>
              </a:rPr>
              <a:t> objekt, s ktorým komunikujeme cez premennú </a:t>
            </a:r>
            <a:r>
              <a:rPr lang="sk-SK" sz="2100" b="1" dirty="0" err="1">
                <a:latin typeface="Lucida Sans" pitchFamily="34" charset="0"/>
              </a:rPr>
              <a:t>sandbox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926564" y="2379305"/>
            <a:ext cx="1579984" cy="15426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1614" y="3654588"/>
            <a:ext cx="3955145" cy="24006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Podobne ako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100" i="1" dirty="0">
                <a:latin typeface="Lucida Sans" panose="020B0602030504020204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vytvoríme aj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sk-SK" sz="2100" dirty="0">
                <a:latin typeface="Lucida Sans" pitchFamily="34" charset="0"/>
              </a:rPr>
              <a:t> a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sk-SK" sz="2100" dirty="0">
                <a:latin typeface="Lucida Sans" pitchFamily="34" charset="0"/>
              </a:rPr>
              <a:t>, cez ktorú s ním budeme komunikovať</a:t>
            </a:r>
            <a:endParaRPr lang="cs-CZ" sz="2100" dirty="0">
              <a:latin typeface="Lucida Sans" pitchFamily="34" charset="0"/>
            </a:endParaRPr>
          </a:p>
          <a:p>
            <a:endParaRPr lang="sk-SK" sz="2100" b="1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Object Inspector </a:t>
            </a:r>
            <a:r>
              <a:rPr lang="sk-SK" sz="4000"/>
              <a:t>a objekty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Object Inspector</a:t>
            </a:r>
          </a:p>
          <a:p>
            <a:pPr lvl="1" eaLnBrk="1" hangingPunct="1"/>
            <a:r>
              <a:rPr lang="sk-SK" dirty="0"/>
              <a:t>slúži na „špehovanie“ objektov</a:t>
            </a:r>
            <a:endParaRPr lang="en-US" dirty="0"/>
          </a:p>
          <a:p>
            <a:pPr eaLnBrk="1" hangingPunct="1"/>
            <a:r>
              <a:rPr lang="en-US" dirty="0"/>
              <a:t>c</a:t>
            </a:r>
            <a:r>
              <a:rPr lang="sk-SK" dirty="0" err="1"/>
              <a:t>ez</a:t>
            </a:r>
            <a:r>
              <a:rPr lang="sk-SK" dirty="0"/>
              <a:t>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vidíme, že </a:t>
            </a:r>
            <a:r>
              <a:rPr lang="sk-SK" b="1" dirty="0"/>
              <a:t>objekty majú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vlastnosti</a:t>
            </a:r>
            <a:r>
              <a:rPr lang="sk-SK" dirty="0"/>
              <a:t> </a:t>
            </a:r>
            <a:r>
              <a:rPr lang="en-US" dirty="0"/>
              <a:t>(properties)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met</a:t>
            </a:r>
            <a:r>
              <a:rPr lang="sk-SK" dirty="0">
                <a:solidFill>
                  <a:srgbClr val="FF0000"/>
                </a:solidFill>
              </a:rPr>
              <a:t>ódy</a:t>
            </a:r>
            <a:r>
              <a:rPr lang="sk-SK" dirty="0"/>
              <a:t> </a:t>
            </a:r>
            <a:r>
              <a:rPr lang="en-US" dirty="0"/>
              <a:t>(methods)</a:t>
            </a:r>
            <a:endParaRPr lang="sk-SK" dirty="0"/>
          </a:p>
          <a:p>
            <a:pPr eaLnBrk="1" hangingPunct="1"/>
            <a:r>
              <a:rPr lang="en-US" b="1" dirty="0"/>
              <a:t>v</a:t>
            </a:r>
            <a:r>
              <a:rPr lang="sk-SK" b="1" dirty="0" err="1"/>
              <a:t>lastnosti</a:t>
            </a:r>
            <a:r>
              <a:rPr lang="sk-SK" dirty="0"/>
              <a:t> ukazujú „</a:t>
            </a:r>
            <a:r>
              <a:rPr lang="sk-SK" dirty="0">
                <a:solidFill>
                  <a:srgbClr val="FF0000"/>
                </a:solidFill>
              </a:rPr>
              <a:t>stav</a:t>
            </a:r>
            <a:r>
              <a:rPr lang="sk-SK" dirty="0"/>
              <a:t>“ objektu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</a:t>
            </a:r>
            <a:r>
              <a:rPr lang="sk-SK" dirty="0"/>
              <a:t>a niektoré ide dokonca meniť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(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zmenou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nejako</a:t>
            </a:r>
            <a:r>
              <a:rPr lang="en-US" dirty="0"/>
              <a:t> </a:t>
            </a:r>
            <a:r>
              <a:rPr lang="en-US" dirty="0" err="1"/>
              <a:t>zmen</a:t>
            </a:r>
            <a:r>
              <a:rPr lang="sk-SK" dirty="0"/>
              <a:t>í objekt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24250"/>
            <a:ext cx="2295525" cy="2611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Prvá korytnačka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228392" y="1819468"/>
            <a:ext cx="1334277" cy="1110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88024" y="1197527"/>
            <a:ext cx="445070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, s ktorým </a:t>
            </a:r>
            <a:r>
              <a:rPr lang="en-US" sz="2100" dirty="0" err="1">
                <a:latin typeface="Lucida Sans" pitchFamily="34" charset="0"/>
              </a:rPr>
              <a:t>budeme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komunikovať cez premennú </a:t>
            </a:r>
            <a:r>
              <a:rPr lang="sk-SK" sz="2100" b="1" dirty="0" err="1">
                <a:latin typeface="Lucida Sans" pitchFamily="34" charset="0"/>
              </a:rPr>
              <a:t>franklin</a:t>
            </a:r>
            <a:r>
              <a:rPr lang="en-US" sz="2100" b="1" dirty="0">
                <a:latin typeface="Lucida Sans" pitchFamily="34" charset="0"/>
              </a:rPr>
              <a:t> </a:t>
            </a:r>
            <a:r>
              <a:rPr lang="en-US" sz="2100" dirty="0">
                <a:latin typeface="Lucida Sans" pitchFamily="34" charset="0"/>
              </a:rPr>
              <a:t>(</a:t>
            </a:r>
            <a:r>
              <a:rPr lang="sk-SK" sz="2100" dirty="0">
                <a:latin typeface="Lucida Sans" pitchFamily="34" charset="0"/>
              </a:rPr>
              <a:t>„meno korytnačky“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905374" y="3638447"/>
            <a:ext cx="149151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53878" y="3411992"/>
            <a:ext cx="3117405" cy="10618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Pridáme vytvorenú korytnačku do </a:t>
            </a:r>
            <a:r>
              <a:rPr lang="en-US" sz="2100" dirty="0" err="1">
                <a:latin typeface="Lucida Sans" pitchFamily="34" charset="0"/>
              </a:rPr>
              <a:t>pieskoviska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b="1" dirty="0">
                <a:latin typeface="Lucida Sans" pitchFamily="34" charset="0"/>
              </a:rPr>
              <a:t>sandbox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699468" y="4391025"/>
            <a:ext cx="616791" cy="104930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10642" y="5245697"/>
            <a:ext cx="344552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Povieme vytvorenému </a:t>
            </a:r>
            <a:r>
              <a:rPr lang="sk-SK" sz="2100" dirty="0" err="1">
                <a:latin typeface="Lucida Sans" pitchFamily="34" charset="0"/>
              </a:rPr>
              <a:t>Object</a:t>
            </a:r>
            <a:r>
              <a:rPr lang="sk-SK" sz="2100" dirty="0">
                <a:latin typeface="Lucida Sans" pitchFamily="34" charset="0"/>
              </a:rPr>
              <a:t> </a:t>
            </a:r>
            <a:r>
              <a:rPr lang="sk-SK" sz="2100" dirty="0" err="1">
                <a:latin typeface="Lucida Sans" pitchFamily="34" charset="0"/>
              </a:rPr>
              <a:t>Inspectoru</a:t>
            </a:r>
            <a:r>
              <a:rPr lang="sk-SK" sz="2100" dirty="0">
                <a:latin typeface="Lucida Sans" pitchFamily="34" charset="0"/>
              </a:rPr>
              <a:t>, aby „špehoval“ vytvorenú korytnačku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547" y="5364827"/>
            <a:ext cx="1281599" cy="13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57999" y="4749282"/>
            <a:ext cx="203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Lucida Sans" pitchFamily="34" charset="0"/>
              </a:rPr>
              <a:t>Zjednodušený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tvar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korytnačiek</a:t>
            </a:r>
          </a:p>
        </p:txBody>
      </p:sp>
      <p:pic>
        <p:nvPicPr>
          <p:cNvPr id="5122" name="Picture 2" descr="https://i.ebayimg.com/00/s/MjUwWDI1MA==/z/Sl4AAOSw8d9Uy6Uf/$_35.JPG">
            <a:extLst>
              <a:ext uri="{FF2B5EF4-FFF2-40B4-BE49-F238E27FC236}">
                <a16:creationId xmlns:a16="http://schemas.microsoft.com/office/drawing/2014/main" id="{F5D49FCF-127C-465E-AAA1-FAF40AEC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7" y="4812509"/>
            <a:ext cx="2032503" cy="20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Pozorovanie korytnačky v OI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b="1" dirty="0">
                <a:solidFill>
                  <a:srgbClr val="FF0000"/>
                </a:solidFill>
              </a:rPr>
              <a:t>žije v </a:t>
            </a:r>
            <a:r>
              <a:rPr lang="en-US" b="1" dirty="0" err="1">
                <a:solidFill>
                  <a:srgbClr val="FF0000"/>
                </a:solidFill>
              </a:rPr>
              <a:t>pieskovisku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ploche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en-US" dirty="0"/>
              <a:t>) a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pobytu</a:t>
            </a:r>
            <a:r>
              <a:rPr lang="en-US" dirty="0"/>
              <a:t> je </a:t>
            </a:r>
            <a:r>
              <a:rPr lang="en-US" dirty="0" err="1"/>
              <a:t>ur</a:t>
            </a:r>
            <a:r>
              <a:rPr lang="sk-SK" dirty="0" err="1"/>
              <a:t>čené</a:t>
            </a:r>
            <a:r>
              <a:rPr lang="sk-SK" dirty="0"/>
              <a:t> súradnicami </a:t>
            </a:r>
            <a:r>
              <a:rPr lang="en-US" dirty="0"/>
              <a:t>(X, 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 err="1">
                <a:solidFill>
                  <a:srgbClr val="FF0000"/>
                </a:solidFill>
              </a:rPr>
              <a:t>úradnica</a:t>
            </a:r>
            <a:r>
              <a:rPr lang="sk-SK" dirty="0"/>
              <a:t> </a:t>
            </a:r>
            <a:r>
              <a:rPr lang="en-US" dirty="0"/>
              <a:t>(0, 0) je v </a:t>
            </a:r>
            <a:r>
              <a:rPr lang="sk-SK" dirty="0"/>
              <a:t>ľavom hornom rohu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x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zľava doprava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y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zhora nadol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orytnačke</a:t>
            </a:r>
            <a:r>
              <a:rPr lang="sk-SK" dirty="0"/>
              <a:t> ide </a:t>
            </a:r>
            <a:r>
              <a:rPr lang="sk-SK" b="1" dirty="0">
                <a:solidFill>
                  <a:srgbClr val="FF0000"/>
                </a:solidFill>
              </a:rPr>
              <a:t>meniť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farbu </a:t>
            </a:r>
            <a:r>
              <a:rPr lang="en-US" dirty="0"/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penColor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nato</a:t>
            </a:r>
            <a:r>
              <a:rPr lang="sk-SK" dirty="0" err="1"/>
              <a:t>čenie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  <a:r>
              <a:rPr lang="en-US" dirty="0"/>
              <a:t>) – v </a:t>
            </a:r>
            <a:r>
              <a:rPr lang="en-US" dirty="0" err="1"/>
              <a:t>uhloch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en-US" dirty="0" err="1"/>
              <a:t>rastie</a:t>
            </a:r>
            <a:r>
              <a:rPr lang="en-US" dirty="0"/>
              <a:t> v </a:t>
            </a:r>
            <a:r>
              <a:rPr lang="en-US" dirty="0" err="1"/>
              <a:t>smere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 </a:t>
            </a:r>
            <a:r>
              <a:rPr lang="en-US" dirty="0" err="1"/>
              <a:t>hodinov</a:t>
            </a:r>
            <a:r>
              <a:rPr lang="sk-SK" dirty="0" err="1"/>
              <a:t>ých</a:t>
            </a:r>
            <a:r>
              <a:rPr lang="sk-SK" dirty="0"/>
              <a:t> ručičiek, smer 0 je nahor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</a:t>
            </a:r>
            <a:r>
              <a:rPr lang="sk-SK" dirty="0" err="1"/>
              <a:t>ícia</a:t>
            </a:r>
            <a:r>
              <a:rPr lang="sk-SK" dirty="0"/>
              <a:t> a natočenie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884" y="1294039"/>
            <a:ext cx="4602664" cy="48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220685" y="1875454"/>
            <a:ext cx="511317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-69980" y="4191002"/>
            <a:ext cx="464353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36498" y="1474238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3959" y="6086671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815" y="1340499"/>
            <a:ext cx="17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[x=0, y=0]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572" y="365760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15276" y="1990531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12" y="5694786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6567" y="196565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3951513" y="3466324"/>
            <a:ext cx="569170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77477" y="2855169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359712" y="3881535"/>
            <a:ext cx="706810" cy="1323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032309" y="3651381"/>
            <a:ext cx="5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3935965" y="4250892"/>
            <a:ext cx="621243" cy="23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940626" y="4500467"/>
            <a:ext cx="63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180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1" name="Arc 30"/>
          <p:cNvSpPr/>
          <p:nvPr/>
        </p:nvSpPr>
        <p:spPr bwMode="auto">
          <a:xfrm>
            <a:off x="3760236" y="3470988"/>
            <a:ext cx="1000566" cy="794802"/>
          </a:xfrm>
          <a:prstGeom prst="arc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5350" y="2939138"/>
            <a:ext cx="18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</a:rPr>
              <a:t>Smer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ot</a:t>
            </a:r>
            <a:r>
              <a:rPr lang="sk-SK" sz="1800" dirty="0" err="1">
                <a:solidFill>
                  <a:srgbClr val="002060"/>
                </a:solidFill>
              </a:rPr>
              <a:t>áčania</a:t>
            </a:r>
            <a:r>
              <a:rPr lang="sk-SK" sz="1800" dirty="0">
                <a:solidFill>
                  <a:srgbClr val="002060"/>
                </a:solidFill>
              </a:rPr>
              <a:t/>
            </a:r>
            <a:br>
              <a:rPr lang="sk-SK" sz="1800" dirty="0">
                <a:solidFill>
                  <a:srgbClr val="002060"/>
                </a:solidFill>
              </a:rPr>
            </a:br>
            <a:r>
              <a:rPr lang="sk-SK" sz="1800" dirty="0">
                <a:solidFill>
                  <a:srgbClr val="002060"/>
                </a:solidFill>
              </a:rPr>
              <a:t>v metóde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i="1" dirty="0">
                <a:solidFill>
                  <a:srgbClr val="002060"/>
                </a:solidFill>
              </a:rPr>
              <a:t>turn</a:t>
            </a:r>
            <a:endParaRPr lang="sk-SK" sz="1800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1425" y="4883017"/>
            <a:ext cx="163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>
                <a:solidFill>
                  <a:srgbClr val="0070C0"/>
                </a:solidFill>
              </a:rPr>
              <a:t>Natočenia pre </a:t>
            </a:r>
            <a:r>
              <a:rPr lang="sk-SK" sz="1800" i="1" dirty="0" err="1">
                <a:solidFill>
                  <a:srgbClr val="0070C0"/>
                </a:solidFill>
              </a:rPr>
              <a:t>direction</a:t>
            </a:r>
            <a:endParaRPr lang="sk-SK" sz="1800" i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3357" y="2274551"/>
            <a:ext cx="215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urn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relat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ívne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otočenie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 zadaný uhol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smere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hodinov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ých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ručičiek</a:t>
            </a:r>
          </a:p>
          <a:p>
            <a:pPr eaLnBrk="1" hangingPunct="1"/>
            <a:endParaRPr lang="sk-SK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eaLnBrk="1" hangingPunct="1"/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setDirection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absol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útne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natočenie zadaným smerom</a:t>
            </a: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Pozorovanie metód cez OI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382713"/>
            <a:ext cx="8529638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sk-SK" b="1" dirty="0" err="1">
                <a:solidFill>
                  <a:srgbClr val="FF0000"/>
                </a:solidFill>
              </a:rPr>
              <a:t>etódy</a:t>
            </a:r>
            <a:r>
              <a:rPr lang="sk-SK" b="1" dirty="0">
                <a:solidFill>
                  <a:srgbClr val="FF0000"/>
                </a:solidFill>
              </a:rPr>
              <a:t> sú príkazy pre objekty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center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korytna</a:t>
            </a:r>
            <a:r>
              <a:rPr lang="sk-SK" dirty="0" err="1"/>
              <a:t>čka</a:t>
            </a:r>
            <a:r>
              <a:rPr lang="sk-SK" dirty="0"/>
              <a:t> sa presunie do stredu plochy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- korytnačka sa posunie o zadanú dĺžku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nsolas" panose="020B0609020204030204" pitchFamily="49" charset="0"/>
              </a:rPr>
              <a:t>turn</a:t>
            </a:r>
            <a:r>
              <a:rPr lang="sk-SK" dirty="0"/>
              <a:t> - korytnačka sa otočí o zadaný uhol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cez metódy sa „</a:t>
            </a:r>
            <a:r>
              <a:rPr lang="sk-SK" dirty="0">
                <a:solidFill>
                  <a:srgbClr val="FF0000"/>
                </a:solidFill>
              </a:rPr>
              <a:t>rozprávame</a:t>
            </a:r>
            <a:r>
              <a:rPr lang="sk-SK" dirty="0"/>
              <a:t>“ s objektmi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majú </a:t>
            </a:r>
            <a:r>
              <a:rPr lang="sk-SK" b="1" dirty="0">
                <a:solidFill>
                  <a:srgbClr val="FF0000"/>
                </a:solidFill>
              </a:rPr>
              <a:t>parametre</a:t>
            </a:r>
            <a:r>
              <a:rPr lang="sk-SK" dirty="0"/>
              <a:t> </a:t>
            </a:r>
            <a:r>
              <a:rPr lang="en-US" dirty="0"/>
              <a:t>(parameters), </a:t>
            </a:r>
            <a:r>
              <a:rPr lang="en-US" dirty="0" err="1"/>
              <a:t>ktor</a:t>
            </a:r>
            <a:r>
              <a:rPr lang="sk-SK" dirty="0" err="1"/>
              <a:t>ými</a:t>
            </a:r>
            <a:r>
              <a:rPr lang="sk-SK" dirty="0"/>
              <a:t> sa bližšie upresňuje, ako sa má príkaz vykonať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odpovedajú</a:t>
            </a:r>
            <a:r>
              <a:rPr lang="sk-SK" dirty="0"/>
              <a:t> hodnotou </a:t>
            </a:r>
            <a:r>
              <a:rPr lang="en-US" dirty="0"/>
              <a:t>(result)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niektor</a:t>
            </a:r>
            <a:r>
              <a:rPr lang="sk-SK" dirty="0"/>
              <a:t>é metódy </a:t>
            </a:r>
            <a:r>
              <a:rPr lang="sk-SK" b="1" dirty="0">
                <a:solidFill>
                  <a:srgbClr val="FF0000"/>
                </a:solidFill>
              </a:rPr>
              <a:t>sú podobné vlastnostiam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vlastnosť </a:t>
            </a:r>
            <a:r>
              <a:rPr lang="en-US" dirty="0"/>
              <a:t>x a met</a:t>
            </a:r>
            <a:r>
              <a:rPr lang="sk-SK" dirty="0"/>
              <a:t>ódy </a:t>
            </a:r>
            <a:r>
              <a:rPr lang="sk-SK" dirty="0" err="1">
                <a:latin typeface="Consolas" panose="020B0609020204030204" pitchFamily="49" charset="0"/>
              </a:rPr>
              <a:t>setX</a:t>
            </a:r>
            <a:r>
              <a:rPr lang="sk-SK" dirty="0"/>
              <a:t> a </a:t>
            </a:r>
            <a:r>
              <a:rPr lang="sk-SK" dirty="0" err="1">
                <a:latin typeface="Consolas" panose="020B0609020204030204" pitchFamily="49" charset="0"/>
              </a:rPr>
              <a:t>getX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2F74-60D5-45A6-9E4A-36164FCE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</a:t>
            </a:r>
            <a:r>
              <a:rPr lang="sk-SK" dirty="0"/>
              <a:t>čo Java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591570"/>
              </p:ext>
            </p:extLst>
          </p:nvPr>
        </p:nvGraphicFramePr>
        <p:xfrm>
          <a:off x="0" y="1181099"/>
          <a:ext cx="914400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714311"/>
      </p:ext>
    </p:extLst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Zmysluplné „klikanie“ príkazov</a:t>
            </a:r>
            <a:endParaRPr lang="cs-CZ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akreslenie</a:t>
            </a:r>
            <a:r>
              <a:rPr lang="sk-SK" dirty="0"/>
              <a:t> štvorca </a:t>
            </a:r>
            <a:r>
              <a:rPr lang="en-US" dirty="0"/>
              <a:t>(square)</a:t>
            </a:r>
            <a:r>
              <a:rPr lang="sk-SK" dirty="0"/>
              <a:t> so stranou 100: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sk-SK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r>
              <a:rPr lang="sk-SK" sz="2000" i="1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ak</a:t>
            </a:r>
            <a:r>
              <a:rPr lang="en-US" sz="2000" i="1" dirty="0"/>
              <a:t> </a:t>
            </a:r>
            <a:r>
              <a:rPr lang="en-US" sz="2000" i="1" dirty="0" err="1"/>
              <a:t>chceme</a:t>
            </a:r>
            <a:r>
              <a:rPr lang="en-US" sz="2000" i="1" dirty="0"/>
              <a:t>, </a:t>
            </a:r>
            <a:r>
              <a:rPr lang="en-US" sz="2000" i="1" dirty="0" err="1"/>
              <a:t>aby</a:t>
            </a:r>
            <a:r>
              <a:rPr lang="en-US" sz="2000" i="1" dirty="0"/>
              <a:t> </a:t>
            </a:r>
            <a:r>
              <a:rPr lang="en-US" sz="2000" i="1" dirty="0" err="1"/>
              <a:t>korytna</a:t>
            </a:r>
            <a:r>
              <a:rPr lang="sk-SK" sz="2000" i="1" dirty="0" err="1"/>
              <a:t>čka</a:t>
            </a:r>
            <a:r>
              <a:rPr lang="sk-SK" sz="2000" i="1" dirty="0"/>
              <a:t> bola nasmerovaná tak, ako bola na začiatku</a:t>
            </a:r>
            <a:r>
              <a:rPr lang="en-US" sz="2000" i="1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rovnostrann</a:t>
            </a:r>
            <a:r>
              <a:rPr lang="sk-SK" dirty="0"/>
              <a:t>ý </a:t>
            </a:r>
            <a:r>
              <a:rPr lang="en-US" dirty="0" err="1"/>
              <a:t>trojuholn</a:t>
            </a:r>
            <a:r>
              <a:rPr lang="sk-SK" dirty="0" err="1"/>
              <a:t>ík</a:t>
            </a:r>
            <a:r>
              <a:rPr lang="en-US" dirty="0"/>
              <a:t> (</a:t>
            </a:r>
            <a:r>
              <a:rPr lang="sk-SK" dirty="0" err="1"/>
              <a:t>equilateral</a:t>
            </a:r>
            <a:r>
              <a:rPr lang="sk-SK" dirty="0"/>
              <a:t> triangle</a:t>
            </a:r>
            <a:r>
              <a:rPr lang="en-US" dirty="0"/>
              <a:t>)?</a:t>
            </a:r>
            <a:endParaRPr lang="cs-CZ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782" y="1879827"/>
            <a:ext cx="1609725" cy="20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äť k programovaniu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</a:t>
            </a:r>
            <a:r>
              <a:rPr lang="sk-SK" dirty="0"/>
              <a:t>ž vieme:</a:t>
            </a:r>
          </a:p>
          <a:p>
            <a:pPr lvl="1" eaLnBrk="1" hangingPunct="1"/>
            <a:r>
              <a:rPr lang="sk-SK" b="1" dirty="0"/>
              <a:t>vytvoriť</a:t>
            </a:r>
            <a:r>
              <a:rPr lang="sk-SK" dirty="0"/>
              <a:t> objekty napísaním „magických“ príkazov</a:t>
            </a:r>
          </a:p>
          <a:p>
            <a:pPr lvl="1" eaLnBrk="1" hangingPunct="1"/>
            <a:r>
              <a:rPr lang="sk-SK" dirty="0"/>
              <a:t>„hrať“ sa s objektami cez </a:t>
            </a:r>
            <a:r>
              <a:rPr lang="sk-SK" b="1" dirty="0" err="1"/>
              <a:t>ObjectInspector</a:t>
            </a:r>
            <a:endParaRPr lang="sk-SK" b="1" dirty="0"/>
          </a:p>
          <a:p>
            <a:pPr lvl="1" eaLnBrk="1" hangingPunct="1"/>
            <a:r>
              <a:rPr lang="sk-SK" dirty="0"/>
              <a:t>čo sú </a:t>
            </a:r>
            <a:r>
              <a:rPr lang="sk-SK" b="1" dirty="0"/>
              <a:t>vlastnosti</a:t>
            </a:r>
            <a:r>
              <a:rPr lang="sk-SK" dirty="0"/>
              <a:t> a čo </a:t>
            </a:r>
            <a:r>
              <a:rPr lang="sk-SK" b="1" dirty="0"/>
              <a:t>metódy</a:t>
            </a:r>
          </a:p>
          <a:p>
            <a:pPr lvl="1" eaLnBrk="1" hangingPunct="1"/>
            <a:r>
              <a:rPr lang="sk-SK" dirty="0"/>
              <a:t>poznáme čo robia niektoré metódy korytnačky</a:t>
            </a:r>
          </a:p>
          <a:p>
            <a:pPr lvl="1" eaLnBrk="1" hangingPunct="1"/>
            <a:r>
              <a:rPr lang="sk-SK" dirty="0"/>
              <a:t>základ </a:t>
            </a:r>
            <a:r>
              <a:rPr lang="sk-SK" b="1" dirty="0"/>
              <a:t>korytnačej grafiky</a:t>
            </a:r>
            <a:r>
              <a:rPr lang="sk-SK" dirty="0"/>
              <a:t> a </a:t>
            </a:r>
            <a:r>
              <a:rPr lang="sk-SK" dirty="0" err="1"/>
              <a:t>JPAZu</a:t>
            </a:r>
            <a:r>
              <a:rPr lang="sk-SK" dirty="0"/>
              <a:t>: </a:t>
            </a:r>
            <a:endParaRPr lang="en-US" dirty="0"/>
          </a:p>
          <a:p>
            <a:pPr lvl="2" eaLnBrk="1" hangingPunct="1"/>
            <a:r>
              <a:rPr lang="sk-SK" dirty="0"/>
              <a:t>pieskovisko </a:t>
            </a:r>
            <a:r>
              <a:rPr lang="en-US" dirty="0"/>
              <a:t>(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WinPane</a:t>
            </a:r>
            <a:r>
              <a:rPr lang="en-US" dirty="0"/>
              <a:t>) je </a:t>
            </a:r>
            <a:r>
              <a:rPr lang="en-US" dirty="0" err="1"/>
              <a:t>domov</a:t>
            </a:r>
            <a:r>
              <a:rPr lang="en-US" dirty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>pre </a:t>
            </a:r>
            <a:r>
              <a:rPr lang="en-US" dirty="0" err="1"/>
              <a:t>korytna</a:t>
            </a:r>
            <a:r>
              <a:rPr lang="sk-SK" dirty="0" err="1"/>
              <a:t>čky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Vytvorenie objektu v Jave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68438"/>
            <a:ext cx="8529637" cy="5332412"/>
          </a:xfrm>
        </p:spPr>
        <p:txBody>
          <a:bodyPr/>
          <a:lstStyle/>
          <a:p>
            <a:pPr marL="533400" indent="-533400" eaLnBrk="1" hangingPunct="1"/>
            <a:r>
              <a:rPr lang="sk-SK" sz="2400" dirty="0"/>
              <a:t>a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teda</a:t>
            </a:r>
            <a:r>
              <a:rPr lang="en-US" sz="2400" dirty="0"/>
              <a:t> </a:t>
            </a:r>
            <a:r>
              <a:rPr lang="en-US" sz="2400" dirty="0" err="1"/>
              <a:t>vytv</a:t>
            </a:r>
            <a:r>
              <a:rPr lang="sk-SK" sz="2400" dirty="0" err="1"/>
              <a:t>árame</a:t>
            </a:r>
            <a:r>
              <a:rPr lang="sk-SK" sz="2400" dirty="0"/>
              <a:t> objekty </a:t>
            </a:r>
            <a:r>
              <a:rPr lang="en-US" sz="2400" dirty="0"/>
              <a:t>(</a:t>
            </a:r>
            <a:r>
              <a:rPr lang="en-US" sz="2400" dirty="0" err="1"/>
              <a:t>intu</a:t>
            </a:r>
            <a:r>
              <a:rPr lang="sk-SK" sz="2400" dirty="0" err="1"/>
              <a:t>ícia</a:t>
            </a:r>
            <a:r>
              <a:rPr lang="en-US" sz="2400" dirty="0"/>
              <a:t>)?</a:t>
            </a:r>
            <a:endParaRPr lang="sk-SK" sz="2400" dirty="0"/>
          </a:p>
          <a:p>
            <a:pPr marL="533400" indent="-533400" algn="ctr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komunikator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en-US" sz="900" dirty="0"/>
          </a:p>
          <a:p>
            <a:pPr marL="533400" indent="-533400" eaLnBrk="1" hangingPunct="1"/>
            <a:r>
              <a:rPr lang="sk-SK" sz="2400" dirty="0"/>
              <a:t>čo sa stane</a:t>
            </a:r>
            <a:r>
              <a:rPr lang="en-US" sz="2400" dirty="0"/>
              <a:t>?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en-US" sz="2000" dirty="0"/>
              <a:t>Vo </a:t>
            </a:r>
            <a:r>
              <a:rPr lang="en-US" sz="2000" dirty="0" err="1">
                <a:solidFill>
                  <a:srgbClr val="FF0000"/>
                </a:solidFill>
              </a:rPr>
              <a:t>svete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objektov</a:t>
            </a:r>
            <a:r>
              <a:rPr lang="en-US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</a:t>
            </a:r>
            <a:r>
              <a:rPr lang="sk-SK" sz="2000" dirty="0"/>
              <a:t> </a:t>
            </a:r>
            <a:r>
              <a:rPr lang="en-US" sz="2000" dirty="0"/>
              <a:t>(</a:t>
            </a:r>
            <a:r>
              <a:rPr lang="sk-SK" sz="2000" dirty="0"/>
              <a:t>„</a:t>
            </a:r>
            <a:r>
              <a:rPr lang="en-US" sz="2000" dirty="0" err="1"/>
              <a:t>narod</a:t>
            </a:r>
            <a:r>
              <a:rPr lang="sk-SK" sz="2000" dirty="0"/>
              <a:t>í sa“</a:t>
            </a:r>
            <a:r>
              <a:rPr lang="en-US" sz="2000" dirty="0"/>
              <a:t>)</a:t>
            </a:r>
            <a:r>
              <a:rPr lang="sk-SK" sz="2000" dirty="0"/>
              <a:t> objekt triedy </a:t>
            </a:r>
            <a:r>
              <a:rPr lang="sk-S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Trieda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sk-SK" sz="2000" dirty="0"/>
              <a:t>V programe </a:t>
            </a:r>
            <a:r>
              <a:rPr lang="en-US" sz="2000" dirty="0"/>
              <a:t>(</a:t>
            </a:r>
            <a:r>
              <a:rPr lang="en-US" sz="2000" dirty="0" err="1"/>
              <a:t>vo</a:t>
            </a:r>
            <a:r>
              <a:rPr lang="en-US" sz="2000" dirty="0"/>
              <a:t> </a:t>
            </a:r>
            <a:r>
              <a:rPr lang="en-US" sz="2000" dirty="0" err="1"/>
              <a:t>svete</a:t>
            </a:r>
            <a:r>
              <a:rPr lang="en-US" sz="2000" dirty="0"/>
              <a:t> n</a:t>
            </a:r>
            <a:r>
              <a:rPr lang="sk-SK" sz="2000" dirty="0" err="1"/>
              <a:t>ášho</a:t>
            </a:r>
            <a:r>
              <a:rPr lang="sk-SK" sz="2000" dirty="0"/>
              <a:t> </a:t>
            </a:r>
            <a:r>
              <a:rPr lang="en-US" sz="2000" dirty="0"/>
              <a:t>Java </a:t>
            </a:r>
            <a:r>
              <a:rPr lang="en-US" sz="2000" dirty="0" err="1"/>
              <a:t>programu</a:t>
            </a:r>
            <a:r>
              <a:rPr lang="en-US" sz="2000" dirty="0"/>
              <a:t>)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 premenná</a:t>
            </a:r>
            <a:r>
              <a:rPr lang="sk-SK" sz="2000" dirty="0"/>
              <a:t> </a:t>
            </a:r>
            <a:r>
              <a:rPr lang="sk-SK" sz="2000" i="1" dirty="0" err="1"/>
              <a:t>komunikator</a:t>
            </a:r>
            <a:r>
              <a:rPr lang="sk-SK" sz="2000" dirty="0"/>
              <a:t> a nastaví sa tak, aby sa cez ňu dalo </a:t>
            </a:r>
            <a:r>
              <a:rPr lang="sk-SK" sz="2000" dirty="0">
                <a:solidFill>
                  <a:srgbClr val="FF0000"/>
                </a:solidFill>
              </a:rPr>
              <a:t>komunikovať s objektom</a:t>
            </a:r>
            <a:r>
              <a:rPr lang="sk-SK" sz="2000" dirty="0"/>
              <a:t>, ktorý vznikol v </a:t>
            </a:r>
            <a:r>
              <a:rPr lang="en-US" sz="2000" dirty="0"/>
              <a:t>bode 1</a:t>
            </a:r>
          </a:p>
          <a:p>
            <a:pPr marL="533400" indent="-533400" eaLnBrk="1" hangingPunct="1"/>
            <a:endParaRPr lang="en-US" sz="2400" dirty="0"/>
          </a:p>
          <a:p>
            <a:pPr marL="533400" indent="-533400" eaLnBrk="1" hangingPunct="1"/>
            <a:r>
              <a:rPr lang="en-US" sz="2400" dirty="0"/>
              <a:t>o</a:t>
            </a:r>
            <a:r>
              <a:rPr lang="sk-SK" sz="2400" dirty="0" err="1"/>
              <a:t>dborná</a:t>
            </a:r>
            <a:r>
              <a:rPr lang="sk-SK" sz="2400" dirty="0"/>
              <a:t> terminológia: premenná </a:t>
            </a:r>
            <a:r>
              <a:rPr lang="sk-SK" sz="2400" b="1" dirty="0" err="1">
                <a:solidFill>
                  <a:srgbClr val="FF0000"/>
                </a:solidFill>
              </a:rPr>
              <a:t>referencuje</a:t>
            </a:r>
            <a:r>
              <a:rPr lang="sk-SK" sz="2400" dirty="0"/>
              <a:t> objekt</a:t>
            </a: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</a:t>
            </a:r>
            <a:r>
              <a:rPr lang="sk-SK" dirty="0" err="1"/>
              <a:t>vs</a:t>
            </a:r>
            <a:r>
              <a:rPr lang="sk-SK" dirty="0"/>
              <a:t>. „svet objektov“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6954" y="1352938"/>
            <a:ext cx="24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„náš program“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95999" y="1374710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23322" y="3452327"/>
            <a:ext cx="3219062" cy="97971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67338" y="4320073"/>
            <a:ext cx="4376057" cy="141825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13390" y="3141848"/>
            <a:ext cx="202163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050" y="4027685"/>
            <a:ext cx="206517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6572" y="5423835"/>
            <a:ext cx="4002831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Lucida Sans" pitchFamily="34" charset="0"/>
              </a:rPr>
              <a:t>Cez „komunikačné“ premenné v programe komunikujeme s objektmi, ktoré sme vytvorili cez </a:t>
            </a:r>
            <a:r>
              <a:rPr lang="sk-SK" sz="1800" b="1" dirty="0">
                <a:latin typeface="Lucida Sans" pitchFamily="34" charset="0"/>
              </a:rPr>
              <a:t>new</a:t>
            </a:r>
            <a:r>
              <a:rPr lang="sk-SK" sz="1800" dirty="0">
                <a:latin typeface="Lucida Sans" pitchFamily="34" charset="0"/>
              </a:rPr>
              <a:t> vo „svete objektov“.</a:t>
            </a: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Experiment</a:t>
            </a:r>
            <a:endParaRPr lang="cs-CZ" sz="4000"/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sa stane, ak dopíšeme ďalšie príkaz</a:t>
            </a:r>
            <a:r>
              <a:rPr lang="en-US" dirty="0"/>
              <a:t>y?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franklin.step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r>
              <a:rPr lang="sk-SK" dirty="0"/>
              <a:t> 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Výsledok: </a:t>
            </a: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korytnačku vieme ovládať aj z programu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90564" name="Picture 4"/>
          <p:cNvPicPr>
            <a:picLocks noChangeAspect="1" noChangeArrowheads="1"/>
          </p:cNvPicPr>
          <p:nvPr/>
        </p:nvPicPr>
        <p:blipFill>
          <a:blip r:embed="rId2" cstate="print"/>
          <a:srcRect l="6061" t="3952" r="9026" b="5190"/>
          <a:stretch>
            <a:fillRect/>
          </a:stretch>
        </p:blipFill>
        <p:spPr bwMode="auto">
          <a:xfrm>
            <a:off x="6780213" y="1951038"/>
            <a:ext cx="2046287" cy="30289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Sp</a:t>
            </a:r>
            <a:r>
              <a:rPr lang="sk-SK" sz="4000" dirty="0" err="1"/>
              <a:t>úšťanie</a:t>
            </a:r>
            <a:r>
              <a:rPr lang="sk-SK" sz="4000" dirty="0"/>
              <a:t> metód „z Javy“</a:t>
            </a:r>
            <a:r>
              <a:rPr lang="en-US" sz="4000" dirty="0"/>
              <a:t> </a:t>
            </a:r>
            <a:endParaRPr lang="cs-CZ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dirty="0" err="1">
                <a:solidFill>
                  <a:srgbClr val="0070C0"/>
                </a:solidFill>
                <a:latin typeface="Courier New" pitchFamily="49" charset="0"/>
              </a:rPr>
              <a:t>franklin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C00000"/>
                </a:solidFill>
                <a:latin typeface="Courier New" pitchFamily="49" charset="0"/>
              </a:rPr>
              <a:t>step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cs-CZ" b="1" dirty="0">
                <a:solidFill>
                  <a:srgbClr val="0070C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827463" y="5319713"/>
            <a:ext cx="5316537" cy="1004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stamp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korytnacka.moveTo(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1772816" y="1772815"/>
            <a:ext cx="1408923" cy="19407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896" y="2752629"/>
            <a:ext cx="2855165" cy="33239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Lucida Sans" pitchFamily="34" charset="0"/>
              </a:rPr>
              <a:t>KTO</a:t>
            </a:r>
          </a:p>
          <a:p>
            <a:r>
              <a:rPr lang="sk-SK" sz="2100" dirty="0">
                <a:latin typeface="Lucida Sans" pitchFamily="34" charset="0"/>
              </a:rPr>
              <a:t>Meno premennej, cez ktorú komunikujeme s objektom (ktorá obsluhuje objekt, či ktorá </a:t>
            </a:r>
            <a:r>
              <a:rPr lang="sk-SK" sz="2100" b="1" dirty="0" err="1">
                <a:latin typeface="Lucida Sans" pitchFamily="34" charset="0"/>
              </a:rPr>
              <a:t>referencuje</a:t>
            </a:r>
            <a:r>
              <a:rPr lang="sk-SK" sz="2100" dirty="0">
                <a:latin typeface="Lucida Sans" pitchFamily="34" charset="0"/>
              </a:rPr>
              <a:t> objekt), ktorého metódu chceme vykonať.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665304" y="1754155"/>
            <a:ext cx="163870" cy="1651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65986" y="2933022"/>
            <a:ext cx="2086945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ČO</a:t>
            </a:r>
            <a:endParaRPr lang="en-US" sz="2100" b="1" dirty="0">
              <a:latin typeface="Lucida Sans" pitchFamily="34" charset="0"/>
            </a:endParaRPr>
          </a:p>
          <a:p>
            <a:r>
              <a:rPr lang="sk-SK" sz="2100" dirty="0">
                <a:latin typeface="Lucida Sans" pitchFamily="34" charset="0"/>
              </a:rPr>
              <a:t>Meno metódy, ktorú chceme vykonať.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910369" y="1754154"/>
            <a:ext cx="1367508" cy="17261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83087" y="2936132"/>
            <a:ext cx="2662333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UPRESNENIE</a:t>
            </a:r>
          </a:p>
          <a:p>
            <a:r>
              <a:rPr lang="sk-SK" sz="2100" dirty="0">
                <a:latin typeface="Lucida Sans" pitchFamily="34" charset="0"/>
              </a:rPr>
              <a:t>Parametre metódy medzi zátvorkami. Ak je parametrov viac, oddeľujeme ich čiarkou.</a:t>
            </a:r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úšťanie metód „z Javy“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algn="ctr"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;</a:t>
            </a:r>
            <a:endParaRPr lang="sk-SK" b="1" dirty="0">
              <a:solidFill>
                <a:srgbClr val="FF0000"/>
              </a:solidFill>
            </a:endParaRPr>
          </a:p>
          <a:p>
            <a:pPr marL="356870" indent="-356870" eaLnBrk="1" hangingPunct="1">
              <a:lnSpc>
                <a:spcPct val="90000"/>
              </a:lnSpc>
            </a:pPr>
            <a:r>
              <a:rPr lang="sk-SK" dirty="0"/>
              <a:t>o</a:t>
            </a:r>
            <a:r>
              <a:rPr lang="en-US" dirty="0" err="1"/>
              <a:t>dborn</a:t>
            </a:r>
            <a:r>
              <a:rPr lang="sk-SK" dirty="0"/>
              <a:t>á terminológia: voláme metódu </a:t>
            </a: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objektu </a:t>
            </a:r>
            <a:r>
              <a:rPr lang="sk-SK" dirty="0" err="1"/>
              <a:t>referencovaného</a:t>
            </a:r>
            <a:r>
              <a:rPr lang="sk-SK" dirty="0"/>
              <a:t> premennou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franklin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6870" indent="-356870" eaLnBrk="1" hangingPunct="1">
              <a:lnSpc>
                <a:spcPct val="90000"/>
              </a:lnSpc>
            </a:pPr>
            <a:endParaRPr lang="en-US" dirty="0"/>
          </a:p>
          <a:p>
            <a:pPr marL="356870" indent="-356870" eaLnBrk="1" hangingPunct="1">
              <a:lnSpc>
                <a:spcPct val="90000"/>
              </a:lnSpc>
            </a:pPr>
            <a:r>
              <a:rPr lang="sk-SK" dirty="0">
                <a:cs typeface="Lucida Sans Unicode"/>
              </a:rPr>
              <a:t>na zapamätanie</a:t>
            </a:r>
            <a:r>
              <a:rPr lang="en-US" dirty="0">
                <a:cs typeface="Lucida Sans Unicode"/>
              </a:rPr>
              <a:t> (</a:t>
            </a:r>
            <a:r>
              <a:rPr lang="en-US" dirty="0" err="1">
                <a:cs typeface="Lucida Sans Unicode"/>
              </a:rPr>
              <a:t>naj</a:t>
            </a:r>
            <a:r>
              <a:rPr lang="sk-SK" dirty="0">
                <a:cs typeface="Lucida Sans Unicode"/>
              </a:rPr>
              <a:t>častejšie chyby</a:t>
            </a:r>
            <a:r>
              <a:rPr lang="en-US" dirty="0">
                <a:cs typeface="Lucida Sans Unicode"/>
              </a:rPr>
              <a:t>!)</a:t>
            </a:r>
            <a:r>
              <a:rPr lang="sk-SK" dirty="0">
                <a:cs typeface="Lucida Sans Unicode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 a za </a:t>
            </a:r>
            <a:r>
              <a:rPr lang="sk-SK" dirty="0">
                <a:solidFill>
                  <a:srgbClr val="FF0000"/>
                </a:solidFill>
              </a:rPr>
              <a:t>bodkou</a:t>
            </a:r>
            <a:r>
              <a:rPr lang="sk-SK" dirty="0"/>
              <a:t> nesmú byť </a:t>
            </a:r>
            <a:r>
              <a:rPr lang="sk-SK" dirty="0">
                <a:solidFill>
                  <a:srgbClr val="FF0000"/>
                </a:solidFill>
              </a:rPr>
              <a:t>medzery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cs typeface="Lucida Sans Unicode"/>
              </a:rPr>
              <a:t>za každým príkazom v Jave sa píše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bodkočiarka</a:t>
            </a:r>
            <a:r>
              <a:rPr lang="sk-SK" dirty="0">
                <a:cs typeface="Lucida Sans Unicode"/>
              </a:rPr>
              <a:t> </a:t>
            </a:r>
            <a:r>
              <a:rPr lang="en-US" dirty="0">
                <a:cs typeface="Lucida Sans Unicode"/>
              </a:rPr>
              <a:t>(</a:t>
            </a:r>
            <a:r>
              <a:rPr lang="sk-SK" dirty="0">
                <a:cs typeface="Lucida Sans Unicode"/>
              </a:rPr>
              <a:t>až na jednu výnimku</a:t>
            </a:r>
            <a:r>
              <a:rPr lang="en-US" dirty="0">
                <a:cs typeface="Lucida Sans Unicode"/>
              </a:rPr>
              <a:t> – </a:t>
            </a:r>
            <a:r>
              <a:rPr lang="sk-SK" dirty="0">
                <a:cs typeface="Lucida Sans Unicode"/>
              </a:rPr>
              <a:t>bude </a:t>
            </a:r>
            <a:r>
              <a:rPr lang="en-US" err="1">
                <a:cs typeface="Lucida Sans Unicode"/>
              </a:rPr>
              <a:t>nesk</a:t>
            </a:r>
            <a:r>
              <a:rPr lang="sk-SK" err="1">
                <a:cs typeface="Lucida Sans Unicode"/>
              </a:rPr>
              <a:t>ôr</a:t>
            </a:r>
            <a:r>
              <a:rPr lang="en-US" dirty="0">
                <a:cs typeface="Lucida Sans Unicode"/>
              </a:rPr>
              <a:t>)</a:t>
            </a:r>
            <a:endParaRPr lang="sk-SK" dirty="0">
              <a:cs typeface="Lucida Sans Unicode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cs typeface="Lucida Sans Unicode"/>
              </a:rPr>
              <a:t>pravidlá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slušného formátovania</a:t>
            </a:r>
            <a:r>
              <a:rPr lang="sk-SK" dirty="0">
                <a:cs typeface="Lucida Sans Unicode"/>
              </a:rPr>
              <a:t> </a:t>
            </a:r>
            <a:r>
              <a:rPr lang="en-US" dirty="0">
                <a:cs typeface="Lucida Sans Unicode"/>
              </a:rPr>
              <a:t>(</a:t>
            </a:r>
            <a:r>
              <a:rPr lang="en-US" dirty="0" err="1">
                <a:cs typeface="Lucida Sans Unicode"/>
              </a:rPr>
              <a:t>viac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na</a:t>
            </a:r>
            <a:r>
              <a:rPr lang="en-US" dirty="0">
                <a:cs typeface="Lucida Sans Unicode"/>
              </a:rPr>
              <a:t> cv</a:t>
            </a:r>
            <a:r>
              <a:rPr lang="sk-SK" dirty="0" err="1">
                <a:cs typeface="Lucida Sans Unicode"/>
              </a:rPr>
              <a:t>ičení</a:t>
            </a:r>
            <a:r>
              <a:rPr lang="en-US" dirty="0">
                <a:cs typeface="Lucida Sans Unicode"/>
              </a:rPr>
              <a:t>) </a:t>
            </a:r>
            <a:r>
              <a:rPr lang="en-US" dirty="0" err="1">
                <a:cs typeface="Lucida Sans Unicode"/>
              </a:rPr>
              <a:t>alebo</a:t>
            </a:r>
            <a:r>
              <a:rPr lang="en-US" dirty="0">
                <a:cs typeface="Lucida Sans Unicode"/>
              </a:rPr>
              <a:t> </a:t>
            </a:r>
            <a:r>
              <a:rPr lang="en-US" b="1" i="1" dirty="0">
                <a:cs typeface="Lucida Sans Unicode"/>
              </a:rPr>
              <a:t>CTRL+ALT+L</a:t>
            </a:r>
            <a:r>
              <a:rPr lang="en-US" dirty="0">
                <a:cs typeface="Lucida Sans Unicode"/>
              </a:rPr>
              <a:t> v IntelliJ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Lucida Sans Unicode"/>
              </a:rPr>
              <a:t>v</a:t>
            </a:r>
            <a:r>
              <a:rPr lang="sk-SK" dirty="0">
                <a:cs typeface="Lucida Sans Unicode"/>
              </a:rPr>
              <a:t> Jave na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veľkosti písmen</a:t>
            </a:r>
            <a:r>
              <a:rPr lang="sk-SK" dirty="0">
                <a:cs typeface="Lucida Sans Unicode"/>
              </a:rPr>
              <a:t> záleží: „Ahoj nie je </a:t>
            </a:r>
            <a:r>
              <a:rPr lang="sk-SK" err="1">
                <a:cs typeface="Lucida Sans Unicode"/>
              </a:rPr>
              <a:t>aHoj</a:t>
            </a:r>
            <a:r>
              <a:rPr lang="sk-SK" dirty="0">
                <a:cs typeface="Lucida Sans Unicode"/>
              </a:rPr>
              <a:t>“</a:t>
            </a:r>
            <a:endParaRPr lang="en-US" dirty="0">
              <a:cs typeface="Lucida Sans Unicode"/>
            </a:endParaRP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marL="356870" indent="-356870"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18434" name="Picture 2" descr="http://benefits.iowa.gov/images/rememb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380" y="2638660"/>
            <a:ext cx="2444620" cy="17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55588"/>
            <a:ext cx="7092950" cy="530225"/>
          </a:xfrm>
        </p:spPr>
        <p:txBody>
          <a:bodyPr/>
          <a:lstStyle/>
          <a:p>
            <a:pPr eaLnBrk="1" hangingPunct="1"/>
            <a:r>
              <a:rPr lang="en-US" dirty="0" err="1"/>
              <a:t>Programujme</a:t>
            </a:r>
            <a:r>
              <a:rPr lang="en-US" dirty="0"/>
              <a:t> p</a:t>
            </a:r>
            <a:r>
              <a:rPr lang="sk-SK" dirty="0" err="1"/>
              <a:t>rvé</a:t>
            </a:r>
            <a:r>
              <a:rPr lang="en-US" dirty="0"/>
              <a:t> </a:t>
            </a:r>
            <a:r>
              <a:rPr lang="sk-SK" dirty="0"/>
              <a:t>programy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budeme písať príkazy, ktoré namaľujú: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štvorec, </a:t>
            </a:r>
            <a:r>
              <a:rPr lang="sk-SK" dirty="0" err="1"/>
              <a:t>obdlžník</a:t>
            </a:r>
            <a:r>
              <a:rPr lang="sk-SK" dirty="0"/>
              <a:t>, trojuholník v kombinácií so zmenami farby ...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novinky: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JPAZUtilities.delay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(100) </a:t>
            </a:r>
            <a:r>
              <a:rPr lang="en-US" dirty="0"/>
              <a:t>– </a:t>
            </a:r>
            <a:r>
              <a:rPr lang="en-US" dirty="0" err="1"/>
              <a:t>zastav</a:t>
            </a:r>
            <a:r>
              <a:rPr lang="sk-SK" dirty="0"/>
              <a:t>í vykonávanie programu na 100 </a:t>
            </a:r>
            <a:r>
              <a:rPr lang="sk-SK" dirty="0" err="1"/>
              <a:t>ms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Color.RED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Color.BLACK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... </a:t>
            </a:r>
            <a:r>
              <a:rPr lang="sk-SK" dirty="0"/>
              <a:t>- hodnoty farieb pre </a:t>
            </a:r>
            <a:r>
              <a:rPr lang="en-US" dirty="0" err="1"/>
              <a:t>korytna</a:t>
            </a:r>
            <a:r>
              <a:rPr lang="sk-SK" dirty="0"/>
              <a:t>čí príkaz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setPenColor</a:t>
            </a:r>
            <a:endParaRPr lang="sk-SK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zápis reálnych čísel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 OI)</a:t>
            </a:r>
            <a:r>
              <a:rPr lang="sk-SK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2.3, 4.82,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 OI: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čísla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20,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-60, 130, …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Vo </a:t>
            </a:r>
            <a:r>
              <a:rPr lang="en-US" sz="4000" dirty="0" err="1"/>
              <a:t>dvojici</a:t>
            </a:r>
            <a:r>
              <a:rPr lang="en-US" sz="4000" dirty="0"/>
              <a:t> </a:t>
            </a:r>
            <a:r>
              <a:rPr lang="en-US" sz="4000" dirty="0" err="1"/>
              <a:t>je</a:t>
            </a:r>
            <a:r>
              <a:rPr lang="en-US" sz="4000" dirty="0"/>
              <a:t> </a:t>
            </a:r>
            <a:r>
              <a:rPr lang="sk-SK" sz="4000" dirty="0"/>
              <a:t>život krajší...</a:t>
            </a:r>
            <a:endParaRPr lang="cs-CZ" sz="4000" dirty="0"/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náš cieľ: </a:t>
            </a:r>
            <a:r>
              <a:rPr lang="en-US" sz="2400" dirty="0" err="1"/>
              <a:t>prida</a:t>
            </a:r>
            <a:r>
              <a:rPr lang="sk-SK" sz="2400" dirty="0"/>
              <a:t>ť do plochy ďalšiu korytnačku a nechať j</a:t>
            </a:r>
            <a:r>
              <a:rPr lang="en-US" sz="2400" dirty="0"/>
              <a:t>u</a:t>
            </a:r>
            <a:r>
              <a:rPr lang="sk-SK" sz="2400" dirty="0"/>
              <a:t> „špehovať“ </a:t>
            </a:r>
            <a:r>
              <a:rPr lang="sk-SK" sz="2400" dirty="0" err="1"/>
              <a:t>Object</a:t>
            </a:r>
            <a:r>
              <a:rPr lang="sk-SK" sz="2400" dirty="0"/>
              <a:t> </a:t>
            </a:r>
            <a:r>
              <a:rPr lang="sk-SK" sz="2400" dirty="0" err="1"/>
              <a:t>Inspectorom</a:t>
            </a:r>
            <a:r>
              <a:rPr lang="sk-SK" sz="2400" dirty="0"/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plocha.add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pozorovanie: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obe korytnačky majú </a:t>
            </a:r>
            <a:r>
              <a:rPr lang="sk-SK" sz="2000" dirty="0">
                <a:solidFill>
                  <a:srgbClr val="FF0000"/>
                </a:solidFill>
              </a:rPr>
              <a:t>rovnaké</a:t>
            </a:r>
            <a:r>
              <a:rPr lang="sk-SK" sz="2000" dirty="0"/>
              <a:t> metódy a vlastnosti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aktuálne </a:t>
            </a:r>
            <a:r>
              <a:rPr lang="sk-SK" sz="2000" dirty="0">
                <a:solidFill>
                  <a:srgbClr val="FF0000"/>
                </a:solidFill>
              </a:rPr>
              <a:t>hodnoty vlastností</a:t>
            </a:r>
            <a:r>
              <a:rPr lang="sk-SK" sz="2000" dirty="0"/>
              <a:t> sú rôzne</a:t>
            </a:r>
          </a:p>
          <a:p>
            <a:pPr lvl="1" eaLnBrk="1" hangingPunct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6386" name="Picture 2" descr="http://images.clipartof.com/small/99198-Royalty-Free-RF-Clipart-Illustration-Of-A-Turtle-Pair-Gazing-Over-A-Pink-He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11"/>
          <a:stretch>
            <a:fillRect/>
          </a:stretch>
        </p:blipFill>
        <p:spPr bwMode="auto">
          <a:xfrm>
            <a:off x="6802015" y="5207021"/>
            <a:ext cx="2174103" cy="1539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to trieda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408612" cy="4802187"/>
          </a:xfrm>
        </p:spPr>
        <p:txBody>
          <a:bodyPr/>
          <a:lstStyle/>
          <a:p>
            <a:pPr eaLnBrk="1" hangingPunct="1"/>
            <a:r>
              <a:rPr lang="en-US" b="1" dirty="0" err="1"/>
              <a:t>Trieda</a:t>
            </a:r>
            <a:r>
              <a:rPr lang="en-US" dirty="0"/>
              <a:t> je 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vzor</a:t>
            </a:r>
            <a:r>
              <a:rPr lang="en-US" dirty="0"/>
              <a:t>), </a:t>
            </a:r>
            <a:r>
              <a:rPr lang="en-US" dirty="0" err="1"/>
              <a:t>ktor</a:t>
            </a:r>
            <a:r>
              <a:rPr lang="sk-SK" dirty="0"/>
              <a:t>ý </a:t>
            </a:r>
            <a:r>
              <a:rPr lang="sk-SK" b="1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aké </a:t>
            </a:r>
            <a:r>
              <a:rPr lang="sk-SK" b="1" dirty="0">
                <a:solidFill>
                  <a:srgbClr val="FF0000"/>
                </a:solidFill>
              </a:rPr>
              <a:t>metódy</a:t>
            </a:r>
            <a:r>
              <a:rPr lang="sk-SK" dirty="0"/>
              <a:t> má trieda a čo sa stane pri ich spustení.</a:t>
            </a:r>
            <a:endParaRPr lang="en-US" dirty="0"/>
          </a:p>
          <a:p>
            <a:pPr eaLnBrk="1" hangingPunct="1"/>
            <a:r>
              <a:rPr lang="sk-SK" b="1" dirty="0"/>
              <a:t>Trieda</a:t>
            </a:r>
            <a:r>
              <a:rPr lang="sk-SK" dirty="0"/>
              <a:t> je „genetická informácia“, ktorú dostáva objekt danej triedy pri svojom „narodení“ </a:t>
            </a:r>
            <a:r>
              <a:rPr lang="en-US" dirty="0"/>
              <a:t>(</a:t>
            </a:r>
            <a:r>
              <a:rPr lang="en-US" dirty="0" err="1"/>
              <a:t>vytvoren</a:t>
            </a:r>
            <a:r>
              <a:rPr lang="sk-SK" dirty="0"/>
              <a:t>í vo „svete objektov“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4338" name="Picture 2" descr="http://www.progtalk.com/data/c734959e-2a96-4474-a760-34bcff257b11/788/4f2534bf-fb3a-4192-82e7-5712db41fee6_d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80" y="1302236"/>
            <a:ext cx="2196718" cy="2784573"/>
          </a:xfrm>
          <a:prstGeom prst="rect">
            <a:avLst/>
          </a:prstGeom>
          <a:noFill/>
        </p:spPr>
      </p:pic>
      <p:pic>
        <p:nvPicPr>
          <p:cNvPr id="14340" name="Picture 4" descr="http://www.xprt.net/~rcrowley/intercom/images/I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70" y="4119503"/>
            <a:ext cx="3292151" cy="2024673"/>
          </a:xfrm>
          <a:prstGeom prst="rect">
            <a:avLst/>
          </a:prstGeom>
          <a:noFill/>
        </p:spPr>
      </p:pic>
      <p:pic>
        <p:nvPicPr>
          <p:cNvPr id="14342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7861" y="5547178"/>
            <a:ext cx="1316458" cy="913623"/>
          </a:xfrm>
          <a:prstGeom prst="rect">
            <a:avLst/>
          </a:prstGeom>
          <a:noFill/>
        </p:spPr>
      </p:pic>
      <p:pic>
        <p:nvPicPr>
          <p:cNvPr id="8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734" y="5736900"/>
            <a:ext cx="1316458" cy="913623"/>
          </a:xfrm>
          <a:prstGeom prst="rect">
            <a:avLst/>
          </a:prstGeom>
          <a:noFill/>
        </p:spPr>
      </p:pic>
      <p:pic>
        <p:nvPicPr>
          <p:cNvPr id="9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5944377"/>
            <a:ext cx="1316458" cy="913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Prečo JAVA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moderný</a:t>
            </a:r>
            <a:r>
              <a:rPr lang="sk-SK" dirty="0"/>
              <a:t> „</a:t>
            </a:r>
            <a:r>
              <a:rPr lang="en-US" dirty="0" err="1"/>
              <a:t>mainstreamov</a:t>
            </a:r>
            <a:r>
              <a:rPr lang="sk-SK" dirty="0"/>
              <a:t>ý“</a:t>
            </a:r>
            <a:br>
              <a:rPr lang="sk-SK" dirty="0"/>
            </a:br>
            <a:r>
              <a:rPr lang="sk-SK" dirty="0"/>
              <a:t>programovací jazyk</a:t>
            </a:r>
            <a:endParaRPr lang="en-US" dirty="0"/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objektovo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orientovan</a:t>
            </a:r>
            <a:r>
              <a:rPr lang="sk-SK" b="1" dirty="0">
                <a:solidFill>
                  <a:srgbClr val="FF0000"/>
                </a:solidFill>
              </a:rPr>
              <a:t>á</a:t>
            </a:r>
          </a:p>
          <a:p>
            <a:pPr eaLnBrk="1" hangingPunct="1"/>
            <a:r>
              <a:rPr lang="sk-SK" i="1" dirty="0" err="1"/>
              <a:t>write</a:t>
            </a:r>
            <a:r>
              <a:rPr lang="sk-SK" i="1" dirty="0"/>
              <a:t> </a:t>
            </a:r>
            <a:r>
              <a:rPr lang="sk-SK" i="1" dirty="0" err="1"/>
              <a:t>once</a:t>
            </a:r>
            <a:r>
              <a:rPr lang="sk-SK" i="1" dirty="0"/>
              <a:t>, </a:t>
            </a:r>
            <a:r>
              <a:rPr lang="sk-SK" i="1" dirty="0" err="1"/>
              <a:t>run</a:t>
            </a:r>
            <a:r>
              <a:rPr lang="sk-SK" i="1" dirty="0"/>
              <a:t> </a:t>
            </a:r>
            <a:r>
              <a:rPr lang="sk-SK" i="1" dirty="0" err="1"/>
              <a:t>everywhere</a:t>
            </a:r>
            <a:endParaRPr lang="sk-SK" i="1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„C“-</a:t>
            </a:r>
            <a:r>
              <a:rPr lang="sk-SK" b="1" dirty="0" err="1">
                <a:solidFill>
                  <a:srgbClr val="FF0000"/>
                </a:solidFill>
              </a:rPr>
              <a:t>čkoidný</a:t>
            </a:r>
            <a:r>
              <a:rPr lang="sk-SK" dirty="0"/>
              <a:t> programovací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jazyk</a:t>
            </a:r>
            <a:endParaRPr lang="en-US" dirty="0"/>
          </a:p>
          <a:p>
            <a:pPr eaLnBrk="1" hangingPunct="1"/>
            <a:r>
              <a:rPr lang="en-US" dirty="0" err="1"/>
              <a:t>neu</a:t>
            </a:r>
            <a:r>
              <a:rPr lang="sk-SK" dirty="0"/>
              <a:t>čí sa na stredných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školách</a:t>
            </a:r>
            <a:r>
              <a:rPr lang="en-US" dirty="0"/>
              <a:t>?</a:t>
            </a:r>
            <a:endParaRPr lang="sk-SK" dirty="0"/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eaLnBrk="1" hangingPunct="1"/>
            <a:endParaRPr lang="cs-CZ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1276938"/>
            <a:ext cx="1309688" cy="2082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4" name="Picture 6" descr="https://sites.google.com/site/premind/JavaEvery.png">
            <a:extLst>
              <a:ext uri="{FF2B5EF4-FFF2-40B4-BE49-F238E27FC236}">
                <a16:creationId xmlns:a16="http://schemas.microsoft.com/office/drawing/2014/main" id="{69E055C8-4B3E-458A-917C-A136B67C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3" y="4045475"/>
            <a:ext cx="4345905" cy="25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82097"/>
      </p:ext>
    </p:extLst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sk-SK" dirty="0"/>
              <a:t>tvorstvo prežije iba ak sa </a:t>
            </a:r>
            <a:r>
              <a:rPr lang="sk-SK" b="1" dirty="0">
                <a:solidFill>
                  <a:srgbClr val="FF0000"/>
                </a:solidFill>
              </a:rPr>
              <a:t>učí nové veci</a:t>
            </a:r>
            <a:r>
              <a:rPr lang="sk-SK" dirty="0"/>
              <a:t> ...</a:t>
            </a:r>
          </a:p>
          <a:p>
            <a:pPr marL="1163637" lvl="1" indent="-533400" eaLnBrk="1" hangingPunct="1"/>
            <a:r>
              <a:rPr lang="sk-SK" dirty="0"/>
              <a:t>ako vytvoriť </a:t>
            </a:r>
            <a:r>
              <a:rPr lang="en-US" dirty="0"/>
              <a:t>(</a:t>
            </a:r>
            <a:r>
              <a:rPr lang="sk-SK" dirty="0"/>
              <a:t>„vyšľachtiť“</a:t>
            </a:r>
            <a:r>
              <a:rPr lang="en-US" dirty="0"/>
              <a:t>) </a:t>
            </a:r>
            <a:r>
              <a:rPr lang="en-US" dirty="0" err="1"/>
              <a:t>vylep</a:t>
            </a:r>
            <a:r>
              <a:rPr lang="sk-SK" dirty="0" err="1"/>
              <a:t>šený</a:t>
            </a:r>
            <a:r>
              <a:rPr lang="sk-SK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nov</a:t>
            </a:r>
            <a:r>
              <a:rPr lang="sk-SK" b="1" dirty="0">
                <a:solidFill>
                  <a:srgbClr val="FF0000"/>
                </a:solidFill>
              </a:rPr>
              <a:t>ý druh </a:t>
            </a:r>
            <a:r>
              <a:rPr lang="sk-SK" dirty="0"/>
              <a:t>korytnačiek, ktorý bude chytrejší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sk-SK" dirty="0"/>
              <a:t>poznať viac metód</a:t>
            </a:r>
            <a:r>
              <a:rPr lang="en-US" dirty="0"/>
              <a:t>)?</a:t>
            </a:r>
          </a:p>
          <a:p>
            <a:pPr marL="533400" indent="-533400" eaLnBrk="1" hangingPunct="1"/>
            <a:r>
              <a:rPr lang="sk-SK" dirty="0"/>
              <a:t>n</a:t>
            </a:r>
            <a:r>
              <a:rPr lang="en-US" dirty="0"/>
              <a:t>au</a:t>
            </a:r>
            <a:r>
              <a:rPr lang="sk-SK" dirty="0" err="1"/>
              <a:t>čiť</a:t>
            </a:r>
            <a:r>
              <a:rPr lang="sk-SK" dirty="0"/>
              <a:t> nové znamená:</a:t>
            </a:r>
          </a:p>
          <a:p>
            <a:pPr marL="1082675" lvl="1" indent="-457200" eaLnBrk="1" hangingPunct="1"/>
            <a:r>
              <a:rPr lang="en-US" dirty="0" err="1"/>
              <a:t>pozna</a:t>
            </a:r>
            <a:r>
              <a:rPr lang="sk-SK" dirty="0"/>
              <a:t>ť všetko staré </a:t>
            </a:r>
            <a:r>
              <a:rPr lang="en-US" dirty="0"/>
              <a:t>(</a:t>
            </a:r>
            <a:r>
              <a:rPr lang="en-US" dirty="0" err="1"/>
              <a:t>nezabudn</a:t>
            </a:r>
            <a:r>
              <a:rPr lang="sk-SK" dirty="0" err="1"/>
              <a:t>úť</a:t>
            </a:r>
            <a:r>
              <a:rPr lang="sk-SK" dirty="0"/>
              <a:t>, čo sa už vedelo</a:t>
            </a:r>
            <a:r>
              <a:rPr lang="en-US" dirty="0"/>
              <a:t>) </a:t>
            </a:r>
            <a:r>
              <a:rPr lang="sk-SK" dirty="0"/>
              <a:t>a </a:t>
            </a:r>
            <a:r>
              <a:rPr lang="en-US" dirty="0"/>
              <a:t>navy</a:t>
            </a:r>
            <a:r>
              <a:rPr lang="sk-SK" dirty="0" err="1"/>
              <a:t>še</a:t>
            </a:r>
            <a:r>
              <a:rPr lang="sk-SK" dirty="0"/>
              <a:t> poznať aj nové veci</a:t>
            </a:r>
            <a:endParaRPr lang="en-US" dirty="0"/>
          </a:p>
          <a:p>
            <a:pPr marL="1082675" lvl="1" indent="-457200" eaLnBrk="1" hangingPunct="1"/>
            <a:r>
              <a:rPr lang="sk-SK" dirty="0"/>
              <a:t>r</a:t>
            </a:r>
            <a:r>
              <a:rPr lang="en-US" dirty="0"/>
              <a:t>oz</a:t>
            </a:r>
            <a:r>
              <a:rPr lang="sk-SK" dirty="0"/>
              <a:t>šíriť existujúce schopnosti </a:t>
            </a:r>
            <a:r>
              <a:rPr lang="en-US" dirty="0"/>
              <a:t>(</a:t>
            </a:r>
            <a:r>
              <a:rPr lang="sk-SK" dirty="0"/>
              <a:t>z </a:t>
            </a:r>
            <a:r>
              <a:rPr lang="en-US" dirty="0"/>
              <a:t>tried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 o </a:t>
            </a:r>
            <a:r>
              <a:rPr lang="en-US" dirty="0" err="1"/>
              <a:t>nov</a:t>
            </a:r>
            <a:r>
              <a:rPr lang="sk-SK" dirty="0"/>
              <a:t>é schopnosti</a:t>
            </a:r>
          </a:p>
          <a:p>
            <a:pPr marL="1082675" lvl="1" indent="-457200" eaLnBrk="1" hangingPunct="1"/>
            <a:r>
              <a:rPr lang="en-US" dirty="0"/>
              <a:t>r</a:t>
            </a:r>
            <a:r>
              <a:rPr lang="sk-SK" dirty="0" err="1"/>
              <a:t>ozšíriť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extends</a:t>
            </a:r>
            <a:endParaRPr lang="sk-SK" dirty="0">
              <a:solidFill>
                <a:srgbClr val="FF0000"/>
              </a:solidFill>
            </a:endParaRPr>
          </a:p>
          <a:p>
            <a:pPr marL="1082675" lvl="1" indent="-457200" eaLnBrk="1" hangingPunct="1"/>
            <a:endParaRPr lang="en-US" dirty="0"/>
          </a:p>
          <a:p>
            <a:pPr marL="533400" indent="-533400" eaLnBrk="1" hangingPunct="1"/>
            <a:endParaRPr lang="en-US" dirty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1264" b="30981"/>
          <a:stretch>
            <a:fillRect/>
          </a:stretch>
        </p:blipFill>
        <p:spPr bwMode="auto">
          <a:xfrm>
            <a:off x="3048000" y="5131837"/>
            <a:ext cx="6096000" cy="1726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 dirty="0">
                <a:cs typeface="Lucida Sans Unicode"/>
              </a:rPr>
              <a:t>P</a:t>
            </a:r>
            <a:r>
              <a:rPr lang="en-US" err="1">
                <a:cs typeface="Lucida Sans Unicode"/>
              </a:rPr>
              <a:t>ostup</a:t>
            </a:r>
            <a:r>
              <a:rPr lang="en-US" dirty="0">
                <a:cs typeface="Lucida Sans Unicode"/>
              </a:rPr>
              <a:t> (demo):</a:t>
            </a:r>
            <a:endParaRPr lang="sk-SK">
              <a:cs typeface="Lucida Sans Unicode"/>
            </a:endParaRPr>
          </a:p>
          <a:p>
            <a:pPr lvl="1" eaLnBrk="1" hangingPunct="1">
              <a:buFontTx/>
              <a:buNone/>
            </a:pPr>
            <a:r>
              <a:rPr lang="en-US" dirty="0">
                <a:cs typeface="Lucida Sans Unicode"/>
              </a:rPr>
              <a:t>1. </a:t>
            </a:r>
            <a:r>
              <a:rPr lang="en-US" dirty="0" err="1">
                <a:cs typeface="Lucida Sans Unicode"/>
              </a:rPr>
              <a:t>Vytvor</a:t>
            </a:r>
            <a:r>
              <a:rPr lang="sk-SK" dirty="0" err="1">
                <a:cs typeface="Lucida Sans Unicode"/>
              </a:rPr>
              <a:t>íme</a:t>
            </a:r>
            <a:r>
              <a:rPr lang="sk-SK" dirty="0">
                <a:cs typeface="Lucida Sans Unicode"/>
              </a:rPr>
              <a:t> novú triedu </a:t>
            </a:r>
            <a:r>
              <a:rPr lang="sk-SK" dirty="0" err="1">
                <a:latin typeface="Courier New"/>
                <a:cs typeface="Courier New"/>
              </a:rPr>
              <a:t>SmartTurtle</a:t>
            </a:r>
            <a:r>
              <a:rPr lang="sk-SK" dirty="0">
                <a:cs typeface="Lucida Sans Unicode"/>
              </a:rPr>
              <a:t>, ktorá vylepšuje </a:t>
            </a:r>
            <a:r>
              <a:rPr lang="en-US" dirty="0">
                <a:cs typeface="Lucida Sans Unicode"/>
              </a:rPr>
              <a:t>(</a:t>
            </a:r>
            <a:r>
              <a:rPr lang="en-US" dirty="0" err="1">
                <a:cs typeface="Lucida Sans Unicode"/>
              </a:rPr>
              <a:t>roz</a:t>
            </a:r>
            <a:r>
              <a:rPr lang="sk-SK" dirty="0" err="1">
                <a:cs typeface="Lucida Sans Unicode"/>
              </a:rPr>
              <a:t>širuje</a:t>
            </a:r>
            <a:r>
              <a:rPr lang="sk-SK" dirty="0">
                <a:cs typeface="Lucida Sans Unicode"/>
              </a:rPr>
              <a:t> – </a:t>
            </a:r>
            <a:r>
              <a:rPr lang="sk-SK" dirty="0" err="1">
                <a:cs typeface="Lucida Sans Unicode"/>
              </a:rPr>
              <a:t>extends</a:t>
            </a:r>
            <a:r>
              <a:rPr lang="en-US" dirty="0">
                <a:cs typeface="Lucida Sans Unicode"/>
              </a:rPr>
              <a:t>)</a:t>
            </a:r>
            <a:r>
              <a:rPr lang="sk-SK" dirty="0">
                <a:cs typeface="Lucida Sans Unicode"/>
              </a:rPr>
              <a:t> tried</a:t>
            </a:r>
            <a:r>
              <a:rPr lang="en-US" dirty="0">
                <a:cs typeface="Lucida Sans Unicode"/>
              </a:rPr>
              <a:t>u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latin typeface="Courier New"/>
                <a:cs typeface="Courier New"/>
              </a:rPr>
              <a:t>Turtle</a:t>
            </a:r>
            <a:r>
              <a:rPr lang="sk-SK" dirty="0">
                <a:cs typeface="Lucida Sans Unicode"/>
              </a:rPr>
              <a:t> </a:t>
            </a:r>
            <a:endParaRPr lang="en-US">
              <a:cs typeface="Lucida Sans Unicode"/>
            </a:endParaRP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356870" indent="-356870" eaLnBrk="1" hangingPunct="1"/>
            <a:endParaRPr lang="cs-CZ" dirty="0"/>
          </a:p>
        </p:txBody>
      </p:sp>
      <p:sp>
        <p:nvSpPr>
          <p:cNvPr id="1097736" name="Text Box 8"/>
          <p:cNvSpPr txBox="1">
            <a:spLocks noChangeArrowheads="1"/>
          </p:cNvSpPr>
          <p:nvPr/>
        </p:nvSpPr>
        <p:spPr bwMode="auto">
          <a:xfrm>
            <a:off x="4961457" y="3801577"/>
            <a:ext cx="3660029" cy="13849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</a:t>
            </a:r>
            <a:r>
              <a:rPr lang="en-US" sz="2800" dirty="0" err="1">
                <a:solidFill>
                  <a:srgbClr val="FF0000"/>
                </a:solidFill>
                <a:latin typeface="Trebuchet MS" pitchFamily="34" charset="0"/>
              </a:rPr>
              <a:t>pridanie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„naučenie“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nových príkazov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(met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ód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1772814" y="3806889"/>
            <a:ext cx="3191071" cy="6624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1260" y="5467838"/>
            <a:ext cx="5896944" cy="11541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Lucida Sans" pitchFamily="34" charset="0"/>
              </a:rPr>
              <a:t>„</a:t>
            </a:r>
            <a:r>
              <a:rPr lang="en-US" sz="2100" dirty="0" err="1">
                <a:latin typeface="Lucida Sans" pitchFamily="34" charset="0"/>
              </a:rPr>
              <a:t>Vytv</a:t>
            </a:r>
            <a:r>
              <a:rPr lang="sk-SK" sz="2100" dirty="0" err="1">
                <a:latin typeface="Lucida Sans" pitchFamily="34" charset="0"/>
              </a:rPr>
              <a:t>árame</a:t>
            </a:r>
            <a:r>
              <a:rPr lang="sk-SK" sz="2100" dirty="0">
                <a:latin typeface="Lucida Sans" pitchFamily="34" charset="0"/>
              </a:rPr>
              <a:t> šablónu pre objekty triedy </a:t>
            </a:r>
            <a:r>
              <a:rPr lang="sk-SK" sz="2100" b="1" dirty="0" err="1">
                <a:latin typeface="Lucida Sans" pitchFamily="34" charset="0"/>
              </a:rPr>
              <a:t>SmartTurtle</a:t>
            </a:r>
            <a:r>
              <a:rPr lang="sk-SK" sz="2100" dirty="0">
                <a:latin typeface="Lucida Sans" pitchFamily="34" charset="0"/>
              </a:rPr>
              <a:t> rozšírením šablóny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dirty="0" err="1">
                <a:latin typeface="Lucida Sans" pitchFamily="34" charset="0"/>
              </a:rPr>
              <a:t>pridanie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nov</a:t>
            </a:r>
            <a:r>
              <a:rPr lang="sk-SK" sz="2100" dirty="0" err="1">
                <a:latin typeface="Lucida Sans" pitchFamily="34" charset="0"/>
              </a:rPr>
              <a:t>ých</a:t>
            </a:r>
            <a:r>
              <a:rPr lang="sk-SK" sz="2100" dirty="0">
                <a:latin typeface="Lucida Sans" pitchFamily="34" charset="0"/>
              </a:rPr>
              <a:t> vecí</a:t>
            </a:r>
            <a:r>
              <a:rPr lang="en-US" sz="2100" dirty="0">
                <a:latin typeface="Lucida Sans" pitchFamily="34" charset="0"/>
              </a:rPr>
              <a:t>)</a:t>
            </a:r>
            <a:r>
              <a:rPr lang="sk-SK" sz="2100" dirty="0">
                <a:latin typeface="Lucida Sans" pitchFamily="34" charset="0"/>
              </a:rPr>
              <a:t> pre objekty triedy </a:t>
            </a:r>
            <a:r>
              <a:rPr lang="sk-SK" sz="2100" b="1" dirty="0" err="1">
                <a:latin typeface="Lucida Sans" pitchFamily="34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.</a:t>
            </a:r>
            <a:r>
              <a:rPr lang="sk-SK" sz="2400" b="1" dirty="0">
                <a:latin typeface="Lucida Sans" pitchFamily="34" charset="0"/>
              </a:rPr>
              <a:t>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6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(3)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Postup</a:t>
            </a:r>
            <a:r>
              <a:rPr lang="en-US" dirty="0"/>
              <a:t> (demo):</a:t>
            </a:r>
          </a:p>
          <a:p>
            <a:pPr lvl="1" eaLnBrk="1" hangingPunct="1">
              <a:buFontTx/>
              <a:buNone/>
            </a:pPr>
            <a:r>
              <a:rPr lang="en-US" dirty="0"/>
              <a:t>2. Do</a:t>
            </a:r>
            <a:r>
              <a:rPr lang="sk-SK" dirty="0"/>
              <a:t>plníme novo naučený príkaz ...</a:t>
            </a:r>
            <a:endParaRPr lang="en-US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triangle()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2399198" y="5229777"/>
            <a:ext cx="885825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85023" y="4917518"/>
            <a:ext cx="5368925" cy="946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už naučené príkazy, ktoré namaľujú trojuholník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7524" y="3527467"/>
            <a:ext cx="639825" cy="7893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99521" y="3111969"/>
            <a:ext cx="2298439" cy="4154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Lucida Sans" pitchFamily="34" charset="0"/>
              </a:rPr>
              <a:t>N</a:t>
            </a:r>
            <a:r>
              <a:rPr lang="sk-SK" sz="2100" dirty="0" err="1">
                <a:latin typeface="Lucida Sans" pitchFamily="34" charset="0"/>
              </a:rPr>
              <a:t>ázov</a:t>
            </a:r>
            <a:r>
              <a:rPr lang="sk-SK" sz="2100" dirty="0">
                <a:latin typeface="Lucida Sans" pitchFamily="34" charset="0"/>
              </a:rPr>
              <a:t> metódy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096585" y="3733801"/>
            <a:ext cx="551365" cy="723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959" y="2827276"/>
            <a:ext cx="2192692" cy="9848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dirty="0">
                <a:latin typeface="Lucida Sans" pitchFamily="34" charset="0"/>
              </a:rPr>
              <a:t>„Magické slovíčka“ </a:t>
            </a:r>
            <a:r>
              <a:rPr lang="en-US" sz="1600" dirty="0">
                <a:latin typeface="Lucida Sans" pitchFamily="34" charset="0"/>
              </a:rPr>
              <a:t>(</a:t>
            </a:r>
            <a:r>
              <a:rPr lang="en-US" sz="1600" dirty="0" err="1">
                <a:latin typeface="Lucida Sans" pitchFamily="34" charset="0"/>
              </a:rPr>
              <a:t>vysvetl</a:t>
            </a:r>
            <a:r>
              <a:rPr lang="sk-SK" sz="1600" dirty="0" err="1">
                <a:latin typeface="Lucida Sans" pitchFamily="34" charset="0"/>
              </a:rPr>
              <a:t>íme</a:t>
            </a:r>
            <a:r>
              <a:rPr lang="sk-SK" sz="1600" dirty="0">
                <a:latin typeface="Lucida Sans" pitchFamily="34" charset="0"/>
              </a:rPr>
              <a:t> neskôr</a:t>
            </a:r>
            <a:r>
              <a:rPr lang="en-US" sz="1600" dirty="0">
                <a:latin typeface="Lucida Sans" pitchFamily="34" charset="0"/>
              </a:rPr>
              <a:t>)</a:t>
            </a:r>
            <a:endParaRPr lang="sk-SK" sz="1600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(4)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3. Do</a:t>
            </a:r>
            <a:r>
              <a:rPr lang="sk-SK" sz="2400" dirty="0"/>
              <a:t>plníme </a:t>
            </a:r>
            <a:r>
              <a:rPr lang="en-US" sz="2400" dirty="0"/>
              <a:t>pr</a:t>
            </a:r>
            <a:r>
              <a:rPr lang="sk-SK" sz="2400" dirty="0" err="1"/>
              <a:t>íkazy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triangle()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1877" y="3256483"/>
            <a:ext cx="3872205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this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„ja“</a:t>
            </a:r>
            <a:endParaRPr lang="sk-SK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endParaRPr lang="en-US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0)</a:t>
            </a:r>
          </a:p>
          <a:p>
            <a:pPr algn="ctr"/>
            <a:endParaRPr lang="sk-SK" sz="1600" dirty="0"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14" y="5980922"/>
            <a:ext cx="62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/>
              <a:t> = </a:t>
            </a:r>
            <a:r>
              <a:rPr lang="en-US" dirty="0">
                <a:latin typeface="Lucida Sans" pitchFamily="34" charset="0"/>
              </a:rPr>
              <a:t>ja, </a:t>
            </a:r>
            <a:r>
              <a:rPr lang="en-US" dirty="0" err="1">
                <a:latin typeface="Lucida Sans" pitchFamily="34" charset="0"/>
              </a:rPr>
              <a:t>objekt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triedy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dirty="0" err="1">
                <a:latin typeface="Lucida Sans" pitchFamily="34" charset="0"/>
              </a:rPr>
              <a:t>ktor</a:t>
            </a:r>
            <a:r>
              <a:rPr lang="sk-SK" dirty="0">
                <a:latin typeface="Lucida Sans" pitchFamily="34" charset="0"/>
              </a:rPr>
              <a:t>ý som bol požiadaný vykonať metódu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sk-SK" dirty="0">
                <a:latin typeface="Lucida Sans" pitchFamily="34" charset="0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Evolúcia vo svete JPAZ</a:t>
            </a:r>
            <a:r>
              <a:rPr lang="en-US" sz="4000" dirty="0"/>
              <a:t> (5)</a:t>
            </a:r>
            <a:endParaRPr lang="cs-CZ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sme spravili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v</a:t>
            </a:r>
            <a:r>
              <a:rPr lang="en-US" dirty="0" err="1"/>
              <a:t>ytvorili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sk-SK" dirty="0"/>
              <a:t>ú triedu „chytrejších“ korytnačiek s menom </a:t>
            </a:r>
            <a:r>
              <a:rPr lang="sk-SK" dirty="0" err="1">
                <a:latin typeface="Consolas" panose="020B0609020204030204" pitchFamily="49" charset="0"/>
              </a:rPr>
              <a:t>SmartTurtle</a:t>
            </a:r>
            <a:r>
              <a:rPr lang="sk-SK" dirty="0"/>
              <a:t>, ktoré poznajú </a:t>
            </a:r>
            <a:r>
              <a:rPr lang="sk-SK" dirty="0">
                <a:solidFill>
                  <a:srgbClr val="FF0000"/>
                </a:solidFill>
              </a:rPr>
              <a:t>navyše</a:t>
            </a:r>
            <a:r>
              <a:rPr lang="sk-SK" dirty="0"/>
              <a:t> metódu </a:t>
            </a:r>
            <a:r>
              <a:rPr lang="sk-SK" i="1" dirty="0"/>
              <a:t>triangle</a:t>
            </a:r>
          </a:p>
          <a:p>
            <a:pPr eaLnBrk="1" hangingPunct="1"/>
            <a:r>
              <a:rPr lang="sk-SK" dirty="0"/>
              <a:t>Zmeňme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sk-SK" dirty="0"/>
              <a:t>    na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	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sk-SK" sz="2400" dirty="0"/>
              <a:t>Pozorujme, čo sa stane v OI ...</a:t>
            </a:r>
          </a:p>
          <a:p>
            <a:pPr eaLnBrk="1" hangingPunct="1"/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(6)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</a:t>
            </a:r>
            <a:r>
              <a:rPr lang="en-US" dirty="0" err="1"/>
              <a:t>ozorovanie</a:t>
            </a:r>
            <a:r>
              <a:rPr lang="en-US" dirty="0"/>
              <a:t> z OI:</a:t>
            </a:r>
          </a:p>
          <a:p>
            <a:pPr lvl="1" eaLnBrk="1" hangingPunct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</a:t>
            </a:r>
            <a:r>
              <a:rPr lang="sk-SK" dirty="0"/>
              <a:t> objekt </a:t>
            </a:r>
            <a:r>
              <a:rPr lang="sk-SK" dirty="0">
                <a:solidFill>
                  <a:srgbClr val="FF0000"/>
                </a:solidFill>
              </a:rPr>
              <a:t>má len</a:t>
            </a:r>
            <a:r>
              <a:rPr lang="sk-SK" dirty="0"/>
              <a:t> také metódy, aké mu </a:t>
            </a:r>
            <a:r>
              <a:rPr lang="sk-SK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príslušnosť k triede</a:t>
            </a:r>
          </a:p>
          <a:p>
            <a:pPr eaLnBrk="1" hangingPunct="1"/>
            <a:r>
              <a:rPr lang="sk-SK" dirty="0"/>
              <a:t>v Java programe môžeme písať:</a:t>
            </a: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franklin.triangle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ale nie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cecil.triangle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lebo cez premennú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cecil</a:t>
            </a:r>
            <a:r>
              <a:rPr lang="sk-SK" i="1" dirty="0"/>
              <a:t> </a:t>
            </a:r>
            <a:r>
              <a:rPr lang="sk-SK" dirty="0"/>
              <a:t>vieme komunikovať len s korytnačkami triedy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i="1" dirty="0"/>
              <a:t> </a:t>
            </a:r>
            <a:r>
              <a:rPr lang="en-US" dirty="0"/>
              <a:t>- tie ne</a:t>
            </a:r>
            <a:r>
              <a:rPr lang="sk-SK" dirty="0"/>
              <a:t>poznajú metódu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triangle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Nerobme veci dvakrát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</a:t>
            </a:r>
            <a:r>
              <a:rPr lang="en-US" sz="2400" dirty="0"/>
              <a:t>au</a:t>
            </a:r>
            <a:r>
              <a:rPr lang="sk-SK" sz="2400" dirty="0" err="1"/>
              <a:t>čme</a:t>
            </a:r>
            <a:r>
              <a:rPr lang="sk-SK" sz="2400" dirty="0"/>
              <a:t> </a:t>
            </a:r>
            <a:r>
              <a:rPr lang="en-US" sz="2400" dirty="0" err="1"/>
              <a:t>objekty</a:t>
            </a:r>
            <a:r>
              <a:rPr lang="en-US" sz="2400" dirty="0"/>
              <a:t> </a:t>
            </a:r>
            <a:r>
              <a:rPr lang="en-US" sz="2400" dirty="0" err="1"/>
              <a:t>triedy</a:t>
            </a:r>
            <a:r>
              <a:rPr lang="en-US" sz="2400" dirty="0"/>
              <a:t>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i="1" dirty="0"/>
              <a:t> </a:t>
            </a:r>
            <a:r>
              <a:rPr lang="sk-SK" sz="2400" dirty="0"/>
              <a:t>ďalšiu metódu so záhadným kódom: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mystery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767942" y="3293706"/>
            <a:ext cx="1838129" cy="1306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3926" y="4845698"/>
            <a:ext cx="1738603" cy="295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4814596" y="4121021"/>
            <a:ext cx="1695060" cy="1337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2337" y="3076091"/>
            <a:ext cx="2298439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Môžeme volať aj tie metódy, ktoré sme objekty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dirty="0">
                <a:latin typeface="Trebuchet MS" pitchFamily="34" charset="0"/>
              </a:rPr>
              <a:t> doučili.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400" dirty="0"/>
              <a:t>aj naše doučené metódy môžu mať </a:t>
            </a:r>
            <a:r>
              <a:rPr lang="sk-SK" sz="2400" dirty="0">
                <a:solidFill>
                  <a:srgbClr val="FF0000"/>
                </a:solidFill>
              </a:rPr>
              <a:t>parametre</a:t>
            </a:r>
            <a:r>
              <a:rPr lang="sk-SK" sz="2400" dirty="0"/>
              <a:t> ...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/>
              <a:t>parameter zastupuje hodnotu, s ktorou sa metóda volá...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b="1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225142" y="2967134"/>
            <a:ext cx="354563" cy="19780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47592" y="4755601"/>
            <a:ext cx="2942252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„Magické slovíčko“ hovoriace, že parameter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musí byť číslo</a:t>
            </a:r>
            <a:r>
              <a:rPr lang="sk-SK" sz="2400" dirty="0">
                <a:latin typeface="Trebuchet MS" pitchFamily="34" charset="0"/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792686" y="2911150"/>
            <a:ext cx="522514" cy="1026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2890" y="3844311"/>
            <a:ext cx="270587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Meno parametra. </a:t>
            </a: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54150"/>
            <a:ext cx="8529637" cy="5129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metóda môže mať aj viac parametrov: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rectangle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width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height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1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... príkazy na nakreslenie </a:t>
            </a:r>
            <a:r>
              <a:rPr lang="sk-SK" sz="2100" b="1" dirty="0" err="1">
                <a:solidFill>
                  <a:srgbClr val="000000"/>
                </a:solidFill>
                <a:latin typeface="Courier New" pitchFamily="49" charset="0"/>
              </a:rPr>
              <a:t>obdlžníka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 ...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sz="8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j</a:t>
            </a:r>
            <a:r>
              <a:rPr lang="en-US" dirty="0" err="1"/>
              <a:t>ednotliv</a:t>
            </a:r>
            <a:r>
              <a:rPr lang="sk-SK" dirty="0"/>
              <a:t>é parametre </a:t>
            </a:r>
            <a:r>
              <a:rPr lang="sk-SK" b="1" dirty="0">
                <a:solidFill>
                  <a:srgbClr val="FF0000"/>
                </a:solidFill>
              </a:rPr>
              <a:t>oddeľujeme čiarkou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</a:t>
            </a:r>
            <a:r>
              <a:rPr lang="en-US" b="1" dirty="0" err="1"/>
              <a:t>aremeter</a:t>
            </a:r>
            <a:r>
              <a:rPr lang="en-US" dirty="0"/>
              <a:t> je </a:t>
            </a:r>
            <a:r>
              <a:rPr lang="sk-SK" dirty="0"/>
              <a:t>vždy </a:t>
            </a:r>
            <a:r>
              <a:rPr lang="en-US" b="1" dirty="0"/>
              <a:t>pop</a:t>
            </a:r>
            <a:r>
              <a:rPr lang="sk-SK" b="1" dirty="0" err="1"/>
              <a:t>ísaný</a:t>
            </a:r>
            <a:r>
              <a:rPr lang="sk-SK" b="1" dirty="0"/>
              <a:t> dvojicou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„magické slovíčko“ definujúce </a:t>
            </a:r>
            <a:r>
              <a:rPr lang="sk-SK" dirty="0">
                <a:solidFill>
                  <a:srgbClr val="FF0000"/>
                </a:solidFill>
              </a:rPr>
              <a:t>povolené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hodnoty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17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7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en-US" dirty="0" err="1"/>
              <a:t>povolen</a:t>
            </a:r>
            <a:r>
              <a:rPr lang="sk-SK" dirty="0"/>
              <a:t>á hodnota je ľubovoľné reálne číslo</a:t>
            </a:r>
            <a:endParaRPr lang="cs-CZ" sz="17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názov</a:t>
            </a:r>
            <a:r>
              <a:rPr lang="sk-SK" dirty="0"/>
              <a:t> parametra, pod ktorým je hodnota parametra dostupná v metóde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Opakovanie je ...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589184"/>
          </a:xfrm>
        </p:spPr>
        <p:txBody>
          <a:bodyPr/>
          <a:lstStyle/>
          <a:p>
            <a:pPr eaLnBrk="1" hangingPunct="1"/>
            <a:r>
              <a:rPr lang="sk-SK" dirty="0"/>
              <a:t>... matkou múdrosti a základ programovania</a:t>
            </a:r>
          </a:p>
          <a:p>
            <a:pPr eaLnBrk="1" hangingPunct="1"/>
            <a:endParaRPr lang="sk-SK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2589" y="2085424"/>
            <a:ext cx="78057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public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void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triangle(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double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 {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F0055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3517642" y="247261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3530083" y="324083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533194" y="4055705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021494" y="2855167"/>
            <a:ext cx="2052732" cy="475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4030824" y="3408784"/>
            <a:ext cx="1990528" cy="1835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040155" y="3436776"/>
            <a:ext cx="2027850" cy="10045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12500" y="2973455"/>
            <a:ext cx="3063549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3x</a:t>
            </a:r>
            <a:r>
              <a:rPr lang="sk-SK" sz="2400" dirty="0">
                <a:latin typeface="Trebuchet MS" pitchFamily="34" charset="0"/>
              </a:rPr>
              <a:t> úplne rovnaká postupnosť príkazov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Java v</a:t>
            </a:r>
            <a:r>
              <a:rPr lang="sk-SK" sz="4000" dirty="0" err="1"/>
              <a:t>čera</a:t>
            </a:r>
            <a:r>
              <a:rPr lang="sk-SK" sz="4000" dirty="0"/>
              <a:t>, dnes a zajtra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en-US" dirty="0"/>
              <a:t>v</a:t>
            </a:r>
            <a:r>
              <a:rPr lang="sk-SK" dirty="0" err="1"/>
              <a:t>znikla</a:t>
            </a:r>
            <a:r>
              <a:rPr lang="sk-SK" dirty="0"/>
              <a:t> v rok</a:t>
            </a:r>
            <a:r>
              <a:rPr lang="en-US" dirty="0" err="1"/>
              <a:t>och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1991-1995</a:t>
            </a:r>
            <a:endParaRPr lang="sk-SK" dirty="0"/>
          </a:p>
          <a:p>
            <a:pPr lvl="1" eaLnBrk="1" hangingPunct="1"/>
            <a:r>
              <a:rPr lang="en-US" dirty="0"/>
              <a:t>James Gosling v Sun Microsystems</a:t>
            </a:r>
          </a:p>
          <a:p>
            <a:pPr marL="356870" indent="-356870" eaLnBrk="1" hangingPunct="1"/>
            <a:r>
              <a:rPr lang="en-US" dirty="0" err="1"/>
              <a:t>dnes</a:t>
            </a:r>
            <a:r>
              <a:rPr lang="en-US" dirty="0"/>
              <a:t> 4</a:t>
            </a:r>
            <a:r>
              <a:rPr lang="sk-SK" dirty="0"/>
              <a:t> „vetvy“ Javy: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Java Card </a:t>
            </a:r>
            <a:r>
              <a:rPr lang="en-US" dirty="0"/>
              <a:t>– pre </a:t>
            </a:r>
            <a:r>
              <a:rPr lang="sk-SK" dirty="0"/>
              <a:t>„</a:t>
            </a:r>
            <a:r>
              <a:rPr lang="en-US" dirty="0"/>
              <a:t>smart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karty</a:t>
            </a:r>
            <a:r>
              <a:rPr lang="sk-SK" dirty="0"/>
              <a:t> </a:t>
            </a:r>
            <a:r>
              <a:rPr lang="en-US" dirty="0"/>
              <a:t>(SIM, …)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cs typeface="Lucida Sans Unicode"/>
              </a:rPr>
              <a:t>J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ava ME</a:t>
            </a:r>
            <a:r>
              <a:rPr lang="en-US" dirty="0">
                <a:cs typeface="Lucida Sans Unicode"/>
              </a:rPr>
              <a:t> – pre </a:t>
            </a:r>
            <a:r>
              <a:rPr lang="en-US" dirty="0" err="1">
                <a:cs typeface="Lucida Sans Unicode"/>
              </a:rPr>
              <a:t>mobiln</a:t>
            </a:r>
            <a:r>
              <a:rPr lang="sk-SK" dirty="0">
                <a:cs typeface="Lucida Sans Unicode"/>
              </a:rPr>
              <a:t>é zariadenia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cs typeface="Lucida Sans Unicode"/>
              </a:rPr>
              <a:t>J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ava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SE</a:t>
            </a:r>
            <a:r>
              <a:rPr lang="sk-SK" dirty="0">
                <a:cs typeface="Lucida Sans Unicode"/>
              </a:rPr>
              <a:t> – pre „bežné“ použitie </a:t>
            </a:r>
            <a:r>
              <a:rPr lang="en-US" dirty="0">
                <a:cs typeface="Lucida Sans Unicode"/>
              </a:rPr>
              <a:t>(</a:t>
            </a:r>
            <a:r>
              <a:rPr lang="en-US" dirty="0" err="1">
                <a:cs typeface="Lucida Sans Unicode"/>
              </a:rPr>
              <a:t>tu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sme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aj</a:t>
            </a:r>
            <a:r>
              <a:rPr lang="en-US" dirty="0">
                <a:cs typeface="Lucida Sans Unicode"/>
              </a:rPr>
              <a:t> my)</a:t>
            </a:r>
            <a:endParaRPr lang="sk-SK" dirty="0">
              <a:cs typeface="Lucida Sans Unicode"/>
            </a:endParaRP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cs typeface="Lucida Sans Unicode"/>
              </a:rPr>
              <a:t>J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ava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EE (Jakarta EE)</a:t>
            </a:r>
            <a:r>
              <a:rPr lang="sk-SK" dirty="0">
                <a:cs typeface="Lucida Sans Unicode"/>
              </a:rPr>
              <a:t> – pre podnikové a biznis aplikácie</a:t>
            </a:r>
            <a:endParaRPr lang="en-US" dirty="0">
              <a:cs typeface="Lucida Sans Unicode"/>
            </a:endParaRPr>
          </a:p>
          <a:p>
            <a:pPr marL="356870" indent="-356870" eaLnBrk="1" hangingPunct="1"/>
            <a:r>
              <a:rPr lang="en-US" dirty="0" err="1">
                <a:cs typeface="Lucida Sans Unicode"/>
              </a:rPr>
              <a:t>aktu</a:t>
            </a:r>
            <a:r>
              <a:rPr lang="sk-SK" dirty="0" err="1">
                <a:cs typeface="Lucida Sans Unicode"/>
              </a:rPr>
              <a:t>álna</a:t>
            </a:r>
            <a:r>
              <a:rPr lang="sk-SK" dirty="0">
                <a:cs typeface="Lucida Sans Unicode"/>
              </a:rPr>
              <a:t> verzia</a:t>
            </a:r>
            <a:r>
              <a:rPr lang="en-US" dirty="0">
                <a:cs typeface="Lucida Sans Unicode"/>
              </a:rPr>
              <a:t>:</a:t>
            </a:r>
            <a:r>
              <a:rPr lang="sk-SK" dirty="0">
                <a:cs typeface="Lucida Sans Unicode"/>
              </a:rPr>
              <a:t> Java </a:t>
            </a:r>
            <a:r>
              <a:rPr lang="en-US" dirty="0" smtClean="0">
                <a:cs typeface="Lucida Sans Unicode"/>
              </a:rPr>
              <a:t>25 (LTS 25, 21, 17, 8)</a:t>
            </a:r>
            <a:endParaRPr lang="en-US" dirty="0">
              <a:cs typeface="Lucida Sans Unicode"/>
            </a:endParaRPr>
          </a:p>
          <a:p>
            <a:pPr marL="356870" indent="-356870" eaLnBrk="1" hangingPunct="1"/>
            <a:r>
              <a:rPr lang="en-US" b="1" dirty="0">
                <a:solidFill>
                  <a:srgbClr val="FF0000"/>
                </a:solidFill>
              </a:rPr>
              <a:t>Android</a:t>
            </a:r>
            <a:r>
              <a:rPr lang="en-US" dirty="0"/>
              <a:t> – </a:t>
            </a:r>
            <a:r>
              <a:rPr lang="sk-SK" dirty="0"/>
              <a:t>postavený na Jave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28" y="1319227"/>
            <a:ext cx="1054359" cy="4745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985" y="1179925"/>
            <a:ext cx="1585719" cy="21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7" descr="http://storageconference.org/2010/Oracle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6010" y="3577922"/>
            <a:ext cx="18335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mightypenguin.org/Androi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006" y="5168276"/>
            <a:ext cx="1408988" cy="140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804231"/>
      </p:ext>
    </p:extLst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Trojuholn</a:t>
            </a:r>
            <a:r>
              <a:rPr lang="sk-SK" sz="4000"/>
              <a:t>ík ...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7805737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2569741" y="4408747"/>
            <a:ext cx="6300788" cy="2259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i=0; i&lt;</a:t>
            </a:r>
            <a:r>
              <a:rPr lang="sk-SK" sz="2400" b="1" dirty="0">
                <a:solidFill>
                  <a:srgbClr val="FF0000"/>
                </a:solidFill>
                <a:latin typeface="Courier New" pitchFamily="49" charset="0"/>
              </a:rPr>
              <a:t>3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}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/>
          </a:p>
        </p:txBody>
      </p:sp>
      <p:sp>
        <p:nvSpPr>
          <p:cNvPr id="1105926" name="AutoShape 6"/>
          <p:cNvSpPr>
            <a:spLocks noChangeArrowheads="1"/>
          </p:cNvSpPr>
          <p:nvPr/>
        </p:nvSpPr>
        <p:spPr bwMode="auto">
          <a:xfrm rot="5400000">
            <a:off x="4021138" y="2495550"/>
            <a:ext cx="1524000" cy="152400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60523539 h 21600"/>
              <a:gd name="T4" fmla="*/ 16114041 w 21600"/>
              <a:gd name="T5" fmla="*/ 107526663 h 21600"/>
              <a:gd name="T6" fmla="*/ 107526663 w 21600"/>
              <a:gd name="T7" fmla="*/ 302617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4" grpId="0" animBg="1"/>
      <p:bldP spid="11059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Ako opakovať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formula“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234" y="5288675"/>
            <a:ext cx="1410705" cy="141070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09322" y="2407298"/>
            <a:ext cx="1586202" cy="11849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85187" y="421753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655976" y="407747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837" y="5707375"/>
            <a:ext cx="5980923" cy="99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hviezdu</a:t>
            </a:r>
          </a:p>
          <a:p>
            <a:pPr eaLnBrk="1" hangingPunct="1">
              <a:buFontTx/>
              <a:buNone/>
            </a:pPr>
            <a:r>
              <a:rPr lang="sk-SK" dirty="0"/>
              <a:t>	s </a:t>
            </a:r>
            <a:r>
              <a:rPr lang="en-US" dirty="0"/>
              <a:t>12-timi </a:t>
            </a:r>
            <a:r>
              <a:rPr lang="sk-SK" dirty="0"/>
              <a:t>cípmi</a:t>
            </a:r>
          </a:p>
          <a:p>
            <a:pPr eaLnBrk="1" hangingPunct="1"/>
            <a:r>
              <a:rPr lang="sk-SK" dirty="0" err="1"/>
              <a:t>paramet</a:t>
            </a:r>
            <a:r>
              <a:rPr lang="en-US" dirty="0" err="1"/>
              <a:t>er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/>
              <a:t>size</a:t>
            </a:r>
            <a:r>
              <a:rPr lang="sk-SK" dirty="0"/>
              <a:t> – dĺžka lúča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buFontTx/>
              <a:buNone/>
            </a:pPr>
            <a:endParaRPr lang="cs-CZ" b="1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(2)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ieme</a:t>
            </a:r>
            <a:r>
              <a:rPr lang="sk-SK" sz="2400" dirty="0"/>
              <a:t>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ylepšovanie</a:t>
            </a:r>
            <a:r>
              <a:rPr lang="sk-SK" sz="2400" dirty="0"/>
              <a:t>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o</a:t>
            </a:r>
            <a:r>
              <a:rPr lang="sk-SK" sz="2400" dirty="0" err="1"/>
              <a:t>bjekty</a:t>
            </a:r>
            <a:r>
              <a:rPr lang="sk-SK" sz="2400" dirty="0"/>
              <a:t>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en-US" sz="2400" dirty="0"/>
              <a:t>v</a:t>
            </a:r>
            <a:r>
              <a:rPr lang="sk-SK" sz="2400" dirty="0"/>
              <a:t>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 err="1">
                <a:latin typeface="Trebuchet MS"/>
                <a:cs typeface="Arial"/>
              </a:rPr>
              <a:t>Pr</a:t>
            </a:r>
            <a:r>
              <a:rPr lang="sk-SK" sz="2400" dirty="0" err="1">
                <a:latin typeface="Trebuchet MS"/>
                <a:cs typeface="Arial"/>
              </a:rPr>
              <a:t>íkazy</a:t>
            </a:r>
            <a:r>
              <a:rPr lang="sk-SK" sz="2400" dirty="0">
                <a:latin typeface="Trebuchet MS"/>
                <a:cs typeface="Arial"/>
              </a:rPr>
              <a:t>, ktoré sa majú opakovať</a:t>
            </a:r>
            <a:endParaRPr lang="cs-CZ" sz="2400" dirty="0">
              <a:latin typeface="Trebuchet MS"/>
              <a:cs typeface="Arial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</a:t>
            </a:r>
            <a:r>
              <a:rPr lang="en-US" dirty="0" err="1"/>
              <a:t>ia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</a:rPr>
              <a:t>V</a:t>
            </a:r>
            <a:r>
              <a:rPr lang="sk-SK" sz="4000" dirty="0" err="1">
                <a:latin typeface="Lucida Sans"/>
                <a:ea typeface="Verdana"/>
              </a:rPr>
              <a:t>ývojové</a:t>
            </a:r>
            <a:r>
              <a:rPr lang="sk-SK" sz="4000" dirty="0">
                <a:latin typeface="Lucida Sans"/>
                <a:ea typeface="Verdana"/>
              </a:rPr>
              <a:t> prostredie IDEA</a:t>
            </a:r>
            <a:endParaRPr lang="cs-CZ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en-US" dirty="0"/>
              <a:t>p</a:t>
            </a:r>
            <a:r>
              <a:rPr lang="sk-SK" dirty="0" err="1"/>
              <a:t>rogramovať</a:t>
            </a:r>
            <a:r>
              <a:rPr lang="sk-SK" dirty="0"/>
              <a:t> v Jave sa dá aj v </a:t>
            </a:r>
            <a:r>
              <a:rPr lang="sk-SK" dirty="0" err="1"/>
              <a:t>Notepade</a:t>
            </a:r>
            <a:r>
              <a:rPr lang="sk-SK" dirty="0"/>
              <a:t>, ale ...</a:t>
            </a:r>
            <a:endParaRPr lang="sk-SK"/>
          </a:p>
          <a:p>
            <a:pPr marL="356870" indent="-356870" eaLnBrk="1" hangingPunct="1"/>
            <a:r>
              <a:rPr lang="sk-SK" b="1" dirty="0" err="1">
                <a:solidFill>
                  <a:srgbClr val="FF0000"/>
                </a:solidFill>
                <a:cs typeface="Lucida Sans Unicode"/>
              </a:rPr>
              <a:t>IntelliJ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 IDEA </a:t>
            </a:r>
            <a:r>
              <a:rPr lang="en-US" dirty="0">
                <a:cs typeface="Lucida Sans Unicode"/>
              </a:rPr>
              <a:t>(od JetBrains, community - free)</a:t>
            </a:r>
          </a:p>
          <a:p>
            <a:pPr lvl="1" eaLnBrk="1" hangingPunct="1"/>
            <a:r>
              <a:rPr lang="sk-SK" dirty="0">
                <a:cs typeface="Lucida Sans Unicode"/>
              </a:rPr>
              <a:t>moderné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vývojové prostredie</a:t>
            </a:r>
            <a:r>
              <a:rPr lang="sk-SK" dirty="0">
                <a:cs typeface="Lucida Sans Unicode"/>
              </a:rPr>
              <a:t> nielen pre Javu </a:t>
            </a:r>
            <a:r>
              <a:rPr lang="en-US" dirty="0">
                <a:cs typeface="Lucida Sans Unicode"/>
              </a:rPr>
              <a:t>(</a:t>
            </a:r>
            <a:r>
              <a:rPr lang="en-US" dirty="0">
                <a:ea typeface="+mn-lt"/>
                <a:cs typeface="+mn-lt"/>
              </a:rPr>
              <a:t>Kotlin, Python, PHP, JavaScript, a </a:t>
            </a:r>
            <a:r>
              <a:rPr lang="en-US" dirty="0" err="1">
                <a:ea typeface="+mn-lt"/>
                <a:cs typeface="+mn-lt"/>
              </a:rPr>
              <a:t>ďalšie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jazyky</a:t>
            </a:r>
            <a:r>
              <a:rPr lang="en-US" dirty="0">
                <a:cs typeface="Lucida Sans Unicode"/>
              </a:rPr>
              <a:t> …)</a:t>
            </a:r>
          </a:p>
          <a:p>
            <a:pPr lvl="1" eaLnBrk="1" hangingPunct="1"/>
            <a:r>
              <a:rPr lang="en-US" dirty="0">
                <a:cs typeface="Lucida Sans Unicode"/>
              </a:rPr>
              <a:t>be</a:t>
            </a:r>
            <a:r>
              <a:rPr lang="sk-SK" dirty="0" err="1">
                <a:cs typeface="Lucida Sans Unicode"/>
              </a:rPr>
              <a:t>ží</a:t>
            </a:r>
            <a:r>
              <a:rPr lang="sk-SK" dirty="0">
                <a:cs typeface="Lucida Sans Unicode"/>
              </a:rPr>
              <a:t> vo všetkých hlavných OS </a:t>
            </a:r>
            <a:r>
              <a:rPr lang="en-US" dirty="0">
                <a:cs typeface="Lucida Sans Unicode"/>
              </a:rPr>
              <a:t>(Windows, Linux, macOS)</a:t>
            </a:r>
          </a:p>
          <a:p>
            <a:pPr lvl="1"/>
            <a:r>
              <a:rPr lang="sk-SK" dirty="0">
                <a:ea typeface="+mn-lt"/>
                <a:cs typeface="+mn-lt"/>
              </a:rPr>
              <a:t>Alternatívy: </a:t>
            </a:r>
            <a:r>
              <a:rPr lang="sk-SK" b="1" dirty="0" err="1">
                <a:ea typeface="+mn-lt"/>
                <a:cs typeface="+mn-lt"/>
              </a:rPr>
              <a:t>Eclipse</a:t>
            </a:r>
            <a:r>
              <a:rPr lang="sk-SK" dirty="0">
                <a:ea typeface="+mn-lt"/>
                <a:cs typeface="+mn-lt"/>
              </a:rPr>
              <a:t> (od IBM), </a:t>
            </a:r>
            <a:r>
              <a:rPr lang="sk-SK" b="1" dirty="0" err="1">
                <a:ea typeface="+mn-lt"/>
                <a:cs typeface="+mn-lt"/>
              </a:rPr>
              <a:t>NetBeans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dirty="0">
                <a:ea typeface="+mn-lt"/>
                <a:cs typeface="+mn-lt"/>
              </a:rPr>
              <a:t>(študentský projekt z </a:t>
            </a:r>
            <a:r>
              <a:rPr lang="sk-SK" dirty="0" err="1">
                <a:ea typeface="+mn-lt"/>
                <a:cs typeface="+mn-lt"/>
              </a:rPr>
              <a:t>Matfyzu</a:t>
            </a:r>
            <a:r>
              <a:rPr lang="sk-SK" dirty="0">
                <a:ea typeface="+mn-lt"/>
                <a:cs typeface="+mn-lt"/>
              </a:rPr>
              <a:t> na UK v Prahe),</a:t>
            </a:r>
            <a:endParaRPr lang="sk-SK" dirty="0"/>
          </a:p>
          <a:p>
            <a:pPr lvl="1" eaLnBrk="1" hangingPunct="1"/>
            <a:r>
              <a:rPr lang="sk-SK" dirty="0">
                <a:cs typeface="Lucida Sans Unicode"/>
              </a:rPr>
              <a:t>má obrovskú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podporu</a:t>
            </a:r>
            <a:r>
              <a:rPr lang="sk-SK" dirty="0">
                <a:cs typeface="Lucida Sans Unicode"/>
              </a:rPr>
              <a:t> a množstvo </a:t>
            </a:r>
            <a:br>
              <a:rPr lang="sk-SK" dirty="0">
                <a:cs typeface="Lucida Sans Unicode"/>
              </a:rPr>
            </a:br>
            <a:r>
              <a:rPr lang="sk-SK" dirty="0">
                <a:cs typeface="Lucida Sans Unicode"/>
              </a:rPr>
              <a:t>dostupných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pluginov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356870" indent="-356870" eaLnBrk="1" hangingPunct="1"/>
            <a:endParaRPr lang="cs-CZ" dirty="0"/>
          </a:p>
        </p:txBody>
      </p:sp>
      <p:pic>
        <p:nvPicPr>
          <p:cNvPr id="2" name="Obrázok 1" descr="Obrázok, na ktorom je grafika, symbol, logo, písmo&#10;&#10;Automaticky generovaný popis">
            <a:extLst>
              <a:ext uri="{FF2B5EF4-FFF2-40B4-BE49-F238E27FC236}">
                <a16:creationId xmlns:a16="http://schemas.microsoft.com/office/drawing/2014/main" id="{33A3BA8C-B4C5-E114-2448-0A4C363E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43" y="5166868"/>
            <a:ext cx="1245816" cy="12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5704"/>
      </p:ext>
    </p:extLst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>
                <a:latin typeface="Lucida Sans"/>
                <a:ea typeface="Verdana"/>
              </a:rPr>
              <a:t>Základné koncepty </a:t>
            </a:r>
            <a:r>
              <a:rPr lang="sk-SK" sz="4000" dirty="0" err="1">
                <a:latin typeface="Lucida Sans"/>
                <a:ea typeface="Verdana"/>
              </a:rPr>
              <a:t>IntelliJ</a:t>
            </a:r>
            <a:endParaRPr lang="cs-CZ" sz="4000" dirty="0" err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5428513"/>
          </a:xfrm>
        </p:spPr>
        <p:txBody>
          <a:bodyPr/>
          <a:lstStyle/>
          <a:p>
            <a:pPr marL="356870" indent="-356870"/>
            <a:r>
              <a:rPr lang="en-US" sz="2400" b="1" dirty="0">
                <a:ea typeface="+mn-lt"/>
                <a:cs typeface="+mn-lt"/>
              </a:rPr>
              <a:t>Project (</a:t>
            </a:r>
            <a:r>
              <a:rPr lang="en-US" sz="2400" b="1" dirty="0" err="1">
                <a:ea typeface="+mn-lt"/>
                <a:cs typeface="+mn-lt"/>
              </a:rPr>
              <a:t>projekt</a:t>
            </a:r>
            <a:r>
              <a:rPr lang="en-US" sz="2400" b="1" dirty="0">
                <a:ea typeface="+mn-lt"/>
                <a:cs typeface="+mn-lt"/>
              </a:rPr>
              <a:t>)</a:t>
            </a:r>
            <a:endParaRPr lang="sk-SK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„</a:t>
            </a:r>
            <a:r>
              <a:rPr lang="en-US" sz="2000" dirty="0" err="1">
                <a:ea typeface="+mn-lt"/>
                <a:cs typeface="+mn-lt"/>
              </a:rPr>
              <a:t>Zoskupenie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súborov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nastavení</a:t>
            </a:r>
            <a:r>
              <a:rPr lang="en-US" sz="2000" dirty="0">
                <a:ea typeface="+mn-lt"/>
                <a:cs typeface="+mn-lt"/>
              </a:rPr>
              <a:t>“, </a:t>
            </a:r>
            <a:r>
              <a:rPr lang="en-US" sz="2000" dirty="0" err="1">
                <a:ea typeface="+mn-lt"/>
                <a:cs typeface="+mn-lt"/>
              </a:rPr>
              <a:t>ktoré</a:t>
            </a:r>
            <a:r>
              <a:rPr lang="en-US" sz="2000" dirty="0">
                <a:ea typeface="+mn-lt"/>
                <a:cs typeface="+mn-lt"/>
              </a:rPr>
              <a:t> patria k </a:t>
            </a:r>
            <a:r>
              <a:rPr lang="en-US" sz="2000" dirty="0" err="1">
                <a:ea typeface="+mn-lt"/>
                <a:cs typeface="+mn-lt"/>
              </a:rPr>
              <a:t>sebe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Adresár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disku</a:t>
            </a:r>
          </a:p>
          <a:p>
            <a:pPr lvl="1"/>
            <a:r>
              <a:rPr lang="en-US" sz="2000" dirty="0" err="1">
                <a:ea typeface="+mn-lt"/>
                <a:cs typeface="+mn-lt"/>
              </a:rPr>
              <a:t>Môže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obsahovať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viacero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modulov</a:t>
            </a:r>
            <a:endParaRPr lang="sk-SK" sz="2000" dirty="0" err="1">
              <a:solidFill>
                <a:srgbClr val="000000"/>
              </a:solidFill>
              <a:ea typeface="+mn-lt"/>
              <a:cs typeface="+mn-lt"/>
            </a:endParaRPr>
          </a:p>
          <a:p>
            <a:pPr marL="356870" indent="-356870"/>
            <a:r>
              <a:rPr lang="en-US" sz="2400" b="1" dirty="0">
                <a:ea typeface="+mn-lt"/>
                <a:cs typeface="+mn-lt"/>
              </a:rPr>
              <a:t>Module (</a:t>
            </a:r>
            <a:r>
              <a:rPr lang="en-US" sz="2400" b="1" dirty="0" err="1">
                <a:ea typeface="+mn-lt"/>
                <a:cs typeface="+mn-lt"/>
              </a:rPr>
              <a:t>modul</a:t>
            </a:r>
            <a:r>
              <a:rPr lang="en-US" sz="2400" b="1" dirty="0">
                <a:ea typeface="+mn-lt"/>
                <a:cs typeface="+mn-lt"/>
              </a:rPr>
              <a:t>)</a:t>
            </a:r>
            <a:endParaRPr lang="sk-SK" sz="2400" b="1" dirty="0">
              <a:ea typeface="+mn-lt"/>
              <a:cs typeface="+mn-lt"/>
            </a:endParaRPr>
          </a:p>
          <a:p>
            <a:pPr lvl="1"/>
            <a:r>
              <a:rPr lang="en-US" sz="2000" dirty="0" err="1">
                <a:ea typeface="+mn-lt"/>
                <a:cs typeface="+mn-lt"/>
              </a:rPr>
              <a:t>Menšia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jednotka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projektu</a:t>
            </a:r>
            <a:r>
              <a:rPr lang="en-US" sz="2000" dirty="0">
                <a:ea typeface="+mn-lt"/>
                <a:cs typeface="+mn-lt"/>
              </a:rPr>
              <a:t> – „</a:t>
            </a:r>
            <a:r>
              <a:rPr lang="en-US" sz="2000" dirty="0" err="1">
                <a:ea typeface="+mn-lt"/>
                <a:cs typeface="+mn-lt"/>
              </a:rPr>
              <a:t>logický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blok</a:t>
            </a:r>
            <a:r>
              <a:rPr lang="en-US" sz="2000" dirty="0">
                <a:ea typeface="+mn-lt"/>
                <a:cs typeface="+mn-lt"/>
              </a:rPr>
              <a:t>“, </a:t>
            </a:r>
            <a:r>
              <a:rPr lang="en-US" sz="2000" dirty="0" err="1">
                <a:ea typeface="+mn-lt"/>
                <a:cs typeface="+mn-lt"/>
              </a:rPr>
              <a:t>ktorý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môže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obsahovať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kód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zdroje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závislosti</a:t>
            </a:r>
            <a:endParaRPr lang="sk-SK" sz="2000" dirty="0" err="1"/>
          </a:p>
          <a:p>
            <a:pPr lvl="1"/>
            <a:r>
              <a:rPr lang="en-US" sz="2000" err="1">
                <a:ea typeface="+mn-lt"/>
                <a:cs typeface="+mn-lt"/>
              </a:rPr>
              <a:t>Každý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modul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môže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vlastné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závislosti</a:t>
            </a:r>
            <a:r>
              <a:rPr lang="en-US" sz="2000" dirty="0">
                <a:ea typeface="+mn-lt"/>
                <a:cs typeface="+mn-lt"/>
              </a:rPr>
              <a:t>, SDK </a:t>
            </a:r>
            <a:r>
              <a:rPr lang="en-US" sz="2000" err="1">
                <a:ea typeface="+mn-lt"/>
                <a:cs typeface="+mn-lt"/>
              </a:rPr>
              <a:t>verziu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štruktúru</a:t>
            </a:r>
            <a:endParaRPr lang="sk-SK" sz="2000"/>
          </a:p>
          <a:p>
            <a:pPr marL="356870" indent="-356870"/>
            <a:r>
              <a:rPr lang="en-US" sz="2400" b="1" dirty="0">
                <a:ea typeface="+mn-lt"/>
                <a:cs typeface="+mn-lt"/>
              </a:rPr>
              <a:t>„</a:t>
            </a:r>
            <a:r>
              <a:rPr lang="en-US" sz="2400" b="1" err="1">
                <a:ea typeface="+mn-lt"/>
                <a:cs typeface="+mn-lt"/>
              </a:rPr>
              <a:t>Mavenovský</a:t>
            </a:r>
            <a:r>
              <a:rPr lang="en-US" sz="2400" b="1" dirty="0">
                <a:ea typeface="+mn-lt"/>
                <a:cs typeface="+mn-lt"/>
              </a:rPr>
              <a:t>“ </a:t>
            </a:r>
            <a:r>
              <a:rPr lang="en-US" sz="2400" b="1" err="1">
                <a:ea typeface="+mn-lt"/>
                <a:cs typeface="+mn-lt"/>
              </a:rPr>
              <a:t>projekt</a:t>
            </a:r>
            <a:endParaRPr lang="en-US" sz="2400" b="1" dirty="0" err="1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Projekt s (</a:t>
            </a:r>
            <a:r>
              <a:rPr lang="en-US" sz="2000" err="1">
                <a:ea typeface="+mn-lt"/>
                <a:cs typeface="+mn-lt"/>
              </a:rPr>
              <a:t>nielen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err="1">
                <a:ea typeface="+mn-lt"/>
                <a:cs typeface="+mn-lt"/>
              </a:rPr>
              <a:t>preddefinovanou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štruktúrou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Bonus: </a:t>
            </a:r>
            <a:r>
              <a:rPr lang="en-US" sz="2000" dirty="0" err="1">
                <a:ea typeface="+mn-lt"/>
                <a:cs typeface="+mn-lt"/>
              </a:rPr>
              <a:t>Prenositeľnosť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medzi</a:t>
            </a:r>
            <a:r>
              <a:rPr lang="en-US" sz="2000" dirty="0">
                <a:ea typeface="+mn-lt"/>
                <a:cs typeface="+mn-lt"/>
              </a:rPr>
              <a:t> IDE, </a:t>
            </a:r>
            <a:r>
              <a:rPr lang="en-US" sz="2000" dirty="0" err="1">
                <a:ea typeface="+mn-lt"/>
                <a:cs typeface="+mn-lt"/>
              </a:rPr>
              <a:t>zjednodušené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manažovanie</a:t>
            </a:r>
            <a:r>
              <a:rPr lang="en-US" sz="2000" dirty="0">
                <a:ea typeface="+mn-lt"/>
                <a:cs typeface="+mn-lt"/>
              </a:rPr>
              <a:t> a „</a:t>
            </a:r>
            <a:r>
              <a:rPr lang="en-US" sz="2000" dirty="0" err="1">
                <a:ea typeface="+mn-lt"/>
                <a:cs typeface="+mn-lt"/>
              </a:rPr>
              <a:t>buildovanie</a:t>
            </a:r>
            <a:r>
              <a:rPr lang="en-US" sz="2000" dirty="0">
                <a:ea typeface="+mn-lt"/>
                <a:cs typeface="+mn-lt"/>
              </a:rPr>
              <a:t>“ </a:t>
            </a:r>
            <a:r>
              <a:rPr lang="en-US" sz="2000" dirty="0" err="1">
                <a:ea typeface="+mn-lt"/>
                <a:cs typeface="+mn-lt"/>
              </a:rPr>
              <a:t>projektu</a:t>
            </a:r>
            <a:endParaRPr lang="en-US" sz="2000" b="1" dirty="0" err="1"/>
          </a:p>
          <a:p>
            <a:pPr marL="356870" indent="-356870" eaLnBrk="1" hangingPunct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0337182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5C079-964D-4B94-97D3-1C7A52D3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0E7C8-58B0-4388-9212-FC60ED8F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komplexný nástroj </a:t>
            </a:r>
            <a:r>
              <a:rPr lang="sk-SK" dirty="0" err="1"/>
              <a:t>pr</a:t>
            </a:r>
            <a:r>
              <a:rPr lang="en-US" dirty="0"/>
              <a:t>e</a:t>
            </a:r>
            <a:r>
              <a:rPr lang="sk-SK" dirty="0"/>
              <a:t> správu, </a:t>
            </a:r>
            <a:r>
              <a:rPr lang="en-US" dirty="0" err="1"/>
              <a:t>riadenie</a:t>
            </a:r>
            <a:r>
              <a:rPr lang="sk-SK" dirty="0"/>
              <a:t> </a:t>
            </a:r>
            <a:r>
              <a:rPr lang="en-US" dirty="0"/>
              <a:t> a </a:t>
            </a:r>
            <a:r>
              <a:rPr lang="sk-SK" dirty="0"/>
              <a:t>automatizáciou „</a:t>
            </a:r>
            <a:r>
              <a:rPr lang="sk-SK" dirty="0" err="1"/>
              <a:t>buildov</a:t>
            </a:r>
            <a:r>
              <a:rPr lang="sk-SK" dirty="0"/>
              <a:t>“ </a:t>
            </a:r>
            <a:r>
              <a:rPr lang="sk-SK" dirty="0" err="1"/>
              <a:t>aplikacií</a:t>
            </a:r>
            <a:endParaRPr lang="sk-SK" dirty="0"/>
          </a:p>
          <a:p>
            <a:r>
              <a:rPr lang="sk-SK" dirty="0"/>
              <a:t>štandard vo svete Javy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artefakt</a:t>
            </a:r>
            <a:r>
              <a:rPr lang="sk-SK" dirty="0"/>
              <a:t> </a:t>
            </a:r>
            <a:r>
              <a:rPr lang="en-US" dirty="0"/>
              <a:t>(artifact) –</a:t>
            </a:r>
            <a:r>
              <a:rPr lang="sk-SK" dirty="0"/>
              <a:t> </a:t>
            </a:r>
            <a:r>
              <a:rPr lang="sk-SK" b="1" dirty="0"/>
              <a:t>základný prvok </a:t>
            </a:r>
            <a:r>
              <a:rPr lang="sk-SK" b="1" dirty="0" err="1"/>
              <a:t>Mavenu</a:t>
            </a:r>
            <a:r>
              <a:rPr lang="sk-SK" b="1" dirty="0"/>
              <a:t> - </a:t>
            </a:r>
            <a:r>
              <a:rPr lang="sk-SK" dirty="0"/>
              <a:t>niečo, čo je výsledkom projektu alebo je to použité projektom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archetyp</a:t>
            </a:r>
            <a:r>
              <a:rPr lang="sk-SK" dirty="0"/>
              <a:t> </a:t>
            </a:r>
            <a:r>
              <a:rPr lang="en-US" dirty="0"/>
              <a:t>(archetype) – </a:t>
            </a:r>
            <a:r>
              <a:rPr lang="sk-SK" dirty="0"/>
              <a:t>artefakt s predpripravenou šablónou projektu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https://maven.apache.org/images/maven-logo-black-on-white.png">
            <a:extLst>
              <a:ext uri="{FF2B5EF4-FFF2-40B4-BE49-F238E27FC236}">
                <a16:creationId xmlns:a16="http://schemas.microsoft.com/office/drawing/2014/main" id="{2A840849-5ADB-44BE-8A56-738FAE82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67025"/>
            <a:ext cx="3238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49935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9E7BD-C97A-413F-B977-3D52878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JPAZ</a:t>
            </a:r>
            <a:r>
              <a:rPr lang="en-US" dirty="0"/>
              <a:t>2 </a:t>
            </a:r>
            <a:r>
              <a:rPr lang="en-US" dirty="0" err="1"/>
              <a:t>archetypy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B7E084-D3C9-4B05-914E-19E9438D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katal</a:t>
            </a:r>
            <a:r>
              <a:rPr lang="sk-SK" dirty="0" err="1"/>
              <a:t>óg</a:t>
            </a:r>
            <a:r>
              <a:rPr lang="en-US" dirty="0"/>
              <a:t> </a:t>
            </a:r>
            <a:r>
              <a:rPr lang="en-US" dirty="0" err="1"/>
              <a:t>archetypov</a:t>
            </a:r>
            <a:r>
              <a:rPr lang="en-US" dirty="0"/>
              <a:t> pre </a:t>
            </a:r>
            <a:r>
              <a:rPr lang="en-US" dirty="0" err="1"/>
              <a:t>predmet</a:t>
            </a:r>
            <a:r>
              <a:rPr lang="en-US" dirty="0"/>
              <a:t> PAZ1a: </a:t>
            </a:r>
          </a:p>
          <a:p>
            <a:pPr marL="0" indent="0" algn="ctr">
              <a:buNone/>
            </a:pPr>
            <a:r>
              <a:rPr lang="en-US" sz="2000" dirty="0">
                <a:latin typeface="Consolas" panose="020B0609020204030204" pitchFamily="49" charset="0"/>
                <a:hlinkClick r:id="rId2"/>
              </a:rPr>
              <a:t>http://jpaz2.ics.upjs.sk/maven/archetype-catalog.xml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novice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1-3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quickstart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4</a:t>
            </a:r>
            <a:r>
              <a:rPr lang="en-US" dirty="0"/>
              <a:t>-6</a:t>
            </a:r>
            <a:endParaRPr lang="sk-SK" dirty="0"/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launcher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</a:t>
            </a:r>
            <a:r>
              <a:rPr lang="en-US" dirty="0"/>
              <a:t>6-14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jpaz2-archetype-theater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 err="1"/>
              <a:t>áverečný</a:t>
            </a:r>
            <a:r>
              <a:rPr lang="sk-SK" dirty="0"/>
              <a:t> projekt</a:t>
            </a:r>
            <a:endParaRPr lang="en-US" dirty="0"/>
          </a:p>
          <a:p>
            <a:pPr lvl="1"/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69340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DDA60-79AC-4525-B48C-D662B0C7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r>
              <a:rPr lang="sk-SK" dirty="0"/>
              <a:t> </a:t>
            </a:r>
            <a:r>
              <a:rPr lang="en-US" dirty="0"/>
              <a:t>- </a:t>
            </a:r>
            <a:r>
              <a:rPr lang="en-US" dirty="0" err="1"/>
              <a:t>artefakty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77E8F0-38E1-436C-8912-E204E37F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sk-SK" dirty="0" err="1"/>
              <a:t>dentifikácia</a:t>
            </a:r>
            <a:r>
              <a:rPr lang="sk-SK" dirty="0"/>
              <a:t> artefaktov</a:t>
            </a:r>
            <a:r>
              <a:rPr lang="en-US" dirty="0"/>
              <a:t>:</a:t>
            </a:r>
          </a:p>
          <a:p>
            <a:pPr marL="973137" lvl="1" indent="-342900"/>
            <a:r>
              <a:rPr lang="en-US" b="1" dirty="0" err="1"/>
              <a:t>groupId</a:t>
            </a:r>
            <a:r>
              <a:rPr lang="en-US" dirty="0"/>
              <a:t> – </a:t>
            </a:r>
            <a:r>
              <a:rPr lang="en-US" dirty="0" err="1"/>
              <a:t>jedine</a:t>
            </a:r>
            <a:r>
              <a:rPr lang="sk-SK" dirty="0" err="1"/>
              <a:t>čná</a:t>
            </a:r>
            <a:r>
              <a:rPr lang="sk-SK" dirty="0"/>
              <a:t> identifikácia skupiny artefaktov</a:t>
            </a:r>
          </a:p>
          <a:p>
            <a:pPr marL="1512887" lvl="2" indent="-342900"/>
            <a:r>
              <a:rPr lang="sk-SK" dirty="0"/>
              <a:t>pre nás</a:t>
            </a:r>
            <a:r>
              <a:rPr lang="en-US" dirty="0"/>
              <a:t>: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autora </a:t>
            </a:r>
            <a:r>
              <a:rPr lang="en-US" dirty="0"/>
              <a:t>+ dal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sk-SK" dirty="0" err="1"/>
              <a:t>info</a:t>
            </a:r>
            <a:r>
              <a:rPr lang="sk-SK" dirty="0"/>
              <a:t> s bodkami</a:t>
            </a:r>
            <a:br>
              <a:rPr lang="sk-SK" dirty="0"/>
            </a:br>
            <a:r>
              <a:rPr lang="sk-SK" dirty="0"/>
              <a:t>príklad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paz1a.janko.hrasko</a:t>
            </a:r>
            <a:endParaRPr lang="sk-SK" dirty="0">
              <a:latin typeface="Consolas" panose="020B0609020204030204" pitchFamily="49" charset="0"/>
            </a:endParaRPr>
          </a:p>
          <a:p>
            <a:pPr marL="973137" lvl="1" indent="-342900"/>
            <a:r>
              <a:rPr lang="sk-SK" b="1" dirty="0" err="1"/>
              <a:t>artifactId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artefaktu v rámci skupiny</a:t>
            </a:r>
          </a:p>
          <a:p>
            <a:pPr marL="1512887" lvl="2" indent="-342900"/>
            <a:r>
              <a:rPr lang="en-US" dirty="0"/>
              <a:t>p</a:t>
            </a:r>
            <a:r>
              <a:rPr lang="sk-SK" dirty="0"/>
              <a:t>re nás</a:t>
            </a:r>
            <a:r>
              <a:rPr lang="en-US" dirty="0"/>
              <a:t>: n</a:t>
            </a:r>
            <a:r>
              <a:rPr lang="sk-SK" dirty="0" err="1"/>
              <a:t>ázov</a:t>
            </a:r>
            <a:r>
              <a:rPr lang="sk-SK" dirty="0"/>
              <a:t> projektu</a:t>
            </a:r>
          </a:p>
          <a:p>
            <a:pPr marL="973137" lvl="1" indent="-342900"/>
            <a:r>
              <a:rPr lang="en-US" b="1" strike="sngStrike" dirty="0"/>
              <a:t>v</a:t>
            </a:r>
            <a:r>
              <a:rPr lang="sk-SK" b="1" strike="sngStrike" dirty="0" err="1"/>
              <a:t>ersion</a:t>
            </a:r>
            <a:r>
              <a:rPr lang="sk-SK" b="1" strike="sngStrike" dirty="0"/>
              <a:t> </a:t>
            </a:r>
            <a:r>
              <a:rPr lang="en-US" strike="sngStrike" dirty="0"/>
              <a:t>– </a:t>
            </a:r>
            <a:r>
              <a:rPr lang="en-US" strike="sngStrike" dirty="0" err="1"/>
              <a:t>verzia</a:t>
            </a:r>
            <a:r>
              <a:rPr lang="en-US" strike="sngStrike" dirty="0"/>
              <a:t> </a:t>
            </a:r>
            <a:r>
              <a:rPr lang="en-US" strike="sngStrike" dirty="0" err="1"/>
              <a:t>artefaktu</a:t>
            </a:r>
            <a:endParaRPr lang="en-US" strike="sngStrike" dirty="0"/>
          </a:p>
          <a:p>
            <a:pPr marL="973137" lvl="1" indent="-342900"/>
            <a:r>
              <a:rPr lang="en-US" b="1" strike="sngStrike" dirty="0"/>
              <a:t>packaging</a:t>
            </a:r>
            <a:r>
              <a:rPr lang="en-US" strike="sngStrike" dirty="0"/>
              <a:t> – </a:t>
            </a:r>
            <a:r>
              <a:rPr lang="en-US" strike="sngStrike" dirty="0" err="1"/>
              <a:t>typ</a:t>
            </a:r>
            <a:r>
              <a:rPr lang="sk-SK" strike="sngStrike" dirty="0"/>
              <a:t> výstupu</a:t>
            </a:r>
            <a:r>
              <a:rPr lang="en-US" strike="sngStrike" dirty="0"/>
              <a:t> </a:t>
            </a:r>
            <a:endParaRPr lang="sk-SK" strike="sngStrike" dirty="0"/>
          </a:p>
          <a:p>
            <a:pPr marL="973137" lvl="1" indent="-342900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3C1545F-09A3-46E2-92BE-D2330C94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42" y="5329237"/>
            <a:ext cx="7414274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3777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7764</TotalTime>
  <Words>2369</Words>
  <Application>Microsoft Office PowerPoint</Application>
  <PresentationFormat>Prezentácia na obrazovke (4:3)</PresentationFormat>
  <Paragraphs>435</Paragraphs>
  <Slides>47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6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(22.9.2025)</vt:lpstr>
      <vt:lpstr>Prečo Java?</vt:lpstr>
      <vt:lpstr>Prečo JAVA?</vt:lpstr>
      <vt:lpstr>Java včera, dnes a zajtra</vt:lpstr>
      <vt:lpstr>Vývojové prostredie IDEA</vt:lpstr>
      <vt:lpstr>Základné koncepty IntelliJ</vt:lpstr>
      <vt:lpstr>Maven</vt:lpstr>
      <vt:lpstr>JPAZ2 archetypy</vt:lpstr>
      <vt:lpstr>Maven - artefakty</vt:lpstr>
      <vt:lpstr>Prvý projekt a prvá trieda</vt:lpstr>
      <vt:lpstr>Čo máme na disku</vt:lpstr>
      <vt:lpstr>JPAZ2 framework</vt:lpstr>
      <vt:lpstr>Prvá trieda s JPAZom</vt:lpstr>
      <vt:lpstr>Object Inspector</vt:lpstr>
      <vt:lpstr>Object Inspector a objekty</vt:lpstr>
      <vt:lpstr>Prvá korytnačka</vt:lpstr>
      <vt:lpstr>Pozorovanie korytnačky v OI</vt:lpstr>
      <vt:lpstr>Pozícia a natočenie</vt:lpstr>
      <vt:lpstr>Pozorovanie metód cez OI</vt:lpstr>
      <vt:lpstr>Zmysluplné „klikanie“ príkazov</vt:lpstr>
      <vt:lpstr>Späť k programovaniu</vt:lpstr>
      <vt:lpstr>Vytvorenie objektu v Jave</vt:lpstr>
      <vt:lpstr>Program vs. „svet objektov“</vt:lpstr>
      <vt:lpstr>Experiment</vt:lpstr>
      <vt:lpstr>Spúšťanie metód „z Javy“ </vt:lpstr>
      <vt:lpstr>Spúšťanie metód „z Javy“</vt:lpstr>
      <vt:lpstr>Programujme prvé programy!</vt:lpstr>
      <vt:lpstr>Vo dvojici je život krajší...</vt:lpstr>
      <vt:lpstr>Čo je to trieda?</vt:lpstr>
      <vt:lpstr>Evolúcia vo svete JPAZ (1)</vt:lpstr>
      <vt:lpstr>Evolúcia vo svete JPAZ (2)</vt:lpstr>
      <vt:lpstr>Evolúcia vo svete JPAZ (3)</vt:lpstr>
      <vt:lpstr>Evolúcia vo svete JPAZ (4)</vt:lpstr>
      <vt:lpstr>Evolúcia vo svete JPAZ (5)</vt:lpstr>
      <vt:lpstr>Evolúcia vo svete JPAZ (6)</vt:lpstr>
      <vt:lpstr>Nerobme veci dvakrát ...</vt:lpstr>
      <vt:lpstr>Metódy s parametrom (1)</vt:lpstr>
      <vt:lpstr>Metódy s parametrom (2)</vt:lpstr>
      <vt:lpstr>Opakovanie je ...</vt:lpstr>
      <vt:lpstr>Trojuholník ...</vt:lpstr>
      <vt:lpstr>Ako opakovať?</vt:lpstr>
      <vt:lpstr>Jednoduchá hviezda (1)</vt:lpstr>
      <vt:lpstr>Jednoduchá hviezda (2)</vt:lpstr>
      <vt:lpstr>Sumarizácia (1)</vt:lpstr>
      <vt:lpstr>Sumarizácia (2)</vt:lpstr>
      <vt:lpstr>Sumarizácia (3)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231</cp:revision>
  <dcterms:created xsi:type="dcterms:W3CDTF">2007-01-29T19:11:06Z</dcterms:created>
  <dcterms:modified xsi:type="dcterms:W3CDTF">2025-09-22T09:31:01Z</dcterms:modified>
</cp:coreProperties>
</file>