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310" r:id="rId2"/>
    <p:sldId id="531" r:id="rId3"/>
    <p:sldId id="501" r:id="rId4"/>
    <p:sldId id="502" r:id="rId5"/>
    <p:sldId id="503" r:id="rId6"/>
    <p:sldId id="504" r:id="rId7"/>
    <p:sldId id="532" r:id="rId8"/>
    <p:sldId id="533" r:id="rId9"/>
    <p:sldId id="539" r:id="rId10"/>
    <p:sldId id="541" r:id="rId11"/>
    <p:sldId id="559" r:id="rId12"/>
    <p:sldId id="540" r:id="rId13"/>
    <p:sldId id="542" r:id="rId14"/>
    <p:sldId id="550" r:id="rId15"/>
    <p:sldId id="544" r:id="rId16"/>
    <p:sldId id="545" r:id="rId17"/>
    <p:sldId id="546" r:id="rId18"/>
    <p:sldId id="547" r:id="rId19"/>
    <p:sldId id="548" r:id="rId20"/>
    <p:sldId id="549" r:id="rId21"/>
    <p:sldId id="534" r:id="rId22"/>
    <p:sldId id="555" r:id="rId23"/>
    <p:sldId id="537" r:id="rId24"/>
    <p:sldId id="535" r:id="rId25"/>
    <p:sldId id="536" r:id="rId26"/>
    <p:sldId id="554" r:id="rId27"/>
    <p:sldId id="505" r:id="rId28"/>
    <p:sldId id="506" r:id="rId29"/>
    <p:sldId id="508" r:id="rId30"/>
    <p:sldId id="509" r:id="rId31"/>
    <p:sldId id="510" r:id="rId32"/>
    <p:sldId id="518" r:id="rId33"/>
    <p:sldId id="557" r:id="rId34"/>
    <p:sldId id="520" r:id="rId35"/>
    <p:sldId id="521" r:id="rId36"/>
    <p:sldId id="556" r:id="rId37"/>
    <p:sldId id="558" r:id="rId38"/>
    <p:sldId id="55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7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/>
              <a:t>5</a:t>
            </a:r>
            <a:r>
              <a:rPr lang="en-US" dirty="0"/>
              <a:t>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smtClean="0"/>
              <a:t>14.10.2024)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Korytna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čky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na farme a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ačí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futbal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Polia</a:t>
            </a:r>
          </a:p>
        </p:txBody>
      </p:sp>
      <p:pic>
        <p:nvPicPr>
          <p:cNvPr id="12" name="Picture 9" descr="http://www.tattootribes.com/multimedia/94/family-and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107" y="30315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41" y="1425924"/>
            <a:ext cx="2309345" cy="1297852"/>
          </a:xfrm>
          <a:prstGeom prst="rect">
            <a:avLst/>
          </a:prstGeom>
          <a:noFill/>
        </p:spPr>
      </p:pic>
      <p:pic>
        <p:nvPicPr>
          <p:cNvPr id="13" name="Picture 7" descr="http://i.pravda.sk/06/103/skcl/P0116a9ac_s_pole_vidiek_dedin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74" y="3107110"/>
            <a:ext cx="2709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http://images.rivalart.com/Team-Apparel/TURTLE-FULL05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645" y="1460032"/>
            <a:ext cx="1276350" cy="1057276"/>
          </a:xfrm>
          <a:prstGeom prst="rect">
            <a:avLst/>
          </a:prstGeom>
          <a:noFill/>
        </p:spPr>
      </p:pic>
      <p:pic>
        <p:nvPicPr>
          <p:cNvPr id="125960" name="Picture 8" descr="http://www.taramtamtam.com/wallpapers/Sport/S/Soccer/images/Soccer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5645" y="3119716"/>
            <a:ext cx="2725273" cy="2043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 zrode objektu ...</a:t>
            </a:r>
            <a:endParaRPr lang="cs-CZ" sz="400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Java nám ponúka možnosť, ako vykonať nejaké príkazy, hneď ako sa vytvorí objekt ...</a:t>
            </a:r>
          </a:p>
          <a:p>
            <a:pPr eaLnBrk="1" hangingPunct="1"/>
            <a:endParaRPr lang="sk-SK" sz="2400" dirty="0"/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			// </a:t>
            </a:r>
            <a:r>
              <a:rPr lang="en-US" sz="2400" dirty="0" err="1">
                <a:latin typeface="Courier New" pitchFamily="49" charset="0"/>
              </a:rPr>
              <a:t>inicializacne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prikazy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pitchFamily="49" charset="0"/>
              </a:rPr>
              <a:t>}</a:t>
            </a:r>
            <a:endParaRPr lang="cs-CZ" sz="2400" dirty="0">
              <a:latin typeface="Courier New" pitchFamily="49" charset="0"/>
            </a:endParaRPr>
          </a:p>
          <a:p>
            <a:pPr eaLnBrk="1" hangingPunct="1"/>
            <a:endParaRPr lang="cs-CZ" sz="2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720352" y="4616823"/>
            <a:ext cx="1506071" cy="13626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4368" y="5967878"/>
            <a:ext cx="588139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„i</a:t>
            </a: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nicializa</a:t>
            </a:r>
            <a:r>
              <a:rPr lang="sk-SK" dirty="0" err="1">
                <a:solidFill>
                  <a:srgbClr val="FF0000"/>
                </a:solidFill>
                <a:latin typeface="Trebuchet MS" pitchFamily="34" charset="0"/>
              </a:rPr>
              <a:t>čná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 metóda“</a:t>
            </a:r>
            <a:r>
              <a:rPr lang="sk-SK" dirty="0">
                <a:latin typeface="Trebuchet MS" pitchFamily="34" charset="0"/>
              </a:rPr>
              <a:t>: má rovnaký názov ako trieda a nemá návratový typ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autoUpdateAnimBg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0766336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Zmena tvaru korytnačky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Korytnačka vie zmeniť svoj tvar: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korytnacka.setShape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(</a:t>
            </a:r>
          </a:p>
          <a:p>
            <a:pPr>
              <a:buNone/>
            </a:pPr>
            <a:r>
              <a:rPr lang="sk-SK" sz="24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new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ImageTurtleShape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</a:rPr>
              <a:t>/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kvietok.png</a:t>
            </a:r>
            <a:r>
              <a:rPr lang="sk-SK" sz="2400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Cez metódu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stamp</a:t>
            </a:r>
            <a:r>
              <a:rPr lang="sk-SK" dirty="0"/>
              <a:t> vie korytnačka </a:t>
            </a:r>
            <a:br>
              <a:rPr lang="sk-SK" dirty="0"/>
            </a:br>
            <a:r>
              <a:rPr lang="sk-SK" dirty="0"/>
              <a:t>otlačiť svoj tvar do kresliacej plochy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48399" y="2850775"/>
            <a:ext cx="286872" cy="9502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64509" y="3654983"/>
            <a:ext cx="316509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súboru s obrázkom vloženým do projektu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76130" name="Picture 2" descr="http://www.trtlbot.com/wp-content/uploads/2010/09/turtle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542" y="4683665"/>
            <a:ext cx="1651560" cy="1765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zist</a:t>
            </a:r>
            <a:r>
              <a:rPr lang="sk-SK" dirty="0" err="1"/>
              <a:t>íme</a:t>
            </a:r>
            <a:r>
              <a:rPr lang="sk-SK" dirty="0"/>
              <a:t> počet kvetov v konkrétnom záhone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vytvor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dirty="0"/>
              <a:t>in</a:t>
            </a:r>
            <a:r>
              <a:rPr lang="sk-SK" dirty="0" err="1"/>
              <a:t>štančné</a:t>
            </a:r>
            <a:r>
              <a:rPr lang="sk-SK" dirty="0"/>
              <a:t> p</a:t>
            </a:r>
            <a:r>
              <a:rPr lang="en-US" dirty="0" err="1"/>
              <a:t>remenn</a:t>
            </a:r>
            <a:r>
              <a:rPr lang="sk-SK" dirty="0"/>
              <a:t>é, v ktorých si budeme pamätať počet kvetín v jednotlivých záhonoch:</a:t>
            </a:r>
            <a:br>
              <a:rPr lang="sk-SK" dirty="0"/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4;</a:t>
            </a:r>
            <a:endParaRPr lang="sk-SK" sz="2000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688540" y="5611905"/>
            <a:ext cx="1488142" cy="8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23731" y="5017618"/>
            <a:ext cx="27616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 Unicode" pitchFamily="34" charset="0"/>
                <a:cs typeface="Lucida Sans Unicode" pitchFamily="34" charset="0"/>
              </a:rPr>
              <a:t>Čo ak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bude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chcie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ť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väčšiu farmu so 100 záhonmi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?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Poli</a:t>
            </a:r>
            <a:r>
              <a:rPr lang="en-US" sz="4000" dirty="0"/>
              <a:t>a</a:t>
            </a:r>
            <a:endParaRPr lang="cs-CZ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Pole je špeciálny Java </a:t>
            </a:r>
            <a:r>
              <a:rPr lang="sk-SK" b="1">
                <a:solidFill>
                  <a:srgbClr val="FF0000"/>
                </a:solidFill>
              </a:rPr>
              <a:t>objekt</a:t>
            </a:r>
            <a:r>
              <a:rPr lang="sk-SK"/>
              <a:t>, ktorý obsahuje veľa hodnôt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pol</a:t>
            </a:r>
            <a:r>
              <a:rPr lang="sk-SK" b="1">
                <a:solidFill>
                  <a:srgbClr val="FF0000"/>
                </a:solidFill>
              </a:rPr>
              <a:t>íčok</a:t>
            </a:r>
            <a:r>
              <a:rPr lang="en-US"/>
              <a:t>) </a:t>
            </a:r>
            <a:r>
              <a:rPr lang="en-US" u="sng"/>
              <a:t>rovnak</a:t>
            </a:r>
            <a:r>
              <a:rPr lang="sk-SK" u="sng"/>
              <a:t>ého typu</a:t>
            </a:r>
            <a:r>
              <a:rPr lang="sk-SK"/>
              <a:t>.</a:t>
            </a:r>
            <a:r>
              <a:rPr lang="en-US"/>
              <a:t> </a:t>
            </a:r>
            <a:r>
              <a:rPr lang="sk-SK"/>
              <a:t>Jednotlivé políčka sú číslovane </a:t>
            </a:r>
            <a:r>
              <a:rPr lang="en-US"/>
              <a:t>(indexovan</a:t>
            </a:r>
            <a:r>
              <a:rPr lang="sk-SK"/>
              <a:t>é</a:t>
            </a:r>
            <a:r>
              <a:rPr lang="en-US"/>
              <a:t>) od 0.</a:t>
            </a:r>
            <a:endParaRPr lang="cs-CZ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955675" y="3178175"/>
            <a:ext cx="7780338" cy="3017838"/>
          </a:xfrm>
          <a:prstGeom prst="cloudCallout">
            <a:avLst>
              <a:gd name="adj1" fmla="val -47125"/>
              <a:gd name="adj2" fmla="val 1544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3465513"/>
            <a:ext cx="6051550" cy="21939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Pole - metafora</a:t>
            </a:r>
          </a:p>
        </p:txBody>
      </p:sp>
      <p:pic>
        <p:nvPicPr>
          <p:cNvPr id="15363" name="Picture 2" descr="bedroom-chest-of-drawers.jpg (480×480)"/>
          <p:cNvPicPr>
            <a:picLocks noChangeAspect="1" noChangeArrowheads="1"/>
          </p:cNvPicPr>
          <p:nvPr/>
        </p:nvPicPr>
        <p:blipFill>
          <a:blip r:embed="rId2" cstate="print"/>
          <a:srcRect l="13255" r="20438"/>
          <a:stretch>
            <a:fillRect/>
          </a:stretch>
        </p:blipFill>
        <p:spPr bwMode="auto">
          <a:xfrm>
            <a:off x="304800" y="1776413"/>
            <a:ext cx="303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73213" y="2076450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77975" y="260667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570038" y="3133725"/>
            <a:ext cx="2127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585913" y="3678238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577975" y="423862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577975" y="4781550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1570038" y="5300663"/>
            <a:ext cx="21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32385" y="2104697"/>
            <a:ext cx="2167759" cy="7488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38319" y="1521732"/>
            <a:ext cx="3766721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má „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veľa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šuflíkov</a:t>
            </a:r>
            <a:r>
              <a:rPr lang="sk-SK" dirty="0">
                <a:latin typeface="Trebuchet MS" pitchFamily="34" charset="0"/>
              </a:rPr>
              <a:t>“ na uchovanie hodnôt nejakého typu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primit</a:t>
            </a:r>
            <a:r>
              <a:rPr lang="sk-SK" dirty="0" err="1">
                <a:latin typeface="Trebuchet MS" pitchFamily="34" charset="0"/>
              </a:rPr>
              <a:t>ívneho</a:t>
            </a:r>
            <a:r>
              <a:rPr lang="sk-SK" dirty="0">
                <a:latin typeface="Trebuchet MS" pitchFamily="34" charset="0"/>
              </a:rPr>
              <a:t> alebo referenčného</a:t>
            </a:r>
            <a:r>
              <a:rPr lang="en-US" dirty="0">
                <a:latin typeface="Trebuchet MS" pitchFamily="34" charset="0"/>
              </a:rPr>
              <a:t>).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šetky</a:t>
            </a:r>
            <a:r>
              <a:rPr lang="sk-SK" dirty="0">
                <a:latin typeface="Trebuchet MS" pitchFamily="34" charset="0"/>
              </a:rPr>
              <a:t> 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rovnakého typu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1886605" y="4800599"/>
            <a:ext cx="3260835" cy="7120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72478" y="4472510"/>
            <a:ext cx="376672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označené číslami –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indexmi </a:t>
            </a:r>
            <a:r>
              <a:rPr lang="sk-SK" dirty="0">
                <a:latin typeface="Trebuchet MS" pitchFamily="34" charset="0"/>
              </a:rPr>
              <a:t>počnúc indexom 0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978" y="1418896"/>
            <a:ext cx="2640725" cy="707886"/>
          </a:xfrm>
          <a:prstGeom prst="rect">
            <a:avLst/>
          </a:prstGeom>
          <a:noFill/>
          <a:scene3d>
            <a:camera prst="isometricOffAxis1Right">
              <a:rot lat="18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dirty="0"/>
              <a:t>„s</a:t>
            </a:r>
            <a:r>
              <a:rPr lang="en-US" dirty="0" err="1"/>
              <a:t>krinka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7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-</a:t>
            </a:r>
            <a:r>
              <a:rPr lang="sk-SK" dirty="0" err="1"/>
              <a:t>ov</a:t>
            </a:r>
            <a:r>
              <a:rPr lang="en-US" dirty="0"/>
              <a:t> </a:t>
            </a:r>
            <a:br>
              <a:rPr lang="en-US" dirty="0"/>
            </a:br>
            <a:endParaRPr lang="sk-SK" dirty="0"/>
          </a:p>
        </p:txBody>
      </p:sp>
      <p:pic>
        <p:nvPicPr>
          <p:cNvPr id="2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846" y="5722882"/>
            <a:ext cx="987807" cy="8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Deklarácia „poľovej“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Deklarácia premennej </a:t>
            </a:r>
            <a:r>
              <a:rPr lang="sk-SK" dirty="0" err="1"/>
              <a:t>referencujúcej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„poľový“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 smtClean="0"/>
              <a:t>pri</a:t>
            </a:r>
            <a:r>
              <a:rPr lang="sk-SK" dirty="0" smtClean="0"/>
              <a:t> </a:t>
            </a:r>
            <a:r>
              <a:rPr lang="sk-SK" dirty="0"/>
              <a:t>inštančných premenných pridáme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/>
              <a:t> </a:t>
            </a:r>
            <a:endParaRPr lang="cs-CZ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408722" y="2735317"/>
            <a:ext cx="1059692" cy="13326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65021" y="3969211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1806" y="2790495"/>
            <a:ext cx="961696" cy="10247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69614" y="3546170"/>
            <a:ext cx="297575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premennej, ktorá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objekt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„uchováva jeho 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poľa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Vytvorí sa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 „poľa“, ktorý sa skladá z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sk-SK" b="1" dirty="0">
                <a:solidFill>
                  <a:srgbClr val="FF0000"/>
                </a:solidFill>
              </a:rPr>
              <a:t> políčok</a:t>
            </a:r>
            <a:r>
              <a:rPr lang="sk-SK" dirty="0"/>
              <a:t>. Každé políčko je schopné uchovať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číslo </a:t>
            </a:r>
            <a:r>
              <a:rPr lang="en-US" dirty="0"/>
              <a:t>(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).</a:t>
            </a:r>
            <a:endParaRPr lang="sk-SK" b="1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Do premennej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sa uloží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 na vytvorený „poľový“ objekt</a:t>
            </a:r>
            <a:r>
              <a:rPr lang="en-US" dirty="0"/>
              <a:t>.</a:t>
            </a: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4185745" y="1679028"/>
            <a:ext cx="1213946" cy="13321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3007" y="2731617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172199" y="1718440"/>
            <a:ext cx="783021" cy="9170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62842" y="2442583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políčok vytváraného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„poľového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Prístup k políčkam poľa</a:t>
            </a:r>
            <a:endParaRPr lang="cs-CZ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[1] =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+ 5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Medzi hranaté zátvorky píšeme </a:t>
            </a:r>
            <a:r>
              <a:rPr lang="sk-SK" b="1" dirty="0">
                <a:solidFill>
                  <a:srgbClr val="FF0000"/>
                </a:solidFill>
              </a:rPr>
              <a:t>index</a:t>
            </a:r>
            <a:r>
              <a:rPr lang="sk-SK" dirty="0"/>
              <a:t> políčka</a:t>
            </a:r>
          </a:p>
          <a:p>
            <a:pPr eaLnBrk="1" hangingPunct="1"/>
            <a:r>
              <a:rPr lang="sk-SK" dirty="0"/>
              <a:t>Indexy štartujú od 0</a:t>
            </a:r>
            <a:r>
              <a:rPr lang="en-US" dirty="0"/>
              <a:t>!</a:t>
            </a:r>
            <a:endParaRPr lang="sk-SK" dirty="0"/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081047" y="2301763"/>
            <a:ext cx="1111468" cy="1426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838904" y="2270234"/>
            <a:ext cx="441434" cy="141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69061" y="3523592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Index políčka poľa, s ktorým chceme pracovať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o poliach ešte nevieme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 vytvorení poľa sú v jednotlivých políčkach poľa </a:t>
            </a:r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defaultné</a:t>
            </a:r>
            <a:r>
              <a:rPr lang="sk-SK" b="1" dirty="0">
                <a:solidFill>
                  <a:srgbClr val="FF0000"/>
                </a:solidFill>
              </a:rPr>
              <a:t>“ hodnoty</a:t>
            </a:r>
            <a:r>
              <a:rPr lang="sk-SK" dirty="0"/>
              <a:t> pre typ políčok poľa</a:t>
            </a:r>
          </a:p>
          <a:p>
            <a:pPr eaLnBrk="1" hangingPunct="1"/>
            <a:r>
              <a:rPr lang="sk-SK" dirty="0"/>
              <a:t>Počet políčok poľa získame pomocou „</a:t>
            </a:r>
            <a:r>
              <a:rPr lang="sk-SK" b="1" dirty="0" err="1">
                <a:solidFill>
                  <a:srgbClr val="FF0000"/>
                </a:solidFill>
              </a:rPr>
              <a:t>length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sk-SK" dirty="0"/>
              <a:t>je to špeciálna vec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nie</a:t>
            </a:r>
            <a:r>
              <a:rPr lang="en-US" dirty="0"/>
              <a:t> met</a:t>
            </a:r>
            <a:r>
              <a:rPr lang="sk-SK" dirty="0"/>
              <a:t>óda</a:t>
            </a:r>
            <a:r>
              <a:rPr lang="en-US" dirty="0"/>
              <a:t>,</a:t>
            </a:r>
            <a:r>
              <a:rPr lang="sk-SK" dirty="0"/>
              <a:t> ako pri objektoch triedy </a:t>
            </a:r>
            <a:r>
              <a:rPr lang="sk-SK" dirty="0" err="1"/>
              <a:t>String</a:t>
            </a:r>
            <a:r>
              <a:rPr lang="en-US" dirty="0"/>
              <a:t>):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i=0; </a:t>
            </a:r>
            <a:r>
              <a:rPr lang="cs-CZ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i&lt;</a:t>
            </a:r>
            <a:r>
              <a:rPr lang="en-US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 {</a:t>
            </a:r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880847" y="4849905"/>
            <a:ext cx="315002" cy="1267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2620" y="6030309"/>
            <a:ext cx="206398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Pozor, tu žiadne zátvorky </a:t>
            </a:r>
            <a:r>
              <a:rPr lang="en-US" dirty="0">
                <a:latin typeface="Trebuchet MS" pitchFamily="34" charset="0"/>
              </a:rPr>
              <a:t>()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en-US" dirty="0"/>
          </a:p>
          <a:p>
            <a:r>
              <a:rPr lang="en-US" dirty="0" err="1"/>
              <a:t>Premenn</a:t>
            </a:r>
            <a:r>
              <a:rPr lang="sk-SK" dirty="0"/>
              <a:t>é</a:t>
            </a:r>
            <a:r>
              <a:rPr lang="en-US" dirty="0"/>
              <a:t> v met</a:t>
            </a:r>
            <a:r>
              <a:rPr lang="sk-SK" dirty="0"/>
              <a:t>ódach </a:t>
            </a:r>
            <a:r>
              <a:rPr lang="en-US" dirty="0"/>
              <a:t>(</a:t>
            </a:r>
            <a:r>
              <a:rPr lang="en-US" dirty="0" err="1"/>
              <a:t>lok</a:t>
            </a:r>
            <a:r>
              <a:rPr lang="sk-SK" dirty="0" err="1"/>
              <a:t>álne</a:t>
            </a:r>
            <a:r>
              <a:rPr lang="sk-SK" dirty="0"/>
              <a:t> premenné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rimit</a:t>
            </a:r>
            <a:r>
              <a:rPr lang="sk-SK" dirty="0" err="1"/>
              <a:t>ívny</a:t>
            </a:r>
            <a:r>
              <a:rPr lang="sk-SK" dirty="0"/>
              <a:t> typ </a:t>
            </a:r>
            <a:r>
              <a:rPr lang="en-US" dirty="0"/>
              <a:t>(8 </a:t>
            </a:r>
            <a:r>
              <a:rPr lang="en-US" dirty="0" err="1"/>
              <a:t>typov</a:t>
            </a:r>
            <a:r>
              <a:rPr lang="en-US" dirty="0"/>
              <a:t>) vs. </a:t>
            </a:r>
            <a:r>
              <a:rPr lang="en-US" dirty="0" err="1"/>
              <a:t>referen</a:t>
            </a:r>
            <a:r>
              <a:rPr lang="sk-SK" dirty="0" err="1"/>
              <a:t>čný</a:t>
            </a:r>
            <a:r>
              <a:rPr lang="sk-SK" dirty="0"/>
              <a:t> typ</a:t>
            </a:r>
            <a:endParaRPr lang="en-US" dirty="0"/>
          </a:p>
          <a:p>
            <a:r>
              <a:rPr lang="sk-SK" dirty="0"/>
              <a:t>Čo je to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, na čo slúži a ako sa používajú premenné referenčného typu</a:t>
            </a:r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  <p:pic>
        <p:nvPicPr>
          <p:cNvPr id="20484" name="Picture 2" descr="http://ecorich.org/lightbulb/sites/default/files/sxc.hu-brokenarts-light-bulb_1.jpg?1260864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2770188"/>
            <a:ext cx="10334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Farma</a:t>
            </a:r>
            <a:r>
              <a:rPr lang="sk-SK" sz="4000" dirty="0"/>
              <a:t>: čo potrebujeme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 ka</a:t>
            </a:r>
            <a:r>
              <a:rPr lang="sk-SK" dirty="0" err="1"/>
              <a:t>ždý</a:t>
            </a:r>
            <a:r>
              <a:rPr lang="sk-SK" dirty="0"/>
              <a:t> záhon potrebujeme vedieť </a:t>
            </a:r>
            <a:r>
              <a:rPr lang="sk-SK" b="1" dirty="0">
                <a:solidFill>
                  <a:srgbClr val="FF0000"/>
                </a:solidFill>
              </a:rPr>
              <a:t>koľko</a:t>
            </a:r>
            <a:r>
              <a:rPr lang="sk-SK" dirty="0"/>
              <a:t> je tam práve </a:t>
            </a:r>
            <a:r>
              <a:rPr lang="sk-SK" b="1" dirty="0">
                <a:solidFill>
                  <a:srgbClr val="FF0000"/>
                </a:solidFill>
              </a:rPr>
              <a:t>kvetín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pole hodnôt typu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/>
              <a:t> – každé políčko poľa uchováva číslo, ktoré hovorí, koľko kvetov je práve v záhone</a:t>
            </a:r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sk-SK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vytvorenie poľa:</a:t>
            </a:r>
          </a:p>
          <a:p>
            <a:pPr algn="ctr"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.zahony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/>
          </a:p>
          <a:p>
            <a:pPr lvl="1" eaLnBrk="1" hangingPunct="1"/>
            <a:endParaRPr lang="cs-CZ" sz="20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Po</a:t>
            </a:r>
            <a:r>
              <a:rPr lang="sk-SK" sz="3200" dirty="0" err="1"/>
              <a:t>čet</a:t>
            </a:r>
            <a:r>
              <a:rPr lang="sk-SK" sz="3200" dirty="0"/>
              <a:t> prvkov s vlastnosťou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Vytvoríme si </a:t>
            </a:r>
            <a:r>
              <a:rPr lang="sk-SK" b="1" dirty="0">
                <a:solidFill>
                  <a:srgbClr val="FF0000"/>
                </a:solidFill>
              </a:rPr>
              <a:t>počítadlo</a:t>
            </a:r>
            <a:r>
              <a:rPr lang="sk-SK" dirty="0"/>
              <a:t>, v ktorom rátame koľko prvkov s danou vlastnosťou sme stretli.</a:t>
            </a:r>
          </a:p>
          <a:p>
            <a:pPr lvl="1" eaLnBrk="1" hangingPunct="1"/>
            <a:r>
              <a:rPr lang="sk-SK" dirty="0"/>
              <a:t>Prechádzame </a:t>
            </a:r>
            <a:r>
              <a:rPr lang="sk-SK" b="1" dirty="0">
                <a:solidFill>
                  <a:srgbClr val="FF0000"/>
                </a:solidFill>
              </a:rPr>
              <a:t>postupne</a:t>
            </a:r>
            <a:r>
              <a:rPr lang="sk-SK" dirty="0"/>
              <a:t> všetky prvky poľa. Ak má prvok požadovanú vlastnosť </a:t>
            </a:r>
            <a:r>
              <a:rPr lang="en-US" dirty="0"/>
              <a:t>(over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/>
              <a:t>-o</a:t>
            </a:r>
            <a:r>
              <a:rPr lang="en-US" dirty="0"/>
              <a:t>m), </a:t>
            </a:r>
            <a:r>
              <a:rPr lang="en-US" b="1" dirty="0" err="1">
                <a:solidFill>
                  <a:srgbClr val="FF0000"/>
                </a:solidFill>
              </a:rPr>
              <a:t>zv</a:t>
            </a:r>
            <a:r>
              <a:rPr lang="sk-SK" b="1" dirty="0" err="1">
                <a:solidFill>
                  <a:srgbClr val="FF0000"/>
                </a:solidFill>
              </a:rPr>
              <a:t>ýšime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hodnotu počítadla o 1.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počítadla je počet prvkov poľa s danou vlastnosťou.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Všetky prvky majú vlastnosť ...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Na začiatku </a:t>
            </a:r>
            <a:r>
              <a:rPr lang="sk-SK" b="1" dirty="0"/>
              <a:t>veríme</a:t>
            </a:r>
            <a:r>
              <a:rPr lang="sk-SK" dirty="0"/>
              <a:t>, </a:t>
            </a:r>
            <a:r>
              <a:rPr lang="sk-SK" b="1" dirty="0"/>
              <a:t>že</a:t>
            </a:r>
            <a:r>
              <a:rPr lang="sk-SK" dirty="0"/>
              <a:t> všetky prvky </a:t>
            </a:r>
            <a:r>
              <a:rPr lang="sk-SK" b="1" dirty="0"/>
              <a:t>majú</a:t>
            </a:r>
            <a:r>
              <a:rPr lang="sk-SK" dirty="0"/>
              <a:t> nejakú vlastnosť </a:t>
            </a:r>
            <a:r>
              <a:rPr lang="en-US" dirty="0"/>
              <a:t>–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si nejakú </a:t>
            </a:r>
            <a:r>
              <a:rPr lang="sk-SK" i="1" dirty="0" err="1"/>
              <a:t>boolean</a:t>
            </a:r>
            <a:r>
              <a:rPr lang="sk-SK" dirty="0"/>
              <a:t> premennú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s </a:t>
            </a:r>
            <a:r>
              <a:rPr lang="en-US" dirty="0" err="1"/>
              <a:t>menom</a:t>
            </a:r>
            <a:r>
              <a:rPr lang="en-US" dirty="0"/>
              <a:t> </a:t>
            </a:r>
            <a:r>
              <a:rPr lang="en-US" i="1" dirty="0" err="1"/>
              <a:t>allOK</a:t>
            </a:r>
            <a:r>
              <a:rPr lang="en-US" dirty="0"/>
              <a:t>)</a:t>
            </a:r>
            <a:r>
              <a:rPr lang="sk-SK" dirty="0"/>
              <a:t>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Prechádzame postupne všetky prvky poľa. Ak je prvok „</a:t>
            </a:r>
            <a:r>
              <a:rPr lang="sk-SK" b="1" dirty="0">
                <a:solidFill>
                  <a:srgbClr val="FF0000"/>
                </a:solidFill>
              </a:rPr>
              <a:t>zlý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požadovanú vlastnosť</a:t>
            </a:r>
            <a:r>
              <a:rPr lang="en-US" dirty="0"/>
              <a:t>),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sk-SK" i="1" dirty="0" err="1"/>
              <a:t>boolean</a:t>
            </a:r>
            <a:r>
              <a:rPr lang="sk-SK" dirty="0"/>
              <a:t> premennú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sk-SK" dirty="0"/>
              <a:t>„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/>
              <a:t>”</a:t>
            </a:r>
            <a:r>
              <a:rPr lang="sk-SK" dirty="0"/>
              <a:t>-</a:t>
            </a:r>
            <a:r>
              <a:rPr lang="sk-SK" dirty="0" err="1"/>
              <a:t>neme</a:t>
            </a:r>
            <a:r>
              <a:rPr lang="sk-SK" dirty="0"/>
              <a:t> </a:t>
            </a:r>
            <a:r>
              <a:rPr lang="en-US" dirty="0" err="1"/>
              <a:t>prech</a:t>
            </a:r>
            <a:r>
              <a:rPr lang="sk-SK" dirty="0" err="1"/>
              <a:t>ádzanie</a:t>
            </a:r>
            <a:r>
              <a:rPr lang="sk-SK" dirty="0"/>
              <a:t> prvkov poľa.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</a:t>
            </a:r>
            <a:r>
              <a:rPr lang="sk-SK" i="1" dirty="0" err="1"/>
              <a:t>boolean</a:t>
            </a:r>
            <a:r>
              <a:rPr lang="sk-SK" dirty="0"/>
              <a:t> premennej hovorí, či všetky prvky majú skúmanú vlastnosť.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42337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Stratégia: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vyberieme si nejaký prvok poľa ako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sk-SK" b="1" dirty="0">
                <a:solidFill>
                  <a:srgbClr val="FF0000"/>
                </a:solidFill>
              </a:rPr>
              <a:t>kandidáta na najlepší prvok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skúšame každý prvok, či náhodnou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</a:t>
            </a:r>
            <a:r>
              <a:rPr lang="sk-SK" dirty="0"/>
              <a:t>nie je lepší, ako aktuálny kandidát: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2400" dirty="0"/>
              <a:t>ak áno, zapamätáme si aktuálny prvok ako </a:t>
            </a:r>
            <a:r>
              <a:rPr lang="sk-SK" sz="2400" b="1" dirty="0">
                <a:solidFill>
                  <a:srgbClr val="FF0000"/>
                </a:solidFill>
              </a:rPr>
              <a:t>nového kandidáta</a:t>
            </a:r>
            <a:r>
              <a:rPr lang="sk-SK" sz="2400" dirty="0"/>
              <a:t> na najlepší prvok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je zvoliť počiatočného kandidáta ťažké, tvárime sa, že za kandidáta máme zvolenú </a:t>
            </a:r>
            <a:r>
              <a:rPr lang="sk-SK" b="1" dirty="0"/>
              <a:t>absolútne najhoršiu</a:t>
            </a:r>
            <a:r>
              <a:rPr lang="sk-SK" dirty="0"/>
              <a:t> vec.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2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1038" y="1241805"/>
            <a:ext cx="1882775" cy="29194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 </a:t>
            </a:r>
            <a:r>
              <a:rPr lang="en-US" sz="4000"/>
              <a:t>– simul</a:t>
            </a:r>
            <a:r>
              <a:rPr lang="sk-SK" sz="4000"/>
              <a:t>ácia</a:t>
            </a:r>
            <a:endParaRPr lang="cs-CZ" sz="400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3514725" y="4627563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11638" y="4625975"/>
            <a:ext cx="695325" cy="6683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910138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5605463" y="4635500"/>
            <a:ext cx="722312" cy="6556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6330950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3535363" y="4224338"/>
            <a:ext cx="4065587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  0        1        2        3         4</a:t>
            </a:r>
            <a:endParaRPr lang="cs-CZ"/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3589338" y="4729163"/>
            <a:ext cx="344805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400" b="1"/>
              <a:t> 8      3       4     10      5</a:t>
            </a:r>
            <a:endParaRPr lang="cs-CZ" sz="2400" b="1"/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268013" y="1682040"/>
            <a:ext cx="226377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50325" name="Rectangle 21"/>
          <p:cNvSpPr>
            <a:spLocks noChangeArrowheads="1"/>
          </p:cNvSpPr>
          <p:nvPr/>
        </p:nvSpPr>
        <p:spPr bwMode="auto">
          <a:xfrm>
            <a:off x="1726321" y="21018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26" name="Text Box 22"/>
          <p:cNvSpPr txBox="1">
            <a:spLocks noChangeArrowheads="1"/>
          </p:cNvSpPr>
          <p:nvPr/>
        </p:nvSpPr>
        <p:spPr bwMode="auto">
          <a:xfrm>
            <a:off x="2008243" y="1663317"/>
            <a:ext cx="466944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3190875" y="1541463"/>
            <a:ext cx="6459538" cy="235449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 pole = …;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i=1; i&lt;pole.</a:t>
            </a:r>
            <a:r>
              <a:rPr lang="cs-CZ" sz="21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(pole[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&lt; pole[i])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i;</a:t>
            </a:r>
            <a:endParaRPr lang="en-US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734" name="Rectangle 26"/>
          <p:cNvSpPr>
            <a:spLocks noChangeArrowheads="1"/>
          </p:cNvSpPr>
          <p:nvPr/>
        </p:nvSpPr>
        <p:spPr bwMode="auto">
          <a:xfrm>
            <a:off x="570621" y="20891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31" name="Text Box 27"/>
          <p:cNvSpPr txBox="1">
            <a:spLocks noChangeArrowheads="1"/>
          </p:cNvSpPr>
          <p:nvPr/>
        </p:nvSpPr>
        <p:spPr bwMode="auto">
          <a:xfrm>
            <a:off x="808038" y="2255838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0</a:t>
            </a:r>
            <a:endParaRPr lang="cs-CZ" sz="2400" b="1"/>
          </a:p>
        </p:txBody>
      </p:sp>
      <p:sp>
        <p:nvSpPr>
          <p:cNvPr id="1250332" name="Text Box 28"/>
          <p:cNvSpPr txBox="1">
            <a:spLocks noChangeArrowheads="1"/>
          </p:cNvSpPr>
          <p:nvPr/>
        </p:nvSpPr>
        <p:spPr bwMode="auto">
          <a:xfrm>
            <a:off x="1968500" y="2259013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1</a:t>
            </a:r>
            <a:endParaRPr lang="cs-CZ" sz="2400" b="1"/>
          </a:p>
        </p:txBody>
      </p:sp>
      <p:sp>
        <p:nvSpPr>
          <p:cNvPr id="1250333" name="AutoShape 29"/>
          <p:cNvSpPr>
            <a:spLocks noChangeArrowheads="1"/>
          </p:cNvSpPr>
          <p:nvPr/>
        </p:nvSpPr>
        <p:spPr bwMode="auto">
          <a:xfrm>
            <a:off x="4310063" y="5378450"/>
            <a:ext cx="487362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4" name="AutoShape 30"/>
          <p:cNvSpPr>
            <a:spLocks noChangeArrowheads="1"/>
          </p:cNvSpPr>
          <p:nvPr/>
        </p:nvSpPr>
        <p:spPr bwMode="auto">
          <a:xfrm>
            <a:off x="3581400" y="53689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0739" name="AutoShape 31"/>
          <p:cNvSpPr>
            <a:spLocks noChangeArrowheads="1"/>
          </p:cNvSpPr>
          <p:nvPr/>
        </p:nvSpPr>
        <p:spPr bwMode="auto">
          <a:xfrm>
            <a:off x="726196" y="29940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6" name="AutoShape 32"/>
          <p:cNvSpPr>
            <a:spLocks noChangeArrowheads="1"/>
          </p:cNvSpPr>
          <p:nvPr/>
        </p:nvSpPr>
        <p:spPr bwMode="auto">
          <a:xfrm>
            <a:off x="1926346" y="298767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7" name="Text Box 33"/>
          <p:cNvSpPr txBox="1">
            <a:spLocks noChangeArrowheads="1"/>
          </p:cNvSpPr>
          <p:nvPr/>
        </p:nvSpPr>
        <p:spPr bwMode="auto">
          <a:xfrm>
            <a:off x="898525" y="40386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3</a:t>
            </a:r>
            <a:endParaRPr lang="cs-CZ" sz="3200" b="1"/>
          </a:p>
        </p:txBody>
      </p:sp>
      <p:sp>
        <p:nvSpPr>
          <p:cNvPr id="1250340" name="Text Box 36"/>
          <p:cNvSpPr txBox="1">
            <a:spLocks noChangeArrowheads="1"/>
          </p:cNvSpPr>
          <p:nvPr/>
        </p:nvSpPr>
        <p:spPr bwMode="auto">
          <a:xfrm>
            <a:off x="1970088" y="2246313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2</a:t>
            </a:r>
            <a:endParaRPr lang="cs-CZ" sz="2400" b="1"/>
          </a:p>
        </p:txBody>
      </p:sp>
      <p:sp>
        <p:nvSpPr>
          <p:cNvPr id="1250342" name="Text Box 38"/>
          <p:cNvSpPr txBox="1">
            <a:spLocks noChangeArrowheads="1"/>
          </p:cNvSpPr>
          <p:nvPr/>
        </p:nvSpPr>
        <p:spPr bwMode="auto">
          <a:xfrm>
            <a:off x="900113" y="40259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4</a:t>
            </a:r>
            <a:endParaRPr lang="cs-CZ" sz="3200" b="1"/>
          </a:p>
        </p:txBody>
      </p:sp>
      <p:sp>
        <p:nvSpPr>
          <p:cNvPr id="1250343" name="Text Box 39"/>
          <p:cNvSpPr txBox="1">
            <a:spLocks noChangeArrowheads="1"/>
          </p:cNvSpPr>
          <p:nvPr/>
        </p:nvSpPr>
        <p:spPr bwMode="auto">
          <a:xfrm>
            <a:off x="1971675" y="22494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4" name="Text Box 40"/>
          <p:cNvSpPr txBox="1">
            <a:spLocks noChangeArrowheads="1"/>
          </p:cNvSpPr>
          <p:nvPr/>
        </p:nvSpPr>
        <p:spPr bwMode="auto">
          <a:xfrm>
            <a:off x="901700" y="4043363"/>
            <a:ext cx="1768475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10</a:t>
            </a:r>
            <a:endParaRPr lang="cs-CZ" sz="3200" b="1"/>
          </a:p>
        </p:txBody>
      </p:sp>
      <p:sp>
        <p:nvSpPr>
          <p:cNvPr id="1250345" name="Text Box 41"/>
          <p:cNvSpPr txBox="1">
            <a:spLocks noChangeArrowheads="1"/>
          </p:cNvSpPr>
          <p:nvPr/>
        </p:nvSpPr>
        <p:spPr bwMode="auto">
          <a:xfrm>
            <a:off x="825500" y="2257425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6" name="Text Box 42"/>
          <p:cNvSpPr txBox="1">
            <a:spLocks noChangeArrowheads="1"/>
          </p:cNvSpPr>
          <p:nvPr/>
        </p:nvSpPr>
        <p:spPr bwMode="auto">
          <a:xfrm>
            <a:off x="1974850" y="22367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4</a:t>
            </a:r>
            <a:endParaRPr lang="cs-CZ" sz="2400" b="1"/>
          </a:p>
        </p:txBody>
      </p:sp>
      <p:sp>
        <p:nvSpPr>
          <p:cNvPr id="1250347" name="Text Box 43"/>
          <p:cNvSpPr txBox="1">
            <a:spLocks noChangeArrowheads="1"/>
          </p:cNvSpPr>
          <p:nvPr/>
        </p:nvSpPr>
        <p:spPr bwMode="auto">
          <a:xfrm>
            <a:off x="889000" y="4044950"/>
            <a:ext cx="17684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10 vs. 5</a:t>
            </a:r>
            <a:endParaRPr lang="cs-CZ" sz="3200" b="1"/>
          </a:p>
        </p:txBody>
      </p:sp>
      <p:pic>
        <p:nvPicPr>
          <p:cNvPr id="125034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4759325"/>
            <a:ext cx="1755775" cy="15859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800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50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0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4 3.7037E-7 L 0.15521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16 L 0.2349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50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3.7037E-7 L 0.23525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5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250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250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5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25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25" grpId="0" animBg="1"/>
      <p:bldP spid="1250326" grpId="0"/>
      <p:bldP spid="1250331" grpId="0"/>
      <p:bldP spid="1250332" grpId="0"/>
      <p:bldP spid="1250333" grpId="0" animBg="1"/>
      <p:bldP spid="1250333" grpId="1" animBg="1"/>
      <p:bldP spid="1250333" grpId="2" animBg="1"/>
      <p:bldP spid="1250333" grpId="3" animBg="1"/>
      <p:bldP spid="1250334" grpId="0" animBg="1"/>
      <p:bldP spid="1250336" grpId="0" animBg="1"/>
      <p:bldP spid="1250337" grpId="0"/>
      <p:bldP spid="1250340" grpId="0"/>
      <p:bldP spid="1250340" grpId="1"/>
      <p:bldP spid="1250342" grpId="0"/>
      <p:bldP spid="1250342" grpId="1"/>
      <p:bldP spid="1250343" grpId="0"/>
      <p:bldP spid="1250343" grpId="1"/>
      <p:bldP spid="1250344" grpId="0"/>
      <p:bldP spid="1250344" grpId="1"/>
      <p:bldP spid="1250345" grpId="0"/>
      <p:bldP spid="1250346" grpId="0"/>
      <p:bldP spid="1250346" grpId="1"/>
      <p:bldP spid="1250347" grpId="0"/>
      <p:bldP spid="125034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r>
              <a:rPr lang="sk-SK" sz="3600" b="1" dirty="0">
                <a:solidFill>
                  <a:srgbClr val="FF0000"/>
                </a:solidFill>
              </a:rPr>
              <a:t>Polia sú objekty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/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Premenn</a:t>
            </a:r>
            <a:r>
              <a:rPr lang="sk-SK" sz="3600" b="1" dirty="0">
                <a:solidFill>
                  <a:srgbClr val="FF0000"/>
                </a:solidFill>
              </a:rPr>
              <a:t>é a parametre „poľové“ objekty len </a:t>
            </a:r>
            <a:r>
              <a:rPr lang="sk-SK" sz="3600" b="1" dirty="0" err="1">
                <a:solidFill>
                  <a:srgbClr val="FF0000"/>
                </a:solidFill>
              </a:rPr>
              <a:t>referencujú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Ve</a:t>
            </a:r>
            <a:r>
              <a:rPr lang="sk-SK" sz="3200" b="1" dirty="0" err="1">
                <a:solidFill>
                  <a:srgbClr val="FF0000"/>
                </a:solidFill>
              </a:rPr>
              <a:t>ľkosť</a:t>
            </a:r>
            <a:r>
              <a:rPr lang="sk-SK" sz="3200" b="1" dirty="0">
                <a:solidFill>
                  <a:srgbClr val="FF0000"/>
                </a:solidFill>
              </a:rPr>
              <a:t> poľa nemožno zmeniť.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Chceme vytvoriť: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Triedu </a:t>
            </a:r>
            <a:r>
              <a:rPr lang="sk-SK" b="1" dirty="0"/>
              <a:t>Ihrisko</a:t>
            </a:r>
            <a:r>
              <a:rPr lang="sk-SK" dirty="0"/>
              <a:t> rozširujúcu triedu </a:t>
            </a:r>
            <a:r>
              <a:rPr lang="sk-SK" b="1" dirty="0" err="1"/>
              <a:t>WinPane</a:t>
            </a:r>
            <a:endParaRPr lang="sk-SK" b="1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Plocha ihriska je zelená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Je tam lopta na náhodnej pozícii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Lopta sa presunie smerom, kam sme klikli, a dokážeme ju presúvať ťahaním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Korytnačí futbal</a:t>
            </a:r>
            <a:endParaRPr lang="cs-CZ" sz="400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568450"/>
            <a:ext cx="2713038" cy="2006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1441450"/>
            <a:ext cx="3576638" cy="27574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Vytvárame ihrisko</a:t>
            </a:r>
            <a:endParaRPr lang="cs-CZ" sz="4000"/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sk-SK"/>
              <a:t>Pri </a:t>
            </a:r>
            <a:r>
              <a:rPr lang="sk-SK" b="1">
                <a:solidFill>
                  <a:srgbClr val="FF0000"/>
                </a:solidFill>
              </a:rPr>
              <a:t>vytvorení</a:t>
            </a:r>
            <a:r>
              <a:rPr lang="sk-SK"/>
              <a:t> ihriska spravíme:</a:t>
            </a:r>
          </a:p>
          <a:p>
            <a:pPr lvl="1" eaLnBrk="1" hangingPunct="1"/>
            <a:r>
              <a:rPr lang="sk-SK"/>
              <a:t>Nastavíme farbu pozadia na zelenú</a:t>
            </a:r>
          </a:p>
          <a:p>
            <a:pPr lvl="1" eaLnBrk="1" hangingPunct="1"/>
            <a:r>
              <a:rPr lang="sk-SK"/>
              <a:t>Vytvoríme korytnačku „loptu“ </a:t>
            </a:r>
            <a:r>
              <a:rPr lang="sk-SK" b="1">
                <a:solidFill>
                  <a:srgbClr val="FF0000"/>
                </a:solidFill>
              </a:rPr>
              <a:t>s tvarom lopty</a:t>
            </a:r>
          </a:p>
          <a:p>
            <a:pPr lvl="1" eaLnBrk="1" hangingPunct="1"/>
            <a:r>
              <a:rPr lang="sk-SK"/>
              <a:t>Umiestnime ju na náhodnú pozíciu</a:t>
            </a:r>
          </a:p>
          <a:p>
            <a:pPr lvl="1" eaLnBrk="1" hangingPunct="1"/>
            <a:r>
              <a:rPr lang="sk-SK"/>
              <a:t>V inštančnej premennej si zapamätáme referenciu na korytnačku-loptu, aby sme s ňou mohli komunikovať</a:t>
            </a:r>
          </a:p>
          <a:p>
            <a:pPr lvl="1" eaLnBrk="1" hangingPunct="1">
              <a:buFontTx/>
              <a:buNone/>
            </a:pPr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Korytnačka - lopta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V inicializačnej metóde korytnačky „lopty“ jej zmeníme tvar a vypneme kresliace pero</a:t>
            </a:r>
          </a:p>
          <a:p>
            <a:pPr eaLnBrk="1" hangingPunct="1">
              <a:buFontTx/>
              <a:buNone/>
            </a:pPr>
            <a:endParaRPr lang="cs-CZ" sz="18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Turtle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Lopta()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latin typeface="Courier New" pitchFamily="49" charset="0"/>
              </a:rPr>
              <a:t>			// </a:t>
            </a:r>
            <a:r>
              <a:rPr lang="sk-SK">
                <a:latin typeface="Courier New" pitchFamily="49" charset="0"/>
              </a:rPr>
              <a:t>nastavenie tvaru ...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/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Tr</a:t>
            </a:r>
            <a:r>
              <a:rPr lang="sk-SK" b="1" dirty="0" err="1">
                <a:solidFill>
                  <a:srgbClr val="FF0000"/>
                </a:solidFill>
              </a:rPr>
              <a:t>ieda</a:t>
            </a:r>
            <a:r>
              <a:rPr lang="sk-SK" dirty="0"/>
              <a:t> je „vzor“ správania sa pre všetky objekty danej triedy – „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“</a:t>
            </a:r>
            <a:endParaRPr lang="en-US" dirty="0"/>
          </a:p>
          <a:p>
            <a:pPr eaLnBrk="1" hangingPunct="1"/>
            <a:r>
              <a:rPr lang="sk-SK" dirty="0"/>
              <a:t>Ako sa </a:t>
            </a:r>
            <a:r>
              <a:rPr lang="sk-SK" b="1" dirty="0">
                <a:solidFill>
                  <a:srgbClr val="FF0000"/>
                </a:solidFill>
              </a:rPr>
              <a:t>vytvára objekt triedy </a:t>
            </a:r>
            <a:r>
              <a:rPr lang="sk-SK" dirty="0"/>
              <a:t>pomocou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i="1" dirty="0"/>
              <a:t>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i="1" dirty="0"/>
              <a:t>,</a:t>
            </a:r>
            <a:r>
              <a:rPr lang="en-US" dirty="0"/>
              <a:t> …)</a:t>
            </a:r>
          </a:p>
          <a:p>
            <a:pPr lvl="1" eaLnBrk="1" hangingPunct="1"/>
            <a:r>
              <a:rPr lang="en-US" dirty="0" err="1"/>
              <a:t>vieme</a:t>
            </a:r>
            <a:r>
              <a:rPr lang="en-US" dirty="0"/>
              <a:t>, </a:t>
            </a:r>
            <a:r>
              <a:rPr lang="sk-SK" dirty="0"/>
              <a:t>že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/>
              <a:t> </a:t>
            </a:r>
            <a:r>
              <a:rPr lang="sk-SK" dirty="0"/>
              <a:t>na uchovávanie postupnosti znakov je „extra“ trieda... </a:t>
            </a:r>
            <a:r>
              <a:rPr lang="en-US" dirty="0"/>
              <a:t>(</a:t>
            </a:r>
            <a:r>
              <a:rPr lang="sk-SK" dirty="0"/>
              <a:t>„skratky“ pre programátorov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en-US" b="1" i="1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i="1" dirty="0" err="1"/>
              <a:t>WinPane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i="1" dirty="0"/>
          </a:p>
          <a:p>
            <a:pPr eaLnBrk="1" hangingPunct="1"/>
            <a:r>
              <a:rPr lang="sk-SK" dirty="0"/>
              <a:t>Ako pridať do všetkých </a:t>
            </a:r>
            <a:r>
              <a:rPr lang="en-US" dirty="0" err="1"/>
              <a:t>objektov</a:t>
            </a:r>
            <a:r>
              <a:rPr lang="en-US" dirty="0"/>
              <a:t>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sk-SK" dirty="0"/>
              <a:t> „trvalú pamäť“ – </a:t>
            </a:r>
            <a:r>
              <a:rPr lang="sk-SK" b="1" dirty="0">
                <a:solidFill>
                  <a:srgbClr val="FF0000"/>
                </a:solidFill>
              </a:rPr>
              <a:t>inštančné premenné</a:t>
            </a: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Ako správne ťahať objekty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sk-SK" dirty="0"/>
              <a:t>: 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overíme, či nemáme </a:t>
            </a:r>
            <a:r>
              <a:rPr lang="sk-SK" u="sng" dirty="0"/>
              <a:t>začať </a:t>
            </a:r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sk-SK" u="sng" dirty="0"/>
              <a:t>ťahanie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kliklo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, </a:t>
            </a:r>
            <a:endParaRPr lang="sk-SK" dirty="0"/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en-US" dirty="0" err="1"/>
              <a:t>ktor</a:t>
            </a:r>
            <a:r>
              <a:rPr lang="sk-SK" dirty="0"/>
              <a:t>ý chceme ťahať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onMouseDragged</a:t>
            </a:r>
            <a:r>
              <a:rPr lang="sk-SK" dirty="0"/>
              <a:t>:</a:t>
            </a:r>
            <a:r>
              <a:rPr lang="en-US" dirty="0"/>
              <a:t> </a:t>
            </a:r>
            <a:endParaRPr lang="sk-SK" dirty="0"/>
          </a:p>
          <a:p>
            <a:pPr lvl="1" eaLnBrk="1" hangingPunct="1"/>
            <a:r>
              <a:rPr lang="en-US" u="sng" dirty="0" err="1"/>
              <a:t>ak</a:t>
            </a:r>
            <a:r>
              <a:rPr lang="en-US" u="sng" dirty="0"/>
              <a:t> </a:t>
            </a:r>
            <a:r>
              <a:rPr lang="en-US" b="1" u="sng" dirty="0" err="1"/>
              <a:t>nie</a:t>
            </a:r>
            <a:r>
              <a:rPr lang="sk-SK" b="1" u="sng" dirty="0"/>
              <a:t>čo </a:t>
            </a:r>
            <a:r>
              <a:rPr lang="sk-SK" u="sng" dirty="0"/>
              <a:t>ťaháme</a:t>
            </a:r>
            <a:r>
              <a:rPr lang="sk-SK" dirty="0"/>
              <a:t>, tak to </a:t>
            </a:r>
            <a:r>
              <a:rPr lang="sk-SK" dirty="0" err="1"/>
              <a:t>priestňujeme</a:t>
            </a:r>
            <a:endParaRPr lang="sk-SK" dirty="0"/>
          </a:p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onMouseReleased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u="sng" dirty="0"/>
              <a:t>sa </a:t>
            </a:r>
            <a:r>
              <a:rPr lang="sk-SK" b="1" u="sng" dirty="0"/>
              <a:t>niečo</a:t>
            </a:r>
            <a:r>
              <a:rPr lang="sk-SK" u="sng" dirty="0"/>
              <a:t> ťahalo</a:t>
            </a:r>
            <a:r>
              <a:rPr lang="sk-SK" dirty="0"/>
              <a:t>, tak to prestaneme ťahať</a:t>
            </a:r>
          </a:p>
        </p:txBody>
      </p:sp>
      <p:pic>
        <p:nvPicPr>
          <p:cNvPr id="12292" name="Picture 2" descr="http://img.cas.sk/img/4/article/490902_barbaric-trolejbusy-lietadlo-obor-obrovske-najvacsie-mrija-an-225-silak-tahat-tahanie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579" y="1507751"/>
            <a:ext cx="3092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236258" y="5468470"/>
            <a:ext cx="1272987" cy="79786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72836" y="5698935"/>
            <a:ext cx="3864341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Potrebujeme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si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pam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ätať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, či niečo ťaháme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– in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štančná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premenná.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J</a:t>
            </a:r>
            <a:r>
              <a:rPr lang="en-US" dirty="0" err="1"/>
              <a:t>edna</a:t>
            </a:r>
            <a:r>
              <a:rPr lang="en-US" dirty="0"/>
              <a:t> </a:t>
            </a:r>
            <a:r>
              <a:rPr lang="en-US" dirty="0" err="1"/>
              <a:t>lopta</a:t>
            </a:r>
            <a:r>
              <a:rPr lang="en-US" dirty="0"/>
              <a:t> je pre </a:t>
            </a:r>
            <a:r>
              <a:rPr lang="en-US" dirty="0" err="1"/>
              <a:t>amat</a:t>
            </a:r>
            <a:r>
              <a:rPr lang="sk-SK" dirty="0" err="1"/>
              <a:t>érov</a:t>
            </a:r>
            <a:endParaRPr lang="cs-CZ" dirty="0"/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Chceme, aby na ihrisku bolo 10 lôpt ...</a:t>
            </a:r>
          </a:p>
          <a:p>
            <a:pPr eaLnBrk="1" hangingPunct="1"/>
            <a:r>
              <a:rPr lang="sk-SK" dirty="0"/>
              <a:t>... potrebujeme si pamätať referencie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ne </a:t>
            </a:r>
            <a:br>
              <a:rPr lang="sk-SK" dirty="0"/>
            </a:b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sk-SK" dirty="0"/>
              <a:t>rodné čísla“</a:t>
            </a:r>
            <a:r>
              <a:rPr lang="en-US" dirty="0"/>
              <a:t>),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s </a:t>
            </a:r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sk-SK" dirty="0"/>
              <a:t>„komunikovať“: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5092700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53816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51641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53689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225" y="53371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50752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ectangle 9"/>
          <p:cNvSpPr/>
          <p:nvPr/>
        </p:nvSpPr>
        <p:spPr>
          <a:xfrm>
            <a:off x="1977060" y="3417203"/>
            <a:ext cx="491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sz="28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800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Lopty v poli</a:t>
            </a:r>
            <a:endParaRPr lang="cs-CZ" sz="4000"/>
          </a:p>
        </p:txBody>
      </p:sp>
      <p:sp>
        <p:nvSpPr>
          <p:cNvPr id="1245188" name="AutoShape 4"/>
          <p:cNvSpPr>
            <a:spLocks noChangeArrowheads="1"/>
          </p:cNvSpPr>
          <p:nvPr/>
        </p:nvSpPr>
        <p:spPr bwMode="auto">
          <a:xfrm>
            <a:off x="4081463" y="2292350"/>
            <a:ext cx="4673600" cy="1597025"/>
          </a:xfrm>
          <a:prstGeom prst="cloudCallout">
            <a:avLst>
              <a:gd name="adj1" fmla="val -46773"/>
              <a:gd name="adj2" fmla="val 1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245189" name="Rectangle 5"/>
          <p:cNvSpPr>
            <a:spLocks noChangeArrowheads="1"/>
          </p:cNvSpPr>
          <p:nvPr/>
        </p:nvSpPr>
        <p:spPr bwMode="auto">
          <a:xfrm>
            <a:off x="56896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64008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1" name="Rectangle 7"/>
          <p:cNvSpPr>
            <a:spLocks noChangeArrowheads="1"/>
          </p:cNvSpPr>
          <p:nvPr/>
        </p:nvSpPr>
        <p:spPr bwMode="auto">
          <a:xfrm>
            <a:off x="4975225" y="2870200"/>
            <a:ext cx="695325" cy="652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4" name="Rectangle 10"/>
          <p:cNvSpPr>
            <a:spLocks noChangeArrowheads="1"/>
          </p:cNvSpPr>
          <p:nvPr/>
        </p:nvSpPr>
        <p:spPr bwMode="auto">
          <a:xfrm>
            <a:off x="7107238" y="2868613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6" name="Text Box 12"/>
          <p:cNvSpPr txBox="1">
            <a:spLocks noChangeArrowheads="1"/>
          </p:cNvSpPr>
          <p:nvPr/>
        </p:nvSpPr>
        <p:spPr bwMode="auto">
          <a:xfrm>
            <a:off x="5154613" y="2438400"/>
            <a:ext cx="259556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0        1        2         3</a:t>
            </a:r>
            <a:endParaRPr lang="cs-CZ"/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0" y="1320800"/>
            <a:ext cx="310832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lopty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2452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5" y="3990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4117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463708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47910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2438" y="3433763"/>
            <a:ext cx="3416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4025" y="2916238"/>
            <a:ext cx="233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4950" y="5693725"/>
            <a:ext cx="58039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latin typeface="Courier New" pitchFamily="49" charset="0"/>
            </a:endParaRPr>
          </a:p>
          <a:p>
            <a:pPr algn="l"/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latin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Lopta</a:t>
            </a:r>
            <a:r>
              <a:rPr lang="en-US" dirty="0">
                <a:latin typeface="Courier New" pitchFamily="49" charset="0"/>
              </a:rPr>
              <a:t>();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03800" y="304958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30875" y="304958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23025" y="304323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35813" y="3035300"/>
            <a:ext cx="677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682" y="1711163"/>
            <a:ext cx="1335277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76400" y="1963272"/>
            <a:ext cx="2492187" cy="104886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980328" y="3227295"/>
            <a:ext cx="1299883" cy="10130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5109881" y="3281084"/>
            <a:ext cx="932329" cy="9502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>
            <a:off x="6678705" y="3236260"/>
            <a:ext cx="71717" cy="138056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7476563" y="3182471"/>
            <a:ext cx="421342" cy="16315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8" grpId="0" animBg="1"/>
      <p:bldP spid="1245189" grpId="0" animBg="1"/>
      <p:bldP spid="1245190" grpId="0" animBg="1"/>
      <p:bldP spid="1245191" grpId="0" animBg="1"/>
      <p:bldP spid="1245194" grpId="0" animBg="1"/>
      <p:bldP spid="1245196" grpId="0"/>
      <p:bldP spid="21514" grpId="0"/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endParaRPr lang="sk-SK" sz="1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Ak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</a:rPr>
              <a:t>chceme pole referencií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na objekty nejakej triedy,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tak </a:t>
            </a:r>
            <a:r>
              <a:rPr lang="sk-SK" sz="3600" b="1" dirty="0" err="1">
                <a:solidFill>
                  <a:srgbClr val="FF0000"/>
                </a:solidFill>
              </a:rPr>
              <a:t>vytvore</a:t>
            </a:r>
            <a:r>
              <a:rPr lang="en-US" sz="3600" b="1" dirty="0">
                <a:solidFill>
                  <a:srgbClr val="FF0000"/>
                </a:solidFill>
              </a:rPr>
              <a:t>n</a:t>
            </a:r>
            <a:r>
              <a:rPr lang="sk-SK" sz="3600" b="1" dirty="0" err="1">
                <a:solidFill>
                  <a:srgbClr val="FF0000"/>
                </a:solidFill>
              </a:rPr>
              <a:t>ím</a:t>
            </a:r>
            <a:r>
              <a:rPr lang="sk-SK" sz="3600" b="1" dirty="0">
                <a:solidFill>
                  <a:srgbClr val="FF0000"/>
                </a:solidFill>
              </a:rPr>
              <a:t> tohto poľa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tieto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4400" b="1" dirty="0">
                <a:solidFill>
                  <a:srgbClr val="FF0000"/>
                </a:solidFill>
              </a:rPr>
              <a:t>objekty nevzniknú</a:t>
            </a:r>
            <a:r>
              <a:rPr lang="sk-SK" sz="3600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endParaRPr lang="en-US" sz="3600" b="1" dirty="0"/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Korytnačí </a:t>
            </a:r>
            <a:r>
              <a:rPr lang="sk-SK" dirty="0" err="1"/>
              <a:t>viacloptový</a:t>
            </a:r>
            <a:r>
              <a:rPr lang="sk-SK" dirty="0"/>
              <a:t> futbal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Ťahanie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v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musíme zistiť, na ktorý objekt sa kliklo – do objektov triedy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Lopta </a:t>
            </a:r>
            <a:r>
              <a:rPr lang="sk-SK" dirty="0"/>
              <a:t>pridáme metódu, ktorá povie, či sa kliklo na danú loptu</a:t>
            </a:r>
          </a:p>
          <a:p>
            <a:pPr lvl="1" eaLnBrk="1" hangingPunct="1"/>
            <a:r>
              <a:rPr lang="sk-SK" dirty="0"/>
              <a:t>Namiesto toho, či je ťahaná lopta, si musíme pamätať aj, ktorú loptu ťaháme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b="1" dirty="0"/>
              <a:t>Posunutie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Posunieme loptu, ktorá je najbližšie k miestu kliknutia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ájsť</a:t>
            </a:r>
            <a:r>
              <a:rPr lang="en-US" dirty="0"/>
              <a:t>?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Najbli</a:t>
            </a:r>
            <a:r>
              <a:rPr lang="sk-SK" dirty="0" err="1"/>
              <a:t>žšia</a:t>
            </a:r>
            <a:r>
              <a:rPr lang="sk-SK" dirty="0"/>
              <a:t> lopta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Pamätáme si, ktorá lopta je </a:t>
            </a:r>
            <a:r>
              <a:rPr lang="sk-SK" b="1" dirty="0">
                <a:solidFill>
                  <a:srgbClr val="FF0000"/>
                </a:solidFill>
              </a:rPr>
              <a:t>zatiaľ najbližšie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</a:t>
            </a:r>
            <a:endParaRPr lang="en-US" dirty="0"/>
          </a:p>
          <a:p>
            <a:pPr eaLnBrk="1" hangingPunct="1"/>
            <a:r>
              <a:rPr lang="en-US" dirty="0"/>
              <a:t>Na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predpokladáme, že najbližšie je </a:t>
            </a:r>
            <a:r>
              <a:rPr lang="sk-SK" dirty="0">
                <a:solidFill>
                  <a:srgbClr val="FF0000"/>
                </a:solidFill>
              </a:rPr>
              <a:t>prvá</a:t>
            </a:r>
            <a:r>
              <a:rPr lang="sk-SK" dirty="0"/>
              <a:t> lopta </a:t>
            </a:r>
            <a:r>
              <a:rPr lang="en-US" dirty="0"/>
              <a:t>(index 0)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Skúšame každú loptu</a:t>
            </a:r>
            <a:r>
              <a:rPr lang="sk-SK" dirty="0"/>
              <a:t>, </a:t>
            </a:r>
            <a:r>
              <a:rPr lang="sk-SK" dirty="0">
                <a:solidFill>
                  <a:srgbClr val="FF0000"/>
                </a:solidFill>
              </a:rPr>
              <a:t>či nie je bližšie ako lopta</a:t>
            </a:r>
            <a:r>
              <a:rPr lang="sk-SK" dirty="0"/>
              <a:t>, ktorá je doposiaľ najbližšie:</a:t>
            </a:r>
          </a:p>
          <a:p>
            <a:pPr lvl="1" eaLnBrk="1" hangingPunct="1"/>
            <a:r>
              <a:rPr lang="sk-SK" dirty="0"/>
              <a:t>ak je skúšaná lopta bližšie, tak si ju zapamätáme ako doposiaľ najbližšiu</a:t>
            </a:r>
          </a:p>
          <a:p>
            <a:pPr eaLnBrk="1" hangingPunct="1"/>
            <a:r>
              <a:rPr lang="sk-SK" dirty="0"/>
              <a:t>Po skončení máme najbližšiu loptu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0343" y="6147170"/>
            <a:ext cx="338024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 Unicode" pitchFamily="34" charset="0"/>
                <a:cs typeface="Lucida Sans Unicode" pitchFamily="34" charset="0"/>
              </a:rPr>
              <a:t>Stratégia: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naj prvok v poli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151428"/>
            <a:ext cx="8574505" cy="5300326"/>
          </a:xfrm>
        </p:spPr>
        <p:txBody>
          <a:bodyPr/>
          <a:lstStyle/>
          <a:p>
            <a:r>
              <a:rPr lang="sk-SK" dirty="0"/>
              <a:t>Na uchovanie väčšieho počtu hodnôt </a:t>
            </a:r>
            <a:r>
              <a:rPr lang="sk-SK" b="1" dirty="0">
                <a:solidFill>
                  <a:srgbClr val="FF0000"/>
                </a:solidFill>
              </a:rPr>
              <a:t>rovnakého typu</a:t>
            </a:r>
            <a:r>
              <a:rPr lang="sk-SK" dirty="0"/>
              <a:t> používame polia </a:t>
            </a:r>
            <a:r>
              <a:rPr lang="en-US" dirty="0"/>
              <a:t>(</a:t>
            </a:r>
            <a:r>
              <a:rPr lang="sk-SK" dirty="0"/>
              <a:t>„poľové objekty“</a:t>
            </a:r>
            <a:r>
              <a:rPr lang="en-US" dirty="0"/>
              <a:t>)</a:t>
            </a:r>
          </a:p>
          <a:p>
            <a:r>
              <a:rPr lang="sk-SK" dirty="0"/>
              <a:t>Pole je objekt</a:t>
            </a:r>
            <a:r>
              <a:rPr lang="en-US" dirty="0"/>
              <a:t>,</a:t>
            </a:r>
            <a:r>
              <a:rPr lang="sk-SK" dirty="0"/>
              <a:t> preto na prácu s ním potrebujeme </a:t>
            </a:r>
            <a:r>
              <a:rPr lang="sk-SK" dirty="0">
                <a:solidFill>
                  <a:srgbClr val="FF0000"/>
                </a:solidFill>
              </a:rPr>
              <a:t>referenčnú premennú</a:t>
            </a:r>
            <a:r>
              <a:rPr lang="sk-SK" dirty="0"/>
              <a:t>, ktorá uchová referenciu naň </a:t>
            </a:r>
            <a:r>
              <a:rPr lang="en-US" dirty="0"/>
              <a:t>(</a:t>
            </a:r>
            <a:r>
              <a:rPr lang="sk-SK" dirty="0"/>
              <a:t>„jeho rodné číslo“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sk-SK" dirty="0">
              <a:solidFill>
                <a:srgbClr val="0000C0"/>
              </a:solidFill>
              <a:latin typeface="Courier New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r>
              <a:rPr lang="en-US" dirty="0"/>
              <a:t>Pole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cez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: </a:t>
            </a:r>
            <a:endParaRPr lang="en-US" dirty="0"/>
          </a:p>
          <a:p>
            <a:pPr lvl="1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r>
              <a:rPr lang="sk-SK" dirty="0"/>
              <a:t>K prvkom p</a:t>
            </a:r>
            <a:r>
              <a:rPr lang="en-US" dirty="0"/>
              <a:t>o</a:t>
            </a:r>
            <a:r>
              <a:rPr lang="sk-SK" dirty="0"/>
              <a:t>ľa pristupujeme cez </a:t>
            </a:r>
            <a:r>
              <a:rPr lang="sk-SK" b="1" dirty="0">
                <a:solidFill>
                  <a:srgbClr val="FF0000"/>
                </a:solidFill>
              </a:rPr>
              <a:t>indexy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od 0</a:t>
            </a:r>
            <a:r>
              <a:rPr lang="en-US" dirty="0"/>
              <a:t>):</a:t>
            </a:r>
          </a:p>
          <a:p>
            <a:pPr lvl="1"/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671398"/>
            <a:ext cx="8574505" cy="4469436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Základné stratégie </a:t>
            </a:r>
            <a:r>
              <a:rPr lang="sk-SK" dirty="0"/>
              <a:t>algoritmov na prácu s poľom</a:t>
            </a:r>
          </a:p>
          <a:p>
            <a:pPr lvl="1"/>
            <a:r>
              <a:rPr lang="sk-SK" dirty="0"/>
              <a:t>počet prvkov poľa s nejakou vlastnosťou</a:t>
            </a:r>
          </a:p>
          <a:p>
            <a:pPr lvl="1"/>
            <a:r>
              <a:rPr lang="sk-SK" dirty="0"/>
              <a:t>overenie, či má nejaký prvok poľa zadanú vlastnosť</a:t>
            </a:r>
          </a:p>
          <a:p>
            <a:pPr lvl="1"/>
            <a:r>
              <a:rPr lang="sk-SK" dirty="0"/>
              <a:t>nájdenie „naj“ prvku v poli</a:t>
            </a:r>
          </a:p>
          <a:p>
            <a:r>
              <a:rPr lang="sk-SK" dirty="0"/>
              <a:t>Ďalšie </a:t>
            </a:r>
            <a:r>
              <a:rPr lang="sk-SK" dirty="0" err="1"/>
              <a:t>špecialitky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„</a:t>
            </a:r>
            <a:r>
              <a:rPr lang="sk-SK" dirty="0" err="1"/>
              <a:t>inicializačná</a:t>
            </a:r>
            <a:r>
              <a:rPr lang="sk-SK" dirty="0"/>
              <a:t> metóda“ pre objekty</a:t>
            </a:r>
          </a:p>
          <a:p>
            <a:pPr lvl="1"/>
            <a:r>
              <a:rPr lang="sk-SK"/>
              <a:t>zmena tvaru </a:t>
            </a:r>
            <a:r>
              <a:rPr lang="sk-SK" dirty="0"/>
              <a:t>korytnačky</a:t>
            </a:r>
          </a:p>
          <a:p>
            <a:pPr lvl="1"/>
            <a:r>
              <a:rPr lang="sk-SK" dirty="0"/>
              <a:t>pár stratégií ako na myšacie udalosti</a:t>
            </a: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Inštančné premenné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1943" y="1444905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vek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	…</a:t>
            </a:r>
            <a:endParaRPr lang="cs-CZ" sz="18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}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sk-SK" dirty="0"/>
          </a:p>
        </p:txBody>
      </p:sp>
      <p:pic>
        <p:nvPicPr>
          <p:cNvPr id="5124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75150"/>
            <a:ext cx="1146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6" name="AutoShape 8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7" name="AutoShape 10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5128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075" y="2995613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3576638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3597275"/>
            <a:ext cx="1147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5041900"/>
            <a:ext cx="1147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Cloud Callout 15"/>
          <p:cNvSpPr>
            <a:spLocks noChangeArrowheads="1"/>
          </p:cNvSpPr>
          <p:nvPr/>
        </p:nvSpPr>
        <p:spPr bwMode="auto">
          <a:xfrm>
            <a:off x="2924175" y="449738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vek:8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3" name="Cloud Callout 16"/>
          <p:cNvSpPr>
            <a:spLocks noChangeArrowheads="1"/>
          </p:cNvSpPr>
          <p:nvPr/>
        </p:nvSpPr>
        <p:spPr bwMode="auto">
          <a:xfrm>
            <a:off x="2730500" y="306863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vek:10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4" name="Cloud Callout 17"/>
          <p:cNvSpPr>
            <a:spLocks noChangeArrowheads="1"/>
          </p:cNvSpPr>
          <p:nvPr/>
        </p:nvSpPr>
        <p:spPr bwMode="auto">
          <a:xfrm>
            <a:off x="276225" y="3489325"/>
            <a:ext cx="1466850" cy="468313"/>
          </a:xfrm>
          <a:prstGeom prst="cloudCallout">
            <a:avLst>
              <a:gd name="adj1" fmla="val 32319"/>
              <a:gd name="adj2" fmla="val 13627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vek:13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4703583" y="6072655"/>
            <a:ext cx="3871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597525" y="2311400"/>
            <a:ext cx="241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Turtle();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9" name="Cloud Callout 27"/>
          <p:cNvSpPr>
            <a:spLocks noChangeArrowheads="1"/>
          </p:cNvSpPr>
          <p:nvPr/>
        </p:nvSpPr>
        <p:spPr bwMode="auto">
          <a:xfrm>
            <a:off x="8035925" y="2714625"/>
            <a:ext cx="720725" cy="468313"/>
          </a:xfrm>
          <a:prstGeom prst="cloudCallout">
            <a:avLst>
              <a:gd name="adj1" fmla="val -35523"/>
              <a:gd name="adj2" fmla="val 8177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40" name="Cloud Callout 28"/>
          <p:cNvSpPr>
            <a:spLocks noChangeArrowheads="1"/>
          </p:cNvSpPr>
          <p:nvPr/>
        </p:nvSpPr>
        <p:spPr bwMode="auto">
          <a:xfrm>
            <a:off x="5930900" y="3360738"/>
            <a:ext cx="720725" cy="468312"/>
          </a:xfrm>
          <a:prstGeom prst="cloudCallout">
            <a:avLst>
              <a:gd name="adj1" fmla="val 60477"/>
              <a:gd name="adj2" fmla="val 76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2895601" y="5683622"/>
            <a:ext cx="1748117" cy="519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553199" y="2707339"/>
            <a:ext cx="233082" cy="7530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vieme...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do triedy </a:t>
            </a:r>
            <a:r>
              <a:rPr lang="sk-SK" dirty="0" err="1"/>
              <a:t>rozšírujúcej</a:t>
            </a:r>
            <a:r>
              <a:rPr lang="sk-SK" dirty="0"/>
              <a:t> triedu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pridáme metódy „so správnym menom a parametrami“, vykonajú sa pri myšacích aktivitách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20725" y="4354513"/>
            <a:ext cx="7961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onMouseClicked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24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</a:t>
            </a: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Pressed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</a:p>
          <a:p>
            <a:pPr algn="l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6149" name="Picture 4" descr="http://www.futtock.co.uk/wp-content/uploads/m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25" y="3138488"/>
            <a:ext cx="1231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</a:t>
            </a:r>
            <a:endParaRPr 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Udalosti</a:t>
            </a:r>
            <a:r>
              <a:rPr lang="sk-SK" dirty="0"/>
              <a:t>, ktoré môžeme obsluhovať </a:t>
            </a:r>
            <a:r>
              <a:rPr lang="en-US" dirty="0"/>
              <a:t>(</a:t>
            </a:r>
            <a:r>
              <a:rPr lang="en-US" dirty="0" err="1"/>
              <a:t>spracova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Projekt: kvetinová farma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13" y="1418008"/>
            <a:ext cx="5554662" cy="4802187"/>
          </a:xfrm>
        </p:spPr>
        <p:txBody>
          <a:bodyPr/>
          <a:lstStyle/>
          <a:p>
            <a:pPr eaLnBrk="1" hangingPunct="1"/>
            <a:r>
              <a:rPr lang="sk-SK" dirty="0"/>
              <a:t>Ideme vyrobiť:</a:t>
            </a:r>
          </a:p>
          <a:p>
            <a:pPr lvl="1" eaLnBrk="1" hangingPunct="1"/>
            <a:r>
              <a:rPr lang="sk-SK" dirty="0"/>
              <a:t>Triedu </a:t>
            </a:r>
            <a:r>
              <a:rPr lang="sk-SK" b="1" i="1" dirty="0">
                <a:solidFill>
                  <a:srgbClr val="FF0000"/>
                </a:solidFill>
              </a:rPr>
              <a:t>Farma</a:t>
            </a:r>
            <a:r>
              <a:rPr lang="sk-SK" dirty="0"/>
              <a:t>, rozširujúcu triedu </a:t>
            </a:r>
            <a:r>
              <a:rPr lang="sk-SK" i="1" dirty="0" err="1"/>
              <a:t>WinPane</a:t>
            </a:r>
            <a:endParaRPr lang="sk-SK" i="1" dirty="0"/>
          </a:p>
          <a:p>
            <a:pPr lvl="1" eaLnBrk="1" hangingPunct="1"/>
            <a:r>
              <a:rPr lang="sk-SK" dirty="0"/>
              <a:t>Každá farma:</a:t>
            </a:r>
          </a:p>
          <a:p>
            <a:pPr lvl="2" eaLnBrk="1" hangingPunct="1"/>
            <a:r>
              <a:rPr lang="sk-SK" dirty="0"/>
              <a:t>má šírku 500 a výšku 300</a:t>
            </a:r>
          </a:p>
          <a:p>
            <a:pPr lvl="2" eaLnBrk="1" hangingPunct="1"/>
            <a:r>
              <a:rPr lang="sk-SK" dirty="0"/>
              <a:t>má hnedé pozadie</a:t>
            </a:r>
          </a:p>
          <a:p>
            <a:pPr lvl="2" eaLnBrk="1" hangingPunct="1"/>
            <a:r>
              <a:rPr lang="sk-SK" dirty="0"/>
              <a:t>je rozdelená na </a:t>
            </a:r>
            <a:r>
              <a:rPr lang="sk-SK" b="1" dirty="0"/>
              <a:t>5</a:t>
            </a:r>
            <a:r>
              <a:rPr lang="sk-SK" dirty="0"/>
              <a:t> </a:t>
            </a:r>
            <a:r>
              <a:rPr lang="sk-SK" b="1" dirty="0"/>
              <a:t>záhonov</a:t>
            </a:r>
            <a:r>
              <a:rPr lang="sk-SK" dirty="0"/>
              <a:t> rovnakej šírky</a:t>
            </a:r>
          </a:p>
          <a:p>
            <a:pPr lvl="2" eaLnBrk="1" hangingPunct="1"/>
            <a:r>
              <a:rPr lang="sk-SK" dirty="0"/>
              <a:t>hranice záhonov sú čierne vertikálne čiary</a:t>
            </a:r>
            <a:endParaRPr lang="en-US" dirty="0"/>
          </a:p>
          <a:p>
            <a:pPr lvl="1" eaLnBrk="1" hangingPunct="1"/>
            <a:r>
              <a:rPr lang="en-US" b="1" dirty="0" err="1"/>
              <a:t>Kliknut</a:t>
            </a:r>
            <a:r>
              <a:rPr lang="sk-SK" b="1" dirty="0" err="1"/>
              <a:t>ím</a:t>
            </a:r>
            <a:r>
              <a:rPr lang="sk-SK" b="1" dirty="0"/>
              <a:t> do záhonu</a:t>
            </a:r>
            <a:r>
              <a:rPr lang="sk-SK" dirty="0"/>
              <a:t> na danom </a:t>
            </a:r>
            <a:r>
              <a:rPr lang="en-US" dirty="0" err="1"/>
              <a:t>mieste</a:t>
            </a:r>
            <a:r>
              <a:rPr lang="en-US" dirty="0"/>
              <a:t> v </a:t>
            </a:r>
            <a:r>
              <a:rPr lang="sk-SK" dirty="0"/>
              <a:t>záhone posadíme </a:t>
            </a:r>
            <a:r>
              <a:rPr lang="sk-SK" dirty="0">
                <a:solidFill>
                  <a:srgbClr val="FF0000"/>
                </a:solidFill>
              </a:rPr>
              <a:t>kvet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endParaRPr lang="cs-CZ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365" y="2313922"/>
            <a:ext cx="2778125" cy="41767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905" y="1131576"/>
            <a:ext cx="1923863" cy="1081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chceme od farmy</a:t>
            </a:r>
            <a:endParaRPr lang="cs-CZ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Ak</a:t>
            </a:r>
            <a:r>
              <a:rPr lang="sk-SK" dirty="0"/>
              <a:t>é metódy má mať „kvetinová“ farma: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getP</a:t>
            </a:r>
            <a:r>
              <a:rPr lang="sk-SK" dirty="0" err="1">
                <a:solidFill>
                  <a:srgbClr val="FF0000"/>
                </a:solidFill>
              </a:rPr>
              <a:t>ocetZahonov</a:t>
            </a:r>
            <a:r>
              <a:rPr lang="sk-SK" dirty="0"/>
              <a:t> – vráti počet záhonov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sk-SK" dirty="0" err="1">
                <a:solidFill>
                  <a:srgbClr val="FF0000"/>
                </a:solidFill>
              </a:rPr>
              <a:t>Zahone</a:t>
            </a:r>
            <a:r>
              <a:rPr lang="sk-SK" dirty="0"/>
              <a:t> – vráti počet kvetín v </a:t>
            </a:r>
            <a:r>
              <a:rPr lang="sk-SK" dirty="0" err="1"/>
              <a:t>i-tom</a:t>
            </a:r>
            <a:r>
              <a:rPr lang="sk-SK" dirty="0"/>
              <a:t> záhone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sk-SK" dirty="0" err="1">
                <a:solidFill>
                  <a:srgbClr val="FF0000"/>
                </a:solidFill>
              </a:rPr>
              <a:t>ocetKvetov</a:t>
            </a:r>
            <a:r>
              <a:rPr lang="sk-SK" dirty="0"/>
              <a:t> – vráti počet kvetín v celej záhradke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sViacAko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počet záhonov, v ktorých je viac ako parametrom zadaný počet kvetín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vsadeNieco</a:t>
            </a:r>
            <a:r>
              <a:rPr lang="sk-SK" dirty="0"/>
              <a:t> – vráti, či je v každom záhone aspoň jeden kvietok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najZáhon</a:t>
            </a:r>
            <a:r>
              <a:rPr lang="sk-SK" dirty="0"/>
              <a:t> – vráti poradové číslo </a:t>
            </a:r>
            <a:r>
              <a:rPr lang="en-US" dirty="0"/>
              <a:t>(index) </a:t>
            </a:r>
            <a:r>
              <a:rPr lang="sk-SK" dirty="0"/>
              <a:t>záhonu, v ktorom je najviac kvetín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je maxim</a:t>
            </a:r>
            <a:r>
              <a:rPr lang="sk-SK" dirty="0" err="1"/>
              <a:t>álnych</a:t>
            </a:r>
            <a:r>
              <a:rPr lang="sk-SK" dirty="0"/>
              <a:t> záhonov viac, tak </a:t>
            </a:r>
            <a:r>
              <a:rPr lang="en-US" dirty="0"/>
              <a:t>index</a:t>
            </a:r>
            <a:r>
              <a:rPr lang="sk-SK" dirty="0"/>
              <a:t> </a:t>
            </a:r>
            <a:r>
              <a:rPr lang="en-US" dirty="0" err="1"/>
              <a:t>ktor</a:t>
            </a:r>
            <a:r>
              <a:rPr lang="sk-SK" dirty="0" err="1"/>
              <a:t>éhokoľvek</a:t>
            </a:r>
            <a:r>
              <a:rPr lang="sk-SK" dirty="0"/>
              <a:t> z nich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Metódy skúmame cez </a:t>
            </a:r>
            <a:r>
              <a:rPr lang="sk-SK" dirty="0" err="1"/>
              <a:t>ObjectInspector</a:t>
            </a:r>
            <a:r>
              <a:rPr lang="sk-SK" dirty="0"/>
              <a:t> ...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5725" y="1425575"/>
            <a:ext cx="1219200" cy="1219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sk-SK" dirty="0"/>
              <a:t>Pri vytvorení objektu farmy spravíme:</a:t>
            </a:r>
          </a:p>
          <a:p>
            <a:pPr lvl="1"/>
            <a:r>
              <a:rPr lang="sk-SK" dirty="0"/>
              <a:t>nastavíme </a:t>
            </a:r>
            <a:r>
              <a:rPr lang="en-US" dirty="0" err="1"/>
              <a:t>rozmery</a:t>
            </a:r>
            <a:r>
              <a:rPr lang="sk-SK" dirty="0"/>
              <a:t> kresliacej plochy na 500</a:t>
            </a:r>
            <a:r>
              <a:rPr lang="en-US" dirty="0"/>
              <a:t> x 300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astav</a:t>
            </a:r>
            <a:r>
              <a:rPr lang="sk-SK" dirty="0" err="1"/>
              <a:t>íme</a:t>
            </a:r>
            <a:r>
              <a:rPr lang="sk-SK" dirty="0"/>
              <a:t> farbu pozadia na hnedú </a:t>
            </a:r>
            <a:endParaRPr lang="en-US" dirty="0"/>
          </a:p>
          <a:p>
            <a:pPr lvl="2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(255, 211, 155)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akresl</a:t>
            </a:r>
            <a:r>
              <a:rPr lang="sk-SK" dirty="0" err="1"/>
              <a:t>íme</a:t>
            </a:r>
            <a:r>
              <a:rPr lang="sk-SK" dirty="0"/>
              <a:t> hranice záhonov</a:t>
            </a:r>
          </a:p>
          <a:p>
            <a:pPr lvl="2"/>
            <a:r>
              <a:rPr lang="sk-SK" dirty="0"/>
              <a:t>spravíme si na to pomocnú metódu s počtom záhonov určeným parametrom, ktorú zavoláme...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049" y="5295534"/>
            <a:ext cx="663443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Ako to spraviť, aby to všetko objekt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triedy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Farma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spravil „sám“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pri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svojom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vytvoren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í 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sk-SK" sz="24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nie cez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na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še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p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íkazy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v „spúšťači“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)?</a:t>
            </a: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4677</TotalTime>
  <Words>1754</Words>
  <Application>Microsoft Office PowerPoint</Application>
  <PresentationFormat>Prezentácia na obrazovke (4:3)</PresentationFormat>
  <Paragraphs>314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7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5. prednáška (14.10.2024)</vt:lpstr>
      <vt:lpstr>Čo už vieme...</vt:lpstr>
      <vt:lpstr>Čo už vieme…</vt:lpstr>
      <vt:lpstr>Inštančné premenné</vt:lpstr>
      <vt:lpstr>Čo už vieme...</vt:lpstr>
      <vt:lpstr>Myšacie udalosti</vt:lpstr>
      <vt:lpstr>Projekt: kvetinová farma</vt:lpstr>
      <vt:lpstr>Čo chceme od farmy</vt:lpstr>
      <vt:lpstr>Vytvorenie farmy</vt:lpstr>
      <vt:lpstr>Pri zrode objektu ...</vt:lpstr>
      <vt:lpstr>Programujeme...</vt:lpstr>
      <vt:lpstr>Zmena tvaru korytnačky</vt:lpstr>
      <vt:lpstr>Programujeme...</vt:lpstr>
      <vt:lpstr>Polia</vt:lpstr>
      <vt:lpstr>Pole - metafora</vt:lpstr>
      <vt:lpstr>Deklarácia „poľovej“ premennej</vt:lpstr>
      <vt:lpstr>Vytvorenie objektu poľa</vt:lpstr>
      <vt:lpstr>Prístup k políčkam poľa</vt:lpstr>
      <vt:lpstr>Čo o poliach ešte nevieme</vt:lpstr>
      <vt:lpstr>„Defaultné“ hodnoty</vt:lpstr>
      <vt:lpstr>Farma: čo potrebujeme?</vt:lpstr>
      <vt:lpstr>Počet prvkov s vlastnosťou</vt:lpstr>
      <vt:lpstr>Všetky prvky majú vlastnosť ...</vt:lpstr>
      <vt:lpstr>Naj-prvok poľa</vt:lpstr>
      <vt:lpstr>Naj-prvok poľa – simulácia</vt:lpstr>
      <vt:lpstr>Na čo musíme pamätať</vt:lpstr>
      <vt:lpstr>Korytnačí futbal</vt:lpstr>
      <vt:lpstr>Vytvárame ihrisko</vt:lpstr>
      <vt:lpstr>Korytnačka - lopta</vt:lpstr>
      <vt:lpstr>Ako správne ťahať objekty</vt:lpstr>
      <vt:lpstr>Jedna lopta je pre amatérov</vt:lpstr>
      <vt:lpstr>Lopty v poli</vt:lpstr>
      <vt:lpstr>Na čo musíme pamätať</vt:lpstr>
      <vt:lpstr>Korytnačí viacloptový futbal</vt:lpstr>
      <vt:lpstr>Najbližšia lopta</vt:lpstr>
      <vt:lpstr>Sumarizácia</vt:lpstr>
      <vt:lpstr>Sumarizácia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261</cp:revision>
  <dcterms:created xsi:type="dcterms:W3CDTF">2007-01-29T19:11:06Z</dcterms:created>
  <dcterms:modified xsi:type="dcterms:W3CDTF">2024-10-14T08:10:02Z</dcterms:modified>
</cp:coreProperties>
</file>