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4"/>
  </p:notesMasterIdLst>
  <p:handoutMasterIdLst>
    <p:handoutMasterId r:id="rId45"/>
  </p:handoutMasterIdLst>
  <p:sldIdLst>
    <p:sldId id="310" r:id="rId2"/>
    <p:sldId id="394" r:id="rId3"/>
    <p:sldId id="438" r:id="rId4"/>
    <p:sldId id="439" r:id="rId5"/>
    <p:sldId id="440" r:id="rId6"/>
    <p:sldId id="441" r:id="rId7"/>
    <p:sldId id="396" r:id="rId8"/>
    <p:sldId id="399" r:id="rId9"/>
    <p:sldId id="400" r:id="rId10"/>
    <p:sldId id="401" r:id="rId11"/>
    <p:sldId id="402" r:id="rId12"/>
    <p:sldId id="445" r:id="rId13"/>
    <p:sldId id="403" r:id="rId14"/>
    <p:sldId id="404" r:id="rId15"/>
    <p:sldId id="405" r:id="rId16"/>
    <p:sldId id="447" r:id="rId17"/>
    <p:sldId id="406" r:id="rId18"/>
    <p:sldId id="407" r:id="rId19"/>
    <p:sldId id="408" r:id="rId20"/>
    <p:sldId id="409" r:id="rId21"/>
    <p:sldId id="410" r:id="rId22"/>
    <p:sldId id="446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42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44" r:id="rId42"/>
    <p:sldId id="34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B4182-D7E2-6822-B313-A01944C712B4}" v="109" dt="2024-09-30T07:26:18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0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>
                <a:latin typeface="Lucida Sans"/>
                <a:ea typeface="Verdana"/>
              </a:rPr>
              <a:t>3</a:t>
            </a:r>
            <a:r>
              <a:rPr lang="en-US" dirty="0">
                <a:latin typeface="Lucida Sans"/>
                <a:ea typeface="Verdana"/>
              </a:rPr>
              <a:t>. </a:t>
            </a:r>
            <a:r>
              <a:rPr lang="en-US" dirty="0" err="1">
                <a:latin typeface="Lucida Sans"/>
                <a:ea typeface="Verdana"/>
              </a:rPr>
              <a:t>predn</a:t>
            </a:r>
            <a:r>
              <a:rPr lang="sk-SK" dirty="0" err="1">
                <a:latin typeface="Lucida Sans"/>
                <a:ea typeface="Verdana"/>
              </a:rPr>
              <a:t>áška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Po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čúvajme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, čo nám 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objekty hovoria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Cykly, funkcie a referencie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235" y="3500427"/>
            <a:ext cx="1143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 descr="http://hsc.csu.edu.au/entertain/industry/core/manage/3457/images/Listen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050" y="3276860"/>
            <a:ext cx="1743918" cy="1814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Keď je koniec v nedohľadne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Riziko</a:t>
            </a:r>
            <a:r>
              <a:rPr lang="sk-SK" dirty="0"/>
              <a:t> cyklov riadených podmienkou je to, že sa zmýlime a podmienka bude splnená stále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... s</a:t>
            </a:r>
            <a:r>
              <a:rPr lang="en-US" dirty="0"/>
              <a:t>t</a:t>
            </a:r>
            <a:r>
              <a:rPr lang="sk-SK" dirty="0" err="1"/>
              <a:t>ále</a:t>
            </a:r>
            <a:r>
              <a:rPr lang="sk-SK" dirty="0"/>
              <a:t> splnená podmienka </a:t>
            </a:r>
            <a:r>
              <a:rPr lang="en-US" dirty="0"/>
              <a:t>= </a:t>
            </a:r>
            <a:r>
              <a:rPr lang="sk-SK" dirty="0"/>
              <a:t>nikdy nekončiaci </a:t>
            </a: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nekone</a:t>
            </a:r>
            <a:r>
              <a:rPr lang="sk-SK" b="1" dirty="0" err="1">
                <a:solidFill>
                  <a:srgbClr val="FF0000"/>
                </a:solidFill>
              </a:rPr>
              <a:t>čný</a:t>
            </a:r>
            <a:r>
              <a:rPr lang="en-US" dirty="0"/>
              <a:t>)</a:t>
            </a:r>
            <a:r>
              <a:rPr lang="sk-SK" dirty="0"/>
              <a:t> cyklus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k = 100;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(k &gt; 10)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		</a:t>
            </a:r>
            <a:r>
              <a:rPr lang="en-US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(30);  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268" name="Picture 2" descr="http://filmonic.com/wp-content/uploads/2009/02/the-neverending-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0039">
            <a:off x="5705475" y="3416300"/>
            <a:ext cx="2855913" cy="15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491273" y="2444620"/>
            <a:ext cx="1054360" cy="12689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7004" y="1365479"/>
            <a:ext cx="345854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sa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latin typeface="Trebuchet MS" pitchFamily="34" charset="0"/>
              </a:rPr>
              <a:t>, ktorá „žije“ len počas </a:t>
            </a:r>
            <a:r>
              <a:rPr lang="sk-SK" dirty="0" err="1">
                <a:latin typeface="Trebuchet MS" pitchFamily="34" charset="0"/>
              </a:rPr>
              <a:t>for-cyklu</a:t>
            </a:r>
            <a:r>
              <a:rPr lang="sk-SK" dirty="0">
                <a:latin typeface="Trebuchet MS" pitchFamily="34" charset="0"/>
              </a:rPr>
              <a:t>.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je inicializovaná na hodnotu </a:t>
            </a:r>
            <a:r>
              <a:rPr lang="en-US" dirty="0">
                <a:latin typeface="Trebuchet MS" pitchFamily="34" charset="0"/>
              </a:rPr>
              <a:t>0.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215812" y="2202024"/>
            <a:ext cx="1119674" cy="14275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80652" y="1284614"/>
            <a:ext cx="345854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b="1" dirty="0">
                <a:latin typeface="Trebuchet MS" pitchFamily="34" charset="0"/>
              </a:rPr>
              <a:t>musí byť splnená</a:t>
            </a:r>
            <a:r>
              <a:rPr lang="sk-SK" dirty="0">
                <a:latin typeface="Trebuchet MS" pitchFamily="34" charset="0"/>
              </a:rPr>
              <a:t>, aby sa príkazy cyklu vykonali.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223518" y="4170784"/>
            <a:ext cx="233266" cy="14089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86808" y="5449177"/>
            <a:ext cx="489546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Čo sa má stať, </a:t>
            </a:r>
            <a:r>
              <a:rPr lang="sk-SK" b="1" dirty="0">
                <a:latin typeface="Trebuchet MS" pitchFamily="34" charset="0"/>
              </a:rPr>
              <a:t>po každom vykonaní </a:t>
            </a:r>
            <a:r>
              <a:rPr lang="sk-SK" dirty="0">
                <a:latin typeface="Trebuchet MS" pitchFamily="34" charset="0"/>
              </a:rPr>
              <a:t>príkazov cyklu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zvy</a:t>
            </a:r>
            <a:r>
              <a:rPr lang="sk-SK" dirty="0" err="1">
                <a:latin typeface="Trebuchet MS" pitchFamily="34" charset="0"/>
              </a:rPr>
              <a:t>čajne</a:t>
            </a:r>
            <a:r>
              <a:rPr lang="sk-SK" dirty="0">
                <a:latin typeface="Trebuchet MS" pitchFamily="34" charset="0"/>
              </a:rPr>
              <a:t> sa zvýši hodnota riadiacej premennej cyklu o 1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2163" y="5683851"/>
            <a:ext cx="299823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Premennú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zvykneme nazývať </a:t>
            </a:r>
            <a:r>
              <a:rPr lang="sk-SK" b="1" dirty="0">
                <a:latin typeface="Trebuchet MS" pitchFamily="34" charset="0"/>
              </a:rPr>
              <a:t>riadiacou premennou cyklu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6130655" cy="16704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00B0F0"/>
                </a:solidFill>
                <a:latin typeface="Courier New" pitchFamily="49" charset="0"/>
              </a:rPr>
              <a:t>i&lt;10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dirty="0">
                <a:latin typeface="Courier New" pitchFamily="49" charset="0"/>
              </a:rPr>
              <a:t>	</a:t>
            </a:r>
            <a:r>
              <a:rPr lang="sk-SK" i="1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cs-CZ" i="1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639438" y="3462359"/>
            <a:ext cx="3874248" cy="26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eaLnBrk="1" hangingPunct="1">
              <a:buFont typeface="Trebuchet MS" pitchFamily="34" charset="0"/>
              <a:buNone/>
            </a:pPr>
            <a:r>
              <a:rPr lang="cs-CZ" b="1" kern="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kern="0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endParaRPr lang="en-US" kern="0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 hangingPunct="1">
              <a:buNone/>
            </a:pPr>
            <a:r>
              <a:rPr lang="en-US" b="1" kern="0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kern="0" dirty="0" err="1">
                <a:solidFill>
                  <a:srgbClr val="00B0F0"/>
                </a:solidFill>
                <a:latin typeface="Courier New" pitchFamily="49" charset="0"/>
              </a:rPr>
              <a:t>i</a:t>
            </a:r>
            <a:r>
              <a:rPr lang="cs-CZ" kern="0" dirty="0">
                <a:solidFill>
                  <a:srgbClr val="00B0F0"/>
                </a:solidFill>
                <a:latin typeface="Courier New" pitchFamily="49" charset="0"/>
              </a:rPr>
              <a:t>&lt;10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cs-CZ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kern="0" dirty="0">
                <a:latin typeface="Courier New" pitchFamily="49" charset="0"/>
              </a:rPr>
              <a:t>	</a:t>
            </a:r>
            <a:r>
              <a:rPr lang="sk-SK" i="1" kern="0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en-US" i="1" kern="0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i="1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Ohnutá šípka 4"/>
          <p:cNvSpPr/>
          <p:nvPr/>
        </p:nvSpPr>
        <p:spPr bwMode="auto">
          <a:xfrm flipV="1">
            <a:off x="1766655" y="3062863"/>
            <a:ext cx="2059620" cy="2334759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2163" y="6305288"/>
            <a:ext cx="391707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Pozor:</a:t>
            </a:r>
            <a:r>
              <a:rPr lang="sk-SK" dirty="0">
                <a:latin typeface="Trebuchet MS" pitchFamily="34" charset="0"/>
              </a:rPr>
              <a:t> toto nie je úplne presné</a:t>
            </a:r>
            <a:r>
              <a:rPr lang="en-US" dirty="0">
                <a:latin typeface="Trebuchet MS" pitchFamily="34" charset="0"/>
              </a:rPr>
              <a:t>!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94356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Dôsledky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/>
              <a:t>Aktuáln</a:t>
            </a:r>
            <a:r>
              <a:rPr lang="en-US" dirty="0"/>
              <a:t>a</a:t>
            </a:r>
            <a:r>
              <a:rPr lang="sk-SK" dirty="0"/>
              <a:t> </a:t>
            </a:r>
            <a:r>
              <a:rPr lang="en-US" dirty="0" err="1"/>
              <a:t>hodnota</a:t>
            </a:r>
            <a:r>
              <a:rPr lang="sk-SK" dirty="0"/>
              <a:t>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i="1" dirty="0"/>
              <a:t> </a:t>
            </a:r>
            <a:r>
              <a:rPr lang="sk-SK" dirty="0"/>
              <a:t>sa </a:t>
            </a:r>
            <a:r>
              <a:rPr lang="sk-SK" b="1" dirty="0">
                <a:solidFill>
                  <a:srgbClr val="FF0000"/>
                </a:solidFill>
              </a:rPr>
              <a:t>mení </a:t>
            </a:r>
            <a:r>
              <a:rPr lang="sk-SK" dirty="0" err="1"/>
              <a:t>pr</a:t>
            </a:r>
            <a:r>
              <a:rPr lang="en-US" dirty="0" err="1"/>
              <a:t>i</a:t>
            </a:r>
            <a:r>
              <a:rPr lang="sk-SK" dirty="0"/>
              <a:t> každej iterácií </a:t>
            </a:r>
            <a:r>
              <a:rPr lang="en-US" dirty="0"/>
              <a:t>(</a:t>
            </a:r>
            <a:r>
              <a:rPr lang="sk-SK" dirty="0"/>
              <a:t>opakovaní</a:t>
            </a:r>
            <a:r>
              <a:rPr lang="en-US" dirty="0"/>
              <a:t>) </a:t>
            </a:r>
            <a:r>
              <a:rPr lang="en-US" dirty="0" err="1"/>
              <a:t>cyklu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/>
              <a:t> 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0, 1, 2, 3, 4, …, 9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Hodnotu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/>
              <a:t> vieme využiť v príkazoch cyklu </a:t>
            </a:r>
            <a:r>
              <a:rPr lang="en-US" dirty="0"/>
              <a:t>(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)</a:t>
            </a:r>
            <a:endParaRPr lang="sk-SK" dirty="0"/>
          </a:p>
          <a:p>
            <a:pPr algn="ctr" eaLnBrk="1" hangingPunct="1">
              <a:lnSpc>
                <a:spcPct val="90000"/>
              </a:lnSpc>
              <a:buNone/>
            </a:pPr>
            <a:endParaRPr lang="en-US" sz="2000" b="1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b="1" dirty="0" err="1"/>
              <a:t>Pozn</a:t>
            </a:r>
            <a:r>
              <a:rPr lang="sk-SK" sz="2000" b="1" dirty="0" err="1"/>
              <a:t>ámka</a:t>
            </a:r>
            <a:r>
              <a:rPr lang="sk-SK" sz="2000" b="1" dirty="0"/>
              <a:t>:</a:t>
            </a:r>
            <a:r>
              <a:rPr lang="sk-SK" sz="2000" dirty="0"/>
              <a:t> s </a:t>
            </a:r>
            <a:r>
              <a:rPr lang="sk-SK" sz="2000" dirty="0" err="1"/>
              <a:t>for-cyklami</a:t>
            </a:r>
            <a:r>
              <a:rPr lang="sk-SK" sz="2000" dirty="0"/>
              <a:t> ide robiť aj iné </a:t>
            </a:r>
            <a:br>
              <a:rPr lang="en-US" sz="2000" dirty="0"/>
            </a:br>
            <a:r>
              <a:rPr lang="sk-SK" sz="2000" dirty="0"/>
              <a:t>programátorské „zverstvá“, ale m</a:t>
            </a:r>
            <a:r>
              <a:rPr lang="en-US" sz="2000" dirty="0"/>
              <a:t>y</a:t>
            </a:r>
            <a:r>
              <a:rPr lang="sk-SK" sz="2000" dirty="0"/>
              <a:t> ich robiť nebudeme ...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i="1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Príkaz</a:t>
            </a:r>
            <a:r>
              <a:rPr lang="en-US" sz="4000"/>
              <a:t>y</a:t>
            </a:r>
            <a:r>
              <a:rPr lang="sk-SK" sz="4000"/>
              <a:t> break</a:t>
            </a:r>
            <a:r>
              <a:rPr lang="en-US" sz="4000"/>
              <a:t> a continue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/>
              <a:t>vieme </a:t>
            </a:r>
            <a:r>
              <a:rPr lang="sk-SK" sz="2400" b="1" dirty="0">
                <a:solidFill>
                  <a:srgbClr val="FF0000"/>
                </a:solidFill>
              </a:rPr>
              <a:t>okamžite ukončiť</a:t>
            </a:r>
            <a:r>
              <a:rPr lang="sk-SK" sz="2400" dirty="0"/>
              <a:t> vykonávanie celého cyklu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/>
              <a:t> vieme okamžite ukončiť vykonávanie aktuálnej iterácie príkazov cyklu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&gt; 200)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8939" y="5985773"/>
            <a:ext cx="338372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v</a:t>
            </a:r>
            <a:r>
              <a:rPr lang="sk-SK" dirty="0" err="1">
                <a:latin typeface="Trebuchet MS" pitchFamily="34" charset="0"/>
              </a:rPr>
              <a:t>zťahujú</a:t>
            </a:r>
            <a:r>
              <a:rPr lang="sk-SK" dirty="0">
                <a:latin typeface="Trebuchet MS" pitchFamily="34" charset="0"/>
              </a:rPr>
              <a:t> na najbližší cyklus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854823" y="4563034"/>
            <a:ext cx="1207673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96560" y="4637413"/>
            <a:ext cx="396953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splnen</a:t>
            </a:r>
            <a:r>
              <a:rPr lang="sk-SK" dirty="0">
                <a:latin typeface="Trebuchet MS" pitchFamily="34" charset="0"/>
              </a:rPr>
              <a:t>á podmienka,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ihneď</a:t>
            </a:r>
            <a:r>
              <a:rPr lang="sk-SK" dirty="0">
                <a:latin typeface="Trebuchet MS" pitchFamily="34" charset="0"/>
              </a:rPr>
              <a:t> ukončíme vykonávanie cyklu.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do</a:t>
            </a:r>
            <a:r>
              <a:rPr lang="en-US"/>
              <a:t>-while</a:t>
            </a:r>
            <a:r>
              <a:rPr lang="sk-SK"/>
              <a:t> </a:t>
            </a:r>
            <a:r>
              <a:rPr lang="en-US" sz="3200"/>
              <a:t>(len pre inform</a:t>
            </a:r>
            <a:r>
              <a:rPr lang="sk-SK" sz="3200"/>
              <a:t>áciu</a:t>
            </a:r>
            <a:r>
              <a:rPr lang="en-US" sz="3200"/>
              <a:t>)</a:t>
            </a:r>
            <a:endParaRPr lang="sk-SK" sz="320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do-while – </a:t>
            </a:r>
            <a:r>
              <a:rPr lang="en-US" dirty="0" err="1"/>
              <a:t>cyklus</a:t>
            </a:r>
            <a:r>
              <a:rPr lang="en-US" dirty="0"/>
              <a:t> s </a:t>
            </a:r>
            <a:r>
              <a:rPr lang="en-US" b="1" dirty="0" err="1"/>
              <a:t>podmienkou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konci</a:t>
            </a:r>
            <a:r>
              <a:rPr lang="en-US" b="1" dirty="0"/>
              <a:t> </a:t>
            </a:r>
            <a:r>
              <a:rPr lang="en-US" dirty="0"/>
              <a:t>(v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 err="1"/>
              <a:t>žíva</a:t>
            </a:r>
            <a:r>
              <a:rPr lang="sk-SK" dirty="0"/>
              <a:t> najmenej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do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231341" y="4007224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0322" y="4431226"/>
            <a:ext cx="3458547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testuje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až po vykonaní príkazov</a:t>
            </a:r>
            <a:r>
              <a:rPr lang="sk-SK" dirty="0">
                <a:latin typeface="Trebuchet MS" pitchFamily="34" charset="0"/>
              </a:rPr>
              <a:t> v tele cyklu.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Dôsledok:</a:t>
            </a:r>
            <a:r>
              <a:rPr lang="sk-SK" dirty="0">
                <a:latin typeface="Trebuchet MS" pitchFamily="34" charset="0"/>
              </a:rPr>
              <a:t> príkazy </a:t>
            </a:r>
            <a:r>
              <a:rPr lang="sk-SK" b="1" dirty="0">
                <a:latin typeface="Trebuchet MS" pitchFamily="34" charset="0"/>
              </a:rPr>
              <a:t>do</a:t>
            </a:r>
            <a:r>
              <a:rPr lang="en-US" b="1" dirty="0">
                <a:latin typeface="Trebuchet MS" pitchFamily="34" charset="0"/>
              </a:rPr>
              <a:t>-while </a:t>
            </a:r>
            <a:r>
              <a:rPr lang="en-US" dirty="0" err="1">
                <a:latin typeface="Trebuchet MS" pitchFamily="34" charset="0"/>
              </a:rPr>
              <a:t>cyklu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vykonaj</a:t>
            </a:r>
            <a:r>
              <a:rPr lang="sk-SK" dirty="0">
                <a:latin typeface="Trebuchet MS" pitchFamily="34" charset="0"/>
              </a:rPr>
              <a:t>ú vždy aspoň raz.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263" y="5623533"/>
            <a:ext cx="3897819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Obľúbená štátnicová otázka:</a:t>
            </a:r>
          </a:p>
          <a:p>
            <a:r>
              <a:rPr lang="sk-SK" i="1" dirty="0">
                <a:latin typeface="Trebuchet MS" pitchFamily="34" charset="0"/>
              </a:rPr>
              <a:t>Vieme sa bez niektorého z </a:t>
            </a:r>
            <a:r>
              <a:rPr lang="en-US" i="1" dirty="0" err="1">
                <a:latin typeface="Trebuchet MS" pitchFamily="34" charset="0"/>
              </a:rPr>
              <a:t>troch</a:t>
            </a:r>
            <a:r>
              <a:rPr lang="sk-SK" i="1" dirty="0">
                <a:latin typeface="Trebuchet MS" pitchFamily="34" charset="0"/>
              </a:rPr>
              <a:t> typov cyklu zaobísť</a:t>
            </a:r>
            <a:r>
              <a:rPr lang="en-US" i="1" dirty="0">
                <a:latin typeface="Trebuchet MS" pitchFamily="34" charset="0"/>
              </a:rPr>
              <a:t>? Pre</a:t>
            </a:r>
            <a:r>
              <a:rPr lang="sk-SK" i="1" dirty="0">
                <a:latin typeface="Trebuchet MS" pitchFamily="34" charset="0"/>
              </a:rPr>
              <a:t>čo</a:t>
            </a:r>
            <a:r>
              <a:rPr lang="en-US" i="1" dirty="0">
                <a:latin typeface="Trebuchet MS" pitchFamily="34" charset="0"/>
              </a:rPr>
              <a:t>?</a:t>
            </a:r>
            <a:endParaRPr lang="cs-CZ" i="1" dirty="0">
              <a:latin typeface="Trebuchet MS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43" y="2272117"/>
            <a:ext cx="992840" cy="170006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while</a:t>
            </a:r>
            <a:r>
              <a:rPr lang="sk-SK" dirty="0">
                <a:latin typeface="Lucida Sans"/>
                <a:ea typeface="Verdana"/>
              </a:rPr>
              <a:t> </a:t>
            </a:r>
            <a:r>
              <a:rPr lang="sk-SK" dirty="0" err="1">
                <a:latin typeface="Lucida Sans"/>
                <a:ea typeface="Verdana"/>
              </a:rPr>
              <a:t>vs</a:t>
            </a:r>
            <a:r>
              <a:rPr lang="sk-SK" dirty="0">
                <a:latin typeface="Lucida Sans"/>
                <a:ea typeface="Verdana"/>
              </a:rPr>
              <a:t>. do-</a:t>
            </a:r>
            <a:r>
              <a:rPr lang="sk-SK" dirty="0" err="1">
                <a:latin typeface="Lucida Sans"/>
                <a:ea typeface="Verdana"/>
              </a:rPr>
              <a:t>while</a:t>
            </a:r>
            <a:endParaRPr lang="sk-SK" dirty="0" err="1"/>
          </a:p>
        </p:txBody>
      </p:sp>
      <p:pic>
        <p:nvPicPr>
          <p:cNvPr id="5" name="Obrázok 4" descr="Obrázok, na ktorom je kresba, kreslený obrázok, animák, ilustrácia&#10;&#10;Automaticky generovaný popis">
            <a:extLst>
              <a:ext uri="{FF2B5EF4-FFF2-40B4-BE49-F238E27FC236}">
                <a16:creationId xmlns:a16="http://schemas.microsoft.com/office/drawing/2014/main" id="{10EE0525-1E70-EAD9-8814-59FEA7E2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38" y="1619870"/>
            <a:ext cx="6137753" cy="45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68764"/>
      </p:ext>
    </p:extLst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Metódy, ktoré počítajú</a:t>
            </a:r>
            <a:r>
              <a:rPr lang="en-US" sz="4000"/>
              <a:t> …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Mnoho korytnačích metód </a:t>
            </a:r>
            <a:r>
              <a:rPr lang="sk-SK" b="1" dirty="0">
                <a:solidFill>
                  <a:srgbClr val="FF0000"/>
                </a:solidFill>
              </a:rPr>
              <a:t>vráti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vypo</a:t>
            </a:r>
            <a:r>
              <a:rPr lang="sk-SK" dirty="0"/>
              <a:t>číta</a:t>
            </a:r>
            <a:r>
              <a:rPr lang="en-US" dirty="0"/>
              <a:t>) </a:t>
            </a:r>
            <a:r>
              <a:rPr lang="en-US" dirty="0" err="1"/>
              <a:t>nejak</a:t>
            </a:r>
            <a:r>
              <a:rPr lang="sk-SK" dirty="0"/>
              <a:t>ú hodnotu</a:t>
            </a:r>
          </a:p>
          <a:p>
            <a:pPr lvl="1" eaLnBrk="1" hangingPunct="1"/>
            <a:r>
              <a:rPr lang="sk-SK" i="1" dirty="0" err="1"/>
              <a:t>getX</a:t>
            </a:r>
            <a:r>
              <a:rPr lang="en-US" i="1" dirty="0"/>
              <a:t>()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aktuálnu </a:t>
            </a:r>
            <a:r>
              <a:rPr lang="sk-SK" dirty="0" err="1"/>
              <a:t>x-ovú</a:t>
            </a:r>
            <a:r>
              <a:rPr lang="sk-SK" dirty="0"/>
              <a:t> súradnicu korytnačky</a:t>
            </a:r>
          </a:p>
          <a:p>
            <a:pPr lvl="1" eaLnBrk="1" hangingPunct="1"/>
            <a:r>
              <a:rPr lang="en-US" i="1" dirty="0"/>
              <a:t>d</a:t>
            </a:r>
            <a:r>
              <a:rPr lang="sk-SK" i="1" dirty="0" err="1"/>
              <a:t>irectionTowards</a:t>
            </a:r>
            <a:r>
              <a:rPr lang="en-US" i="1" dirty="0"/>
              <a:t>(double, double)</a:t>
            </a:r>
            <a:r>
              <a:rPr lang="en-US" dirty="0"/>
              <a:t> </a:t>
            </a:r>
            <a:r>
              <a:rPr lang="sk-SK" dirty="0"/>
              <a:t>– vráti smer k danému bodu</a:t>
            </a:r>
          </a:p>
          <a:p>
            <a:pPr lvl="1" eaLnBrk="1" hangingPunct="1"/>
            <a:r>
              <a:rPr lang="sk-SK" i="1" dirty="0" err="1"/>
              <a:t>distanceTo</a:t>
            </a:r>
            <a:r>
              <a:rPr lang="en-US" i="1" dirty="0"/>
              <a:t>(double, double)</a:t>
            </a:r>
            <a:r>
              <a:rPr lang="sk-SK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vzdialenosť korytnačky k danému bodu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eaLnBrk="1" hangingPunct="1"/>
            <a:r>
              <a:rPr lang="sk-SK" dirty="0"/>
              <a:t>Skúmajme ďalšie metódy cez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...</a:t>
            </a:r>
          </a:p>
          <a:p>
            <a:pPr lvl="1"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Ako naučiť metódy vrátiť hodnotu</a:t>
            </a:r>
            <a:r>
              <a:rPr lang="en-US" sz="2800" dirty="0"/>
              <a:t>?</a:t>
            </a:r>
            <a:endParaRPr lang="cs-CZ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Postup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Namiesto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napíšeme typ hodnoty</a:t>
            </a:r>
            <a:r>
              <a:rPr lang="en-US" dirty="0"/>
              <a:t> (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, double, float, byte,</a:t>
            </a:r>
            <a:r>
              <a:rPr lang="en-US" dirty="0"/>
              <a:t> …)</a:t>
            </a:r>
            <a:r>
              <a:rPr lang="sk-SK" dirty="0"/>
              <a:t>, ktorú vracia metóda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dirty="0"/>
              <a:t>vraciam nič</a:t>
            </a:r>
            <a:r>
              <a:rPr lang="en-US" dirty="0"/>
              <a:t> (</a:t>
            </a:r>
            <a:r>
              <a:rPr lang="sk-SK" dirty="0"/>
              <a:t>„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sprav</a:t>
            </a:r>
            <a:r>
              <a:rPr lang="sk-SK" dirty="0" err="1"/>
              <a:t>ím</a:t>
            </a:r>
            <a:r>
              <a:rPr lang="sk-SK" dirty="0"/>
              <a:t> to, čo treba“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823883" y="1757082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02864" y="2987909"/>
            <a:ext cx="291170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Typ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ú vracia metóda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</a:t>
            </a:r>
            <a:r>
              <a:rPr lang="sk-SK" sz="4000"/>
              <a:t>íkaz vrátenia hodnoty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vrátenie hodnoty použijeme príkaz </a:t>
            </a:r>
            <a:r>
              <a:rPr lang="sk-SK" b="1" dirty="0" err="1">
                <a:solidFill>
                  <a:srgbClr val="FF0000"/>
                </a:solidFill>
              </a:rPr>
              <a:t>return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odometer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Hodnota v príkaze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FF0000"/>
                </a:solidFill>
              </a:rPr>
              <a:t> musí byť kompatibilná s deklarovaným typom</a:t>
            </a:r>
            <a:r>
              <a:rPr lang="en-US" dirty="0">
                <a:solidFill>
                  <a:srgbClr val="FF0000"/>
                </a:solidFill>
              </a:rPr>
              <a:t> n</a:t>
            </a:r>
            <a:r>
              <a:rPr lang="sk-SK" dirty="0" err="1">
                <a:solidFill>
                  <a:srgbClr val="FF0000"/>
                </a:solidFill>
              </a:rPr>
              <a:t>ávratovej</a:t>
            </a:r>
            <a:r>
              <a:rPr lang="sk-SK" dirty="0">
                <a:solidFill>
                  <a:srgbClr val="FF0000"/>
                </a:solidFill>
              </a:rPr>
              <a:t> hodnoty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ukončuje vykonávanie metódy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pic>
        <p:nvPicPr>
          <p:cNvPr id="18438" name="Picture 7" descr="http://www.texpertsinc.com/images/re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975" y="2108014"/>
            <a:ext cx="68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57483" y="2312893"/>
            <a:ext cx="277905" cy="11564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0063" y="3274779"/>
            <a:ext cx="2911702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Hodnota, ktorú chceme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vrátiť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vypo</a:t>
            </a:r>
            <a:r>
              <a:rPr lang="sk-SK" dirty="0">
                <a:latin typeface="Trebuchet MS" pitchFamily="34" charset="0"/>
              </a:rPr>
              <a:t>čítať</a:t>
            </a:r>
            <a:r>
              <a:rPr lang="en-US" dirty="0">
                <a:latin typeface="Trebuchet MS" pitchFamily="34" charset="0"/>
              </a:rPr>
              <a:t>) z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álneho</a:t>
            </a:r>
            <a:r>
              <a:rPr lang="sk-SK" dirty="0">
                <a:latin typeface="Trebuchet MS" pitchFamily="34" charset="0"/>
              </a:rPr>
              <a:t> vykonania metódy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r>
              <a:rPr lang="sk-SK" dirty="0"/>
              <a:t> a komunikovať s ním pomocou na to určenej „komunikačnej“ premennej</a:t>
            </a:r>
            <a:endParaRPr lang="en-US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sk-SK" dirty="0"/>
              <a:t>Pracovať s </a:t>
            </a:r>
            <a:r>
              <a:rPr lang="sk-SK" b="1" dirty="0">
                <a:solidFill>
                  <a:srgbClr val="FF0000"/>
                </a:solidFill>
              </a:rPr>
              <a:t>premennými primitívneho typu</a:t>
            </a:r>
            <a:r>
              <a:rPr lang="sk-SK" dirty="0"/>
              <a:t> na uloženie čísel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short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/>
              <a:t>) a pravdivostnej </a:t>
            </a:r>
            <a:r>
              <a:rPr lang="en-US" dirty="0" err="1"/>
              <a:t>hodnoty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vieme zapisovať aritmetické a logické výrazy, rozumieme ich vyhodnocovaniu</a:t>
            </a:r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Vykonanie príkazu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ukončuje ďalšie vykonávanie</a:t>
            </a:r>
            <a:r>
              <a:rPr lang="sk-SK" dirty="0"/>
              <a:t> príkazov metódy.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Každá metóda, ktorá nevracia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musí</a:t>
            </a:r>
            <a:r>
              <a:rPr lang="sk-SK" dirty="0"/>
              <a:t> každé svoje vykonanie </a:t>
            </a:r>
            <a:r>
              <a:rPr lang="sk-SK" b="1" dirty="0">
                <a:solidFill>
                  <a:srgbClr val="FF0000"/>
                </a:solidFill>
              </a:rPr>
              <a:t>skončiť príkazom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en-US" dirty="0"/>
              <a:t>(Java to pr</a:t>
            </a:r>
            <a:r>
              <a:rPr lang="sk-SK" dirty="0" err="1"/>
              <a:t>ísne</a:t>
            </a:r>
            <a:r>
              <a:rPr lang="sk-SK" dirty="0"/>
              <a:t> kontroluje</a:t>
            </a:r>
            <a:r>
              <a:rPr lang="en-US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Vr</a:t>
            </a:r>
            <a:r>
              <a:rPr lang="sk-SK" dirty="0" err="1"/>
              <a:t>átená</a:t>
            </a:r>
            <a:r>
              <a:rPr lang="sk-SK" dirty="0"/>
              <a:t> hodnota musí byť </a:t>
            </a:r>
            <a:r>
              <a:rPr lang="sk-SK" b="1" dirty="0">
                <a:solidFill>
                  <a:srgbClr val="FF0000"/>
                </a:solidFill>
              </a:rPr>
              <a:t>kompatibilná</a:t>
            </a:r>
            <a:r>
              <a:rPr lang="sk-SK" dirty="0"/>
              <a:t> s </a:t>
            </a:r>
            <a:r>
              <a:rPr lang="en-US" dirty="0" err="1"/>
              <a:t>definovan</a:t>
            </a:r>
            <a:r>
              <a:rPr lang="sk-SK" dirty="0" err="1"/>
              <a:t>ým</a:t>
            </a:r>
            <a:r>
              <a:rPr lang="sk-SK" dirty="0"/>
              <a:t> typom návratovej hodnoty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met</a:t>
            </a:r>
            <a:r>
              <a:rPr lang="sk-SK" dirty="0"/>
              <a:t>óda definovaná ako </a:t>
            </a:r>
            <a:r>
              <a:rPr lang="en-US" dirty="0"/>
              <a:t>met</a:t>
            </a:r>
            <a:r>
              <a:rPr lang="sk-SK" dirty="0"/>
              <a:t>óda vracajúca </a:t>
            </a:r>
            <a:r>
              <a:rPr lang="sk-SK" i="1" dirty="0" err="1"/>
              <a:t>int</a:t>
            </a:r>
            <a:r>
              <a:rPr lang="sk-SK" dirty="0"/>
              <a:t> nemôže vrátiť reálne </a:t>
            </a:r>
            <a:r>
              <a:rPr lang="sk-SK" dirty="0" err="1"/>
              <a:t>čísl</a:t>
            </a:r>
            <a:r>
              <a:rPr lang="en-US" dirty="0"/>
              <a:t>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/>
              <a:t>double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dirty="0"/>
              <a:t>mo</a:t>
            </a:r>
            <a:r>
              <a:rPr lang="sk-SK" dirty="0" err="1"/>
              <a:t>žno</a:t>
            </a:r>
            <a:r>
              <a:rPr lang="sk-SK" dirty="0"/>
              <a:t> použiť v metódach vracajúcich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na okamžité ukončenie metódy.</a:t>
            </a:r>
            <a:endParaRPr lang="cs-CZ" dirty="0"/>
          </a:p>
        </p:txBody>
      </p:sp>
      <p:pic>
        <p:nvPicPr>
          <p:cNvPr id="19460" name="Picture 5" descr="http://electrician.whangarei.biz/wp-content/uploads/2010/07/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288" y="1435100"/>
            <a:ext cx="7254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Korytnačka - vedec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Naučíme korytnačky </a:t>
            </a:r>
            <a:r>
              <a:rPr lang="sk-SK" b="1"/>
              <a:t>zaujímavé počty</a:t>
            </a:r>
            <a:r>
              <a:rPr lang="sk-SK"/>
              <a:t>:</a:t>
            </a:r>
          </a:p>
          <a:p>
            <a:pPr lvl="1" eaLnBrk="1" hangingPunct="1"/>
            <a:r>
              <a:rPr lang="sk-SK"/>
              <a:t>nájsť počet deliteľov zadaného celého čísla</a:t>
            </a:r>
          </a:p>
          <a:p>
            <a:pPr lvl="2" eaLnBrk="1" hangingPunct="1"/>
            <a:r>
              <a:rPr lang="sk-SK"/>
              <a:t>číslo </a:t>
            </a:r>
            <a:r>
              <a:rPr lang="sk-SK" b="1">
                <a:latin typeface="Courier New" pitchFamily="49" charset="0"/>
              </a:rPr>
              <a:t>A</a:t>
            </a:r>
            <a:r>
              <a:rPr lang="sk-SK"/>
              <a:t> je deliteľné číslom </a:t>
            </a:r>
            <a:r>
              <a:rPr lang="sk-SK" b="1">
                <a:latin typeface="Courier New" pitchFamily="49" charset="0"/>
              </a:rPr>
              <a:t>B</a:t>
            </a:r>
            <a:r>
              <a:rPr lang="sk-SK"/>
              <a:t> ak </a:t>
            </a:r>
            <a:r>
              <a:rPr lang="sk-SK">
                <a:latin typeface="Courier New" pitchFamily="49" charset="0"/>
              </a:rPr>
              <a:t>A </a:t>
            </a:r>
            <a:r>
              <a:rPr lang="en-US">
                <a:latin typeface="Courier New" pitchFamily="49" charset="0"/>
              </a:rPr>
              <a:t>% B == 0</a:t>
            </a:r>
            <a:endParaRPr lang="sk-SK">
              <a:latin typeface="Courier New" pitchFamily="49" charset="0"/>
            </a:endParaRPr>
          </a:p>
          <a:p>
            <a:pPr lvl="1" eaLnBrk="1" hangingPunct="1"/>
            <a:r>
              <a:rPr lang="sk-SK"/>
              <a:t>nájsť najväčšieho spoločného deliteľa dvoch čísel</a:t>
            </a:r>
          </a:p>
          <a:p>
            <a:pPr lvl="1" eaLnBrk="1" hangingPunct="1"/>
            <a:r>
              <a:rPr lang="sk-SK"/>
              <a:t>zistiť, či je číslo prvočíslo</a:t>
            </a:r>
          </a:p>
          <a:p>
            <a:pPr lvl="1" eaLnBrk="1" hangingPunct="1"/>
            <a:r>
              <a:rPr lang="sk-SK"/>
              <a:t>spočítať počet cifier zadaného celého čísla</a:t>
            </a:r>
          </a:p>
          <a:p>
            <a:pPr lvl="1" eaLnBrk="1" hangingPunct="1"/>
            <a:r>
              <a:rPr lang="sk-SK"/>
              <a:t>...</a:t>
            </a:r>
            <a:endParaRPr lang="cs-CZ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4575175"/>
            <a:ext cx="2082800" cy="1890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číslo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77343" y="5566299"/>
            <a:ext cx="3940305" cy="612560"/>
          </a:xfrm>
        </p:spPr>
        <p:txBody>
          <a:bodyPr/>
          <a:lstStyle/>
          <a:p>
            <a:pPr marL="0" indent="0">
              <a:buNone/>
            </a:pPr>
            <a:r>
              <a:rPr lang="sk-SK" sz="3200" b="1" dirty="0"/>
              <a:t>Číslo </a:t>
            </a:r>
            <a:r>
              <a:rPr lang="en-US" sz="3200" b="1" dirty="0"/>
              <a:t>!= Z</a:t>
            </a:r>
            <a:r>
              <a:rPr lang="sk-SK" sz="3200" b="1" dirty="0" err="1"/>
              <a:t>ápis</a:t>
            </a:r>
            <a:r>
              <a:rPr lang="sk-SK" sz="3200" b="1" dirty="0"/>
              <a:t> čísla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883430" y="145618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70</a:t>
            </a:r>
            <a:endParaRPr lang="sk-SK" sz="2800" dirty="0"/>
          </a:p>
        </p:txBody>
      </p:sp>
      <p:sp>
        <p:nvSpPr>
          <p:cNvPr id="8" name="Obdĺžnik 7"/>
          <p:cNvSpPr/>
          <p:nvPr/>
        </p:nvSpPr>
        <p:spPr>
          <a:xfrm>
            <a:off x="6725597" y="218551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LXX</a:t>
            </a:r>
          </a:p>
        </p:txBody>
      </p:sp>
      <p:pic>
        <p:nvPicPr>
          <p:cNvPr id="55300" name="Picture 4" descr="m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12725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© Mary Wo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" y="1360503"/>
            <a:ext cx="4885677" cy="36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13" y="3346451"/>
            <a:ext cx="607167" cy="11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7435609" y="3429000"/>
            <a:ext cx="1300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七十</a:t>
            </a:r>
            <a:endParaRPr lang="sk-SK" sz="2800" dirty="0"/>
          </a:p>
        </p:txBody>
      </p:sp>
      <p:sp>
        <p:nvSpPr>
          <p:cNvPr id="16" name="BlokTextu 15"/>
          <p:cNvSpPr txBox="1"/>
          <p:nvPr/>
        </p:nvSpPr>
        <p:spPr>
          <a:xfrm>
            <a:off x="7637382" y="143904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0x46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66411303"/>
      </p:ext>
    </p:extLst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Práca s </a:t>
            </a:r>
            <a:r>
              <a:rPr lang="en-US" dirty="0" err="1"/>
              <a:t>cel</a:t>
            </a:r>
            <a:r>
              <a:rPr lang="sk-SK" dirty="0" err="1"/>
              <a:t>ými</a:t>
            </a:r>
            <a:r>
              <a:rPr lang="sk-SK" dirty="0"/>
              <a:t> číslami - finty</a:t>
            </a:r>
            <a:endParaRPr 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Posledná cifra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ourier New" pitchFamily="49" charset="0"/>
              </a:rPr>
              <a:t>12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 % 10 = 3, 3</a:t>
            </a:r>
            <a:r>
              <a:rPr lang="en-US" sz="2000" b="1" dirty="0">
                <a:latin typeface="Courier New" pitchFamily="49" charset="0"/>
              </a:rPr>
              <a:t>4</a:t>
            </a:r>
            <a:r>
              <a:rPr lang="en-US" sz="2000" dirty="0">
                <a:latin typeface="Courier New" pitchFamily="49" charset="0"/>
              </a:rPr>
              <a:t> % 10 = 4, 1234</a:t>
            </a:r>
            <a:r>
              <a:rPr lang="en-US" sz="2000" b="1" dirty="0">
                <a:latin typeface="Courier New" pitchFamily="49" charset="0"/>
              </a:rPr>
              <a:t>5</a:t>
            </a:r>
            <a:r>
              <a:rPr lang="en-US" sz="2000" dirty="0">
                <a:latin typeface="Courier New" pitchFamily="49" charset="0"/>
              </a:rPr>
              <a:t> % 10 =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Posledn</a:t>
            </a:r>
            <a:r>
              <a:rPr lang="sk-SK" dirty="0"/>
              <a:t>á cifra čísla v premennej c:  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% 10</a:t>
            </a:r>
            <a:endParaRPr lang="sk-SK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Skrátenie čísla o poslednú cifru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</a:t>
            </a:r>
            <a:r>
              <a:rPr lang="en-US" sz="2000" dirty="0">
                <a:latin typeface="Courier New" pitchFamily="49" charset="0"/>
              </a:rPr>
              <a:t>3 / 10 = 12, 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4 / 10 = 3, </a:t>
            </a:r>
            <a:r>
              <a:rPr lang="en-US" sz="2000" b="1" dirty="0">
                <a:latin typeface="Courier New" pitchFamily="49" charset="0"/>
              </a:rPr>
              <a:t>1234</a:t>
            </a:r>
            <a:r>
              <a:rPr lang="en-US" sz="2000" dirty="0">
                <a:latin typeface="Courier New" pitchFamily="49" charset="0"/>
              </a:rPr>
              <a:t>5 / 10 = 1234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Vytvorenie čísla, ktoré vznikne odstránením poslednej cifry: 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 10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celo</a:t>
            </a:r>
            <a:r>
              <a:rPr lang="sk-SK" dirty="0"/>
              <a:t>číselné delenie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Pridanie poslednej cifry: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123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◄ 8 = 123 * 10 + 8 = 1230 + 8 = 123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10 +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cifra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ctr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Cifern</a:t>
            </a:r>
            <a:r>
              <a:rPr lang="sk-SK" sz="4000"/>
              <a:t>ý súčet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72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dirty="0"/>
              <a:t>Ciferný súčet čísla </a:t>
            </a:r>
            <a:r>
              <a:rPr lang="en-US" sz="2000" b="1" dirty="0"/>
              <a:t>294 = 2 + 9 + 4 =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&gt; 0)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62271" y="2124633"/>
            <a:ext cx="1732339" cy="13958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757" y="1580450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Vyberieme</a:t>
            </a:r>
            <a:r>
              <a:rPr lang="en-US" dirty="0">
                <a:latin typeface="Trebuchet MS" pitchFamily="34" charset="0"/>
              </a:rPr>
              <a:t>  </a:t>
            </a:r>
            <a:r>
              <a:rPr lang="en-US" dirty="0" err="1">
                <a:latin typeface="Trebuchet MS" pitchFamily="34" charset="0"/>
              </a:rPr>
              <a:t>posledn</a:t>
            </a:r>
            <a:r>
              <a:rPr lang="sk-SK" dirty="0">
                <a:latin typeface="Trebuchet MS" pitchFamily="34" charset="0"/>
              </a:rPr>
              <a:t>ú cifru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020056" y="3200398"/>
            <a:ext cx="1138694" cy="8107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7827" y="2925156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Cifru pripočítame k výsledku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607857" y="4469421"/>
            <a:ext cx="1541927" cy="7390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06792" y="4780850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Vyrobíme nové číslo, ktoré bude skrátené o poslednú cifru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Nech aj ľudia chápu</a:t>
            </a:r>
            <a:r>
              <a:rPr lang="en-US" sz="4000" dirty="0"/>
              <a:t>!</a:t>
            </a:r>
            <a:endParaRPr lang="cs-CZ" sz="4000" dirty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sk-SK" dirty="0"/>
              <a:t>treba písať tak, aby bol</a:t>
            </a:r>
            <a:r>
              <a:rPr lang="en-US"/>
              <a:t>i</a:t>
            </a:r>
            <a:r>
              <a:rPr lang="sk-SK"/>
              <a:t> </a:t>
            </a:r>
            <a:r>
              <a:rPr lang="sk-SK" dirty="0"/>
              <a:t>čitateľné a prehľadné ... nielen pre Javu ale </a:t>
            </a:r>
            <a:r>
              <a:rPr lang="sk-SK" b="1" dirty="0">
                <a:solidFill>
                  <a:srgbClr val="FF0000"/>
                </a:solidFill>
              </a:rPr>
              <a:t>aj pre ľudí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vyberieme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pridame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 do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suctu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skratime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Komentáre</a:t>
            </a:r>
            <a:endParaRPr lang="cs-CZ" sz="400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 dirty="0">
                <a:cs typeface="Lucida Sans Unicode"/>
              </a:rPr>
              <a:t>Všetky znaky za dvojicou znakov </a:t>
            </a:r>
            <a:r>
              <a:rPr lang="en-US" dirty="0">
                <a:solidFill>
                  <a:srgbClr val="FF0000"/>
                </a:solidFill>
                <a:latin typeface="Courier New"/>
                <a:cs typeface="Lucida Sans Unicode"/>
              </a:rPr>
              <a:t>//</a:t>
            </a:r>
            <a:r>
              <a:rPr lang="en-US" dirty="0">
                <a:cs typeface="Lucida Sans Unicode"/>
              </a:rPr>
              <a:t> a</a:t>
            </a:r>
            <a:r>
              <a:rPr lang="sk-SK" dirty="0">
                <a:cs typeface="Lucida Sans Unicode"/>
              </a:rPr>
              <a:t>ž do konca riadku sú považované za komentár</a:t>
            </a:r>
          </a:p>
          <a:p>
            <a:pPr marL="356870" indent="-356870" eaLnBrk="1" hangingPunct="1"/>
            <a:r>
              <a:rPr lang="sk-SK" dirty="0">
                <a:cs typeface="Lucida Sans Unicode"/>
              </a:rPr>
              <a:t>Všetky znaky medzi </a:t>
            </a:r>
            <a:r>
              <a:rPr lang="en-US" dirty="0" err="1">
                <a:cs typeface="Lucida Sans Unicode"/>
              </a:rPr>
              <a:t>dvojicou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znakov</a:t>
            </a:r>
            <a:r>
              <a:rPr lang="en-US" dirty="0">
                <a:cs typeface="Lucida Sans Unicode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/>
                <a:cs typeface="Lucida Sans Unicode"/>
              </a:rPr>
              <a:t>/*</a:t>
            </a:r>
            <a:r>
              <a:rPr lang="en-US" dirty="0">
                <a:cs typeface="Lucida Sans Unicode"/>
              </a:rPr>
              <a:t> a </a:t>
            </a:r>
            <a:r>
              <a:rPr lang="en-US" dirty="0">
                <a:solidFill>
                  <a:srgbClr val="FF0000"/>
                </a:solidFill>
                <a:latin typeface="Courier New"/>
                <a:cs typeface="Lucida Sans Unicode"/>
              </a:rPr>
              <a:t>*/</a:t>
            </a:r>
            <a:r>
              <a:rPr lang="en-US" dirty="0">
                <a:cs typeface="Lucida Sans Unicode"/>
              </a:rPr>
              <a:t> </a:t>
            </a:r>
            <a:r>
              <a:rPr lang="sk-SK" dirty="0">
                <a:cs typeface="Lucida Sans Unicode"/>
              </a:rPr>
              <a:t>sú považované za komentár</a:t>
            </a:r>
          </a:p>
          <a:p>
            <a:pPr marL="356870" indent="-356870" eaLnBrk="1" hangingPunct="1"/>
            <a:r>
              <a:rPr lang="sk-SK" dirty="0">
                <a:cs typeface="Lucida Sans Unicode"/>
              </a:rPr>
              <a:t>Komentáre môžeme písať kdekoľvek</a:t>
            </a:r>
            <a:r>
              <a:rPr lang="en-US" dirty="0">
                <a:cs typeface="Lucida Sans Unicode"/>
              </a:rPr>
              <a:t> …</a:t>
            </a:r>
            <a:br>
              <a:rPr lang="en-US" dirty="0">
                <a:cs typeface="Lucida Sans Unicode"/>
              </a:rPr>
            </a:br>
            <a:br>
              <a:rPr lang="en-US" dirty="0">
                <a:cs typeface="Lucida Sans Unicode"/>
              </a:rPr>
            </a:br>
            <a:r>
              <a:rPr lang="en-US" sz="2400" dirty="0" err="1">
                <a:cs typeface="Lucida Sans Unicode"/>
              </a:rPr>
              <a:t>Konvencia</a:t>
            </a:r>
            <a:r>
              <a:rPr lang="en-US" sz="2400" dirty="0">
                <a:cs typeface="Lucida Sans Unicode"/>
              </a:rPr>
              <a:t> v Jave – </a:t>
            </a:r>
            <a:r>
              <a:rPr lang="en-US" sz="2400" dirty="0" err="1">
                <a:cs typeface="Lucida Sans Unicode"/>
              </a:rPr>
              <a:t>komentár</a:t>
            </a:r>
            <a:r>
              <a:rPr lang="en-US" sz="2400" dirty="0">
                <a:cs typeface="Lucida Sans Unicode"/>
              </a:rPr>
              <a:t> je </a:t>
            </a:r>
            <a:r>
              <a:rPr lang="en-US" sz="2400" dirty="0" err="1">
                <a:cs typeface="Lucida Sans Unicode"/>
              </a:rPr>
              <a:t>na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riadku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b="1" dirty="0">
                <a:cs typeface="Lucida Sans Unicode"/>
              </a:rPr>
              <a:t>pred </a:t>
            </a:r>
            <a:r>
              <a:rPr lang="en-US" sz="2400" b="1" dirty="0" err="1">
                <a:cs typeface="Lucida Sans Unicode"/>
              </a:rPr>
              <a:t>príkazom</a:t>
            </a:r>
            <a:endParaRPr lang="en-US" sz="2400" b="1" dirty="0"/>
          </a:p>
          <a:p>
            <a:pPr marL="356870" indent="-356870" eaLnBrk="1" hangingPunct="1">
              <a:buNone/>
            </a:pPr>
            <a:endParaRPr lang="sk-SK" sz="2400" dirty="0"/>
          </a:p>
          <a:p>
            <a:pPr marL="356870" indent="-356870" algn="ctr" eaLnBrk="1" hangingPunct="1">
              <a:buFontTx/>
              <a:buNone/>
            </a:pPr>
            <a:r>
              <a:rPr lang="sk-SK" sz="3600" b="1" dirty="0">
                <a:solidFill>
                  <a:srgbClr val="FF0000"/>
                </a:solidFill>
                <a:cs typeface="Lucida Sans Unicode"/>
              </a:rPr>
              <a:t>Komentujte svoje programy </a:t>
            </a:r>
            <a:r>
              <a:rPr lang="en-US" sz="3600" b="1" dirty="0">
                <a:solidFill>
                  <a:srgbClr val="FF0000"/>
                </a:solidFill>
                <a:cs typeface="Lucida Sans Unicode"/>
              </a:rPr>
              <a:t>!!!</a:t>
            </a:r>
            <a:endParaRPr lang="cs-CZ" sz="3600" b="1" dirty="0">
              <a:solidFill>
                <a:srgbClr val="FF0000"/>
              </a:solidFill>
              <a:cs typeface="Lucida Sans Unicode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latin typeface="Lucida Sans"/>
                <a:ea typeface="Verdana"/>
              </a:rPr>
              <a:t>Vypisovanie „do </a:t>
            </a:r>
            <a:r>
              <a:rPr lang="sk-SK" dirty="0" err="1">
                <a:latin typeface="Lucida Sans"/>
                <a:ea typeface="Verdana"/>
              </a:rPr>
              <a:t>IntelliJ</a:t>
            </a:r>
            <a:r>
              <a:rPr lang="sk-SK" dirty="0">
                <a:latin typeface="Lucida Sans"/>
                <a:ea typeface="Verdana"/>
              </a:rPr>
              <a:t>“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 dirty="0"/>
              <a:t>Niekedy sa nám hodí vyskúšať metódy aj bez použitia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Inspectora</a:t>
            </a:r>
            <a:r>
              <a:rPr lang="sk-SK" dirty="0"/>
              <a:t>...</a:t>
            </a:r>
            <a:endParaRPr lang="en-US" dirty="0"/>
          </a:p>
          <a:p>
            <a:pPr marL="356870" indent="-356870"/>
            <a:endParaRPr lang="en-US" dirty="0"/>
          </a:p>
          <a:p>
            <a:pPr marL="356870" indent="-356870"/>
            <a:r>
              <a:rPr lang="sk-SK" dirty="0">
                <a:cs typeface="Lucida Sans Unicode"/>
              </a:rPr>
              <a:t>Vypisovať vieme aj „do </a:t>
            </a:r>
            <a:r>
              <a:rPr lang="sk-SK" dirty="0" err="1">
                <a:cs typeface="Lucida Sans Unicode"/>
              </a:rPr>
              <a:t>IntelliJ</a:t>
            </a:r>
            <a:r>
              <a:rPr lang="sk-SK" dirty="0">
                <a:cs typeface="Lucida Sans Unicode"/>
              </a:rPr>
              <a:t>“:</a:t>
            </a:r>
            <a:endParaRPr lang="en-US" dirty="0">
              <a:cs typeface="Lucida Sans Unicode"/>
            </a:endParaRPr>
          </a:p>
          <a:p>
            <a:pPr marL="356870" indent="-356870"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Math.PI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*8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356870" indent="-356870" eaLnBrk="1" hangingPunct="1">
              <a:buFontTx/>
              <a:buNone/>
            </a:pP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albert.</a:t>
            </a:r>
            <a:r>
              <a:rPr lang="sk-SK" sz="23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(293)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300" dirty="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"Ahoj </a:t>
            </a:r>
            <a:r>
              <a:rPr lang="cs-CZ" sz="23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356870" indent="-356870" eaLnBrk="1" hangingPunct="1">
              <a:buFontTx/>
              <a:buNone/>
            </a:pPr>
            <a:endParaRPr lang="cs-CZ" sz="2300" dirty="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356846" y="4903694"/>
            <a:ext cx="1631573" cy="12102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5427" y="5686285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chceme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vyp</a:t>
            </a:r>
            <a:r>
              <a:rPr lang="sk-SK" dirty="0" err="1">
                <a:latin typeface="Trebuchet MS" pitchFamily="34" charset="0"/>
              </a:rPr>
              <a:t>ísať</a:t>
            </a:r>
            <a:r>
              <a:rPr lang="sk-SK" dirty="0">
                <a:latin typeface="Trebuchet MS" pitchFamily="34" charset="0"/>
              </a:rPr>
              <a:t> nejaký text, dáme ho do úvodzoviek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Debugovanie</a:t>
            </a:r>
            <a:endParaRPr lang="cs-CZ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/>
              <a:t>Debugovanie</a:t>
            </a:r>
            <a:r>
              <a:rPr lang="en-US" dirty="0"/>
              <a:t> = </a:t>
            </a:r>
            <a:r>
              <a:rPr lang="en-US" dirty="0" err="1"/>
              <a:t>ladenie</a:t>
            </a:r>
            <a:r>
              <a:rPr lang="en-US" dirty="0"/>
              <a:t>, </a:t>
            </a:r>
            <a:r>
              <a:rPr lang="en-US" dirty="0" err="1"/>
              <a:t>trasovanie</a:t>
            </a:r>
            <a:r>
              <a:rPr lang="en-US" dirty="0"/>
              <a:t>, </a:t>
            </a:r>
            <a:r>
              <a:rPr lang="en-US" dirty="0" err="1"/>
              <a:t>krokovanie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Človek je tvor omylný, počítač </a:t>
            </a:r>
            <a:br>
              <a:rPr lang="en-US" dirty="0"/>
            </a:br>
            <a:r>
              <a:rPr lang="sk-SK" dirty="0" err="1"/>
              <a:t>naštastie</a:t>
            </a:r>
            <a:r>
              <a:rPr lang="sk-SK" dirty="0"/>
              <a:t> nie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Zvládnutie </a:t>
            </a:r>
            <a:r>
              <a:rPr lang="sk-SK" b="1" dirty="0" err="1">
                <a:solidFill>
                  <a:srgbClr val="FF0000"/>
                </a:solidFill>
              </a:rPr>
              <a:t>debugovania</a:t>
            </a:r>
            <a:r>
              <a:rPr lang="sk-SK" b="1" dirty="0">
                <a:solidFill>
                  <a:srgbClr val="FF0000"/>
                </a:solidFill>
              </a:rPr>
              <a:t> je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nevyhnutné</a:t>
            </a:r>
            <a:r>
              <a:rPr lang="sk-SK" dirty="0"/>
              <a:t> pre vývoj väčších programov ...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Ukážka ...</a:t>
            </a:r>
            <a:endParaRPr lang="cs-CZ" dirty="0"/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426" y="2047035"/>
            <a:ext cx="1925638" cy="16430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 cstate="print"/>
          <a:srcRect l="5751" t="12897" r="17999" b="12927"/>
          <a:stretch>
            <a:fillRect/>
          </a:stretch>
        </p:blipFill>
        <p:spPr bwMode="auto">
          <a:xfrm>
            <a:off x="900113" y="2054225"/>
            <a:ext cx="1384300" cy="16906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7282" name="Picture 2" descr="http://upload.wikimedia.org/wikipedia/commons/8/8a/H9656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326" y="2466322"/>
            <a:ext cx="3241674" cy="25539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Premenné v Jave </a:t>
            </a:r>
            <a:r>
              <a:rPr lang="en-US" sz="4000"/>
              <a:t>(op</a:t>
            </a:r>
            <a:r>
              <a:rPr lang="sk-SK" sz="4000"/>
              <a:t>äť</a:t>
            </a:r>
            <a:r>
              <a:rPr lang="en-US" sz="4000"/>
              <a:t>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</a:t>
            </a:r>
            <a:r>
              <a:rPr lang="sk-SK" dirty="0" err="1"/>
              <a:t>va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premenn</a:t>
            </a:r>
            <a:r>
              <a:rPr lang="sk-SK" dirty="0" err="1"/>
              <a:t>ých</a:t>
            </a:r>
            <a:r>
              <a:rPr lang="sk-SK" dirty="0"/>
              <a:t> v Jave: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</a:t>
            </a:r>
            <a:endParaRPr lang="en-US" dirty="0"/>
          </a:p>
          <a:p>
            <a:pPr lvl="2" eaLnBrk="1" hangingPunct="1"/>
            <a:r>
              <a:rPr lang="en-US" i="1" dirty="0" err="1"/>
              <a:t>int</a:t>
            </a:r>
            <a:r>
              <a:rPr lang="en-US" i="1" dirty="0"/>
              <a:t>, byte, short, long, double, float, </a:t>
            </a:r>
            <a:r>
              <a:rPr lang="en-US" i="1" dirty="0" err="1"/>
              <a:t>boolean</a:t>
            </a:r>
            <a:r>
              <a:rPr lang="en-US" i="1" dirty="0"/>
              <a:t> a char</a:t>
            </a:r>
          </a:p>
          <a:p>
            <a:pPr lvl="2" eaLnBrk="1" hangingPunct="1"/>
            <a:r>
              <a:rPr lang="sk-SK" dirty="0"/>
              <a:t>o</a:t>
            </a:r>
            <a:r>
              <a:rPr lang="en-US" dirty="0" err="1"/>
              <a:t>krem</a:t>
            </a:r>
            <a:r>
              <a:rPr lang="en-US" dirty="0"/>
              <a:t> char </a:t>
            </a:r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všetky ...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>
                <a:solidFill>
                  <a:srgbClr val="FF0000"/>
                </a:solidFill>
              </a:rPr>
              <a:t>uchovávať jednoduchú hodnotu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 err="1">
                <a:solidFill>
                  <a:srgbClr val="FF0000"/>
                </a:solidFill>
              </a:rPr>
              <a:t>referencovať</a:t>
            </a:r>
            <a:r>
              <a:rPr lang="sk-SK" b="1" dirty="0">
                <a:solidFill>
                  <a:srgbClr val="FF0000"/>
                </a:solidFill>
              </a:rPr>
              <a:t> 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umo</a:t>
            </a:r>
            <a:r>
              <a:rPr lang="sk-SK" dirty="0" err="1"/>
              <a:t>žniť</a:t>
            </a:r>
            <a:r>
              <a:rPr lang="sk-SK" dirty="0"/>
              <a:t> komunikáciu s </a:t>
            </a:r>
            <a:r>
              <a:rPr lang="sk-SK" dirty="0" err="1"/>
              <a:t>objektami</a:t>
            </a:r>
            <a:r>
              <a:rPr lang="en-US" dirty="0"/>
              <a:t>)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950207" y="5692589"/>
            <a:ext cx="2100967" cy="772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63358" y="5166332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</a:t>
            </a:r>
            <a:r>
              <a:rPr lang="en-US" dirty="0" err="1">
                <a:latin typeface="Trebuchet MS" pitchFamily="34" charset="0"/>
              </a:rPr>
              <a:t>schopn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objekty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Zbesil</a:t>
            </a:r>
            <a:r>
              <a:rPr lang="sk-SK" sz="4000" dirty="0"/>
              <a:t>á </a:t>
            </a:r>
            <a:r>
              <a:rPr lang="sk-SK" sz="4000" dirty="0" err="1"/>
              <a:t>kockáčka</a:t>
            </a:r>
            <a:r>
              <a:rPr lang="en-US" sz="4000" dirty="0"/>
              <a:t> (1)</a:t>
            </a:r>
            <a:endParaRPr lang="cs-CZ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Štandardná náhodná pochôdzka: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Chceme, aby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korytnačka</a:t>
            </a:r>
            <a:r>
              <a:rPr lang="cs-CZ" dirty="0"/>
              <a:t> </a:t>
            </a:r>
            <a:br>
              <a:rPr lang="en-US" dirty="0"/>
            </a:br>
            <a:r>
              <a:rPr lang="cs-CZ" dirty="0" err="1"/>
              <a:t>neotáčala</a:t>
            </a:r>
            <a:r>
              <a:rPr lang="cs-CZ" dirty="0"/>
              <a:t> </a:t>
            </a:r>
            <a:r>
              <a:rPr lang="cs-CZ" dirty="0" err="1"/>
              <a:t>akýmkoľvek</a:t>
            </a:r>
            <a:r>
              <a:rPr lang="cs-CZ" dirty="0"/>
              <a:t> </a:t>
            </a:r>
            <a:r>
              <a:rPr lang="cs-CZ" dirty="0" err="1"/>
              <a:t>smerom</a:t>
            </a:r>
            <a:r>
              <a:rPr lang="cs-CZ" dirty="0"/>
              <a:t>, </a:t>
            </a:r>
            <a:br>
              <a:rPr lang="en-US" dirty="0"/>
            </a:br>
            <a:r>
              <a:rPr lang="cs-CZ" dirty="0"/>
              <a:t>ale </a:t>
            </a:r>
            <a:r>
              <a:rPr lang="cs-CZ" dirty="0" err="1"/>
              <a:t>iba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o </a:t>
            </a:r>
            <a:r>
              <a:rPr lang="cs-CZ" b="1" dirty="0" err="1">
                <a:solidFill>
                  <a:srgbClr val="FF0000"/>
                </a:solidFill>
              </a:rPr>
              <a:t>násobok</a:t>
            </a:r>
            <a:r>
              <a:rPr lang="cs-CZ" b="1" dirty="0">
                <a:solidFill>
                  <a:srgbClr val="FF0000"/>
                </a:solidFill>
              </a:rPr>
              <a:t> 90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0, 90,</a:t>
            </a:r>
            <a:br>
              <a:rPr lang="en-US" dirty="0"/>
            </a:br>
            <a:r>
              <a:rPr lang="en-US" dirty="0"/>
              <a:t>180, 270, 360, …)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1973189"/>
            <a:ext cx="8483600" cy="22255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4408" y="1063269"/>
            <a:ext cx="1399592" cy="139959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73730" name="Picture 2" descr="http://www.sxc.hu/pic/m/r/ro/rore_d/1060296_dir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931" y="4103088"/>
            <a:ext cx="2845123" cy="21338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Referencia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577" y="1254326"/>
            <a:ext cx="28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Referenčné premenné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60140" y="1240239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03929" y="3693459"/>
            <a:ext cx="3238455" cy="7385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94965" y="4688541"/>
            <a:ext cx="4348430" cy="104978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567156" y="3360763"/>
            <a:ext cx="206407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542" y="4467828"/>
            <a:ext cx="211658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643" y="5379012"/>
            <a:ext cx="4002831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sk-SK" dirty="0"/>
              <a:t>Referenčná premenná </a:t>
            </a:r>
            <a:r>
              <a:rPr lang="sk-SK" b="1" dirty="0">
                <a:solidFill>
                  <a:srgbClr val="FF0000"/>
                </a:solidFill>
              </a:rPr>
              <a:t>obsahuje referenciu</a:t>
            </a:r>
            <a:r>
              <a:rPr lang="en-US" dirty="0"/>
              <a:t> (</a:t>
            </a:r>
            <a:r>
              <a:rPr lang="en-US" dirty="0" err="1"/>
              <a:t>odkaz</a:t>
            </a:r>
            <a:r>
              <a:rPr lang="en-US" dirty="0"/>
              <a:t>, </a:t>
            </a:r>
            <a:r>
              <a:rPr lang="en-US" dirty="0" err="1"/>
              <a:t>prepojenie</a:t>
            </a:r>
            <a:r>
              <a:rPr lang="en-US" dirty="0"/>
              <a:t>)</a:t>
            </a:r>
            <a:r>
              <a:rPr lang="sk-SK" b="1" dirty="0">
                <a:solidFill>
                  <a:srgbClr val="FF0000"/>
                </a:solidFill>
              </a:rPr>
              <a:t> na</a:t>
            </a:r>
            <a:r>
              <a:rPr lang="sk-SK" dirty="0"/>
              <a:t> nejaký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en-US" dirty="0"/>
              <a:t> …</a:t>
            </a:r>
            <a:endParaRPr lang="sk-SK" dirty="0"/>
          </a:p>
        </p:txBody>
      </p:sp>
      <p:sp>
        <p:nvSpPr>
          <p:cNvPr id="19" name="Rectangle 18"/>
          <p:cNvSpPr/>
          <p:nvPr/>
        </p:nvSpPr>
        <p:spPr>
          <a:xfrm>
            <a:off x="187847" y="1830809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dirty="0"/>
          </a:p>
        </p:txBody>
      </p:sp>
      <p:sp>
        <p:nvSpPr>
          <p:cNvPr id="20" name="Rectangle 19"/>
          <p:cNvSpPr/>
          <p:nvPr/>
        </p:nvSpPr>
        <p:spPr>
          <a:xfrm>
            <a:off x="453060" y="399094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1800" dirty="0"/>
          </a:p>
        </p:txBody>
      </p:sp>
      <p:sp>
        <p:nvSpPr>
          <p:cNvPr id="21" name="Rectangle 20"/>
          <p:cNvSpPr/>
          <p:nvPr/>
        </p:nvSpPr>
        <p:spPr>
          <a:xfrm>
            <a:off x="506849" y="295103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Turtle franklin;</a:t>
            </a:r>
            <a:endParaRPr lang="sk-SK" sz="1800" dirty="0"/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Deklar</a:t>
            </a:r>
            <a:r>
              <a:rPr lang="sk-SK" sz="3000" dirty="0" err="1"/>
              <a:t>ácia</a:t>
            </a:r>
            <a:r>
              <a:rPr lang="sk-SK" sz="3000" dirty="0"/>
              <a:t> referenčnej premennej</a:t>
            </a:r>
            <a:endParaRPr lang="cs-CZ" sz="3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Referenčná premenná nemôže </a:t>
            </a:r>
            <a:r>
              <a:rPr lang="sk-SK" sz="2400" dirty="0" err="1"/>
              <a:t>referencovať</a:t>
            </a:r>
            <a:r>
              <a:rPr lang="sk-SK" sz="2400" dirty="0"/>
              <a:t> hocijaké objekty</a:t>
            </a:r>
            <a:r>
              <a:rPr lang="en-US" sz="2400" dirty="0"/>
              <a:t>!</a:t>
            </a:r>
            <a:endParaRPr lang="sk-SK" sz="2400" dirty="0"/>
          </a:p>
          <a:p>
            <a:pPr eaLnBrk="1" hangingPunct="1"/>
            <a:r>
              <a:rPr lang="sk-SK" sz="2400" dirty="0"/>
              <a:t>Ako každá iná premenná, aj referenčná premenná musí byť pred prvým použitím </a:t>
            </a:r>
            <a:r>
              <a:rPr lang="sk-SK" sz="2400" dirty="0">
                <a:solidFill>
                  <a:srgbClr val="FF0000"/>
                </a:solidFill>
              </a:rPr>
              <a:t>najprv inicializovaná</a:t>
            </a:r>
            <a:r>
              <a:rPr lang="sk-SK" sz="2400" dirty="0"/>
              <a:t>.</a:t>
            </a:r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Objekty akej triedy môžu byť </a:t>
            </a:r>
            <a:r>
              <a:rPr lang="sk-SK" dirty="0" err="1">
                <a:latin typeface="Trebuchet MS" pitchFamily="34" charset="0"/>
              </a:rPr>
              <a:t>referencované</a:t>
            </a:r>
            <a:r>
              <a:rPr lang="sk-SK" dirty="0">
                <a:latin typeface="Trebuchet MS" pitchFamily="34" charset="0"/>
              </a:rPr>
              <a:t> z vytváranej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6753" y="1730187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(1)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391150" cy="4802187"/>
          </a:xfrm>
        </p:spPr>
        <p:txBody>
          <a:bodyPr/>
          <a:lstStyle/>
          <a:p>
            <a:pPr eaLnBrk="1" hangingPunct="1"/>
            <a:r>
              <a:rPr lang="sk-SK" dirty="0"/>
              <a:t>Každý človek na Slovensku je </a:t>
            </a:r>
            <a:r>
              <a:rPr lang="sk-SK" b="1" dirty="0">
                <a:solidFill>
                  <a:srgbClr val="FF0000"/>
                </a:solidFill>
              </a:rPr>
              <a:t>jedinečne identifikovaný rodným číslom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é mu je pridelené pri narodení...</a:t>
            </a:r>
          </a:p>
          <a:p>
            <a:pPr eaLnBrk="1" hangingPunct="1"/>
            <a:r>
              <a:rPr lang="sk-SK" dirty="0"/>
              <a:t>Každý objekt vytvorený vo „svete Javy“ je identifikovaný „</a:t>
            </a:r>
            <a:r>
              <a:rPr lang="sk-SK" dirty="0" err="1"/>
              <a:t>javackym</a:t>
            </a:r>
            <a:r>
              <a:rPr lang="sk-SK" dirty="0"/>
              <a:t> rodným číslom“</a:t>
            </a:r>
          </a:p>
          <a:p>
            <a:pPr lvl="1" eaLnBrk="1" hangingPunct="1"/>
            <a:r>
              <a:rPr lang="sk-SK" dirty="0"/>
              <a:t>Niektoré objekty prezradia svoje „</a:t>
            </a:r>
            <a:r>
              <a:rPr lang="sk-SK" dirty="0" err="1"/>
              <a:t>javacke</a:t>
            </a:r>
            <a:r>
              <a:rPr lang="sk-SK" dirty="0"/>
              <a:t> rodné číslo“ cez metódu </a:t>
            </a:r>
            <a:r>
              <a:rPr lang="sk-SK" b="1" dirty="0" err="1">
                <a:solidFill>
                  <a:srgbClr val="000000"/>
                </a:solidFill>
                <a:latin typeface="Courier New" pitchFamily="49" charset="0"/>
              </a:rPr>
              <a:t>toString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0724" name="Picture 2" descr="http://image.tvnoviny.sk/media/images/600xX/Aug2008/1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0" y="1520825"/>
            <a:ext cx="2743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5981700"/>
            <a:ext cx="3698875" cy="4365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978587" y="4589929"/>
            <a:ext cx="340659" cy="14074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66771" y="3920237"/>
            <a:ext cx="2212454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javacke</a:t>
            </a:r>
            <a:r>
              <a:rPr lang="sk-SK" dirty="0">
                <a:latin typeface="Trebuchet MS" pitchFamily="34" charset="0"/>
              </a:rPr>
              <a:t> rodné číslo objektu“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(2)</a:t>
            </a:r>
            <a:endParaRPr lang="sk-SK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6713" y="1525588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814919" y="1730187"/>
            <a:ext cx="2510116" cy="448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9286" y="1338401"/>
            <a:ext cx="361991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je schopná uchovať jedno celé číslo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052047" y="3012140"/>
            <a:ext cx="1281952" cy="3675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28250" y="2620354"/>
            <a:ext cx="361991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sk-SK" dirty="0">
                <a:latin typeface="Trebuchet MS" pitchFamily="34" charset="0"/>
              </a:rPr>
              <a:t> je schopná uchovať pravdivostnú hodnotu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052046" y="4679575"/>
            <a:ext cx="1272987" cy="51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19285" y="4287789"/>
            <a:ext cx="3619913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je schopná uchovať „rodné číslo“ jedného </a:t>
            </a:r>
            <a:r>
              <a:rPr lang="sk-SK" dirty="0" err="1">
                <a:latin typeface="Trebuchet MS" pitchFamily="34" charset="0"/>
              </a:rPr>
              <a:t>java</a:t>
            </a:r>
            <a:r>
              <a:rPr lang="en-US" dirty="0">
                <a:latin typeface="Trebuchet MS" pitchFamily="34" charset="0"/>
              </a:rPr>
              <a:t>-</a:t>
            </a:r>
            <a:r>
              <a:rPr lang="sk-SK" dirty="0">
                <a:latin typeface="Trebuchet MS" pitchFamily="34" charset="0"/>
              </a:rPr>
              <a:t>objektu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Trebuchet MS" pitchFamily="34" charset="0"/>
              </a:rPr>
              <a:t>alebo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špeciálnu hodnotu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6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366" y="5583836"/>
            <a:ext cx="1244430" cy="11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87506" y="5316071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2e257f1b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Hodnoty</a:t>
            </a:r>
            <a:r>
              <a:rPr lang="en-US" sz="3000" dirty="0"/>
              <a:t> </a:t>
            </a:r>
            <a:r>
              <a:rPr lang="en-US" sz="3000" dirty="0" err="1"/>
              <a:t>referen</a:t>
            </a:r>
            <a:r>
              <a:rPr lang="sk-SK" sz="3000" dirty="0"/>
              <a:t>čnej premennej</a:t>
            </a:r>
            <a:endParaRPr lang="cs-CZ" sz="3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 môže byť uložené:</a:t>
            </a:r>
          </a:p>
          <a:p>
            <a:pPr lvl="1" eaLnBrk="1" hangingPunct="1"/>
            <a:r>
              <a:rPr lang="sk-SK" dirty="0"/>
              <a:t>referencia na objekt</a:t>
            </a:r>
            <a:r>
              <a:rPr lang="en-US" dirty="0"/>
              <a:t> (</a:t>
            </a:r>
            <a:r>
              <a:rPr lang="sk-SK" dirty="0"/>
              <a:t>„rodné číslo objektu“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– špeciálna hodnota hovoriaca, že premenná </a:t>
            </a:r>
            <a:r>
              <a:rPr lang="sk-SK" dirty="0">
                <a:solidFill>
                  <a:srgbClr val="FF0000"/>
                </a:solidFill>
              </a:rPr>
              <a:t>neobsahuje referenciu</a:t>
            </a:r>
            <a:r>
              <a:rPr lang="sk-SK" dirty="0"/>
              <a:t> na žiaden objekt</a:t>
            </a:r>
          </a:p>
          <a:p>
            <a:pPr lvl="1" eaLnBrk="1" hangingPunct="1">
              <a:buNone/>
            </a:pPr>
            <a:endParaRPr lang="sk-SK" dirty="0"/>
          </a:p>
          <a:p>
            <a:pPr lvl="1" eaLnBrk="1" hangingPunct="1"/>
            <a:endParaRPr lang="sk-SK" dirty="0"/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!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/>
          </a:p>
          <a:p>
            <a:pPr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2192" y="4213411"/>
            <a:ext cx="1735926" cy="3220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5828" y="3794731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nereferencuje</a:t>
            </a:r>
            <a:r>
              <a:rPr lang="sk-SK" dirty="0">
                <a:latin typeface="Trebuchet MS" pitchFamily="34" charset="0"/>
              </a:rPr>
              <a:t> žiaden objekt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sk-SK" dirty="0" err="1">
                <a:latin typeface="Trebuchet MS" pitchFamily="34" charset="0"/>
              </a:rPr>
              <a:t>WinPane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416240" y="5886321"/>
            <a:ext cx="1039906" cy="493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71687" y="5471131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Test, </a:t>
            </a:r>
            <a:r>
              <a:rPr lang="sk-SK" dirty="0">
                <a:latin typeface="Trebuchet MS" pitchFamily="34" charset="0"/>
              </a:rPr>
              <a:t>či referenčná premenná niečo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jej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en-US" dirty="0" err="1"/>
              <a:t>svete</a:t>
            </a:r>
            <a:r>
              <a:rPr lang="en-US" dirty="0"/>
              <a:t> </a:t>
            </a:r>
            <a:r>
              <a:rPr lang="en-US" dirty="0" err="1"/>
              <a:t>objektov</a:t>
            </a:r>
            <a:r>
              <a:rPr lang="sk-SK" dirty="0"/>
              <a:t>“</a:t>
            </a:r>
            <a:r>
              <a:rPr lang="en-US" dirty="0"/>
              <a:t>)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príkazom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výsledkom</a:t>
            </a:r>
            <a:r>
              <a:rPr lang="sk-SK" dirty="0"/>
              <a:t> operácie </a:t>
            </a:r>
            <a:r>
              <a:rPr lang="sk-SK" b="1" dirty="0">
                <a:solidFill>
                  <a:srgbClr val="FF0000"/>
                </a:solidFill>
              </a:rPr>
              <a:t>je referencia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„rodné číslo</a:t>
            </a:r>
            <a:r>
              <a:rPr lang="en-US" dirty="0"/>
              <a:t>”) </a:t>
            </a:r>
            <a:r>
              <a:rPr lang="sk-SK" dirty="0"/>
              <a:t>na vytvorený objekt.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33798" name="Picture 7" descr="http://www.cartoonclipartworld.com/newbaby/images/140004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11" y="4231062"/>
            <a:ext cx="3184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056093" y="3890682"/>
            <a:ext cx="1676399" cy="1792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26863" y="5641460"/>
            <a:ext cx="3064102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</a:t>
            </a:r>
            <a:r>
              <a:rPr lang="sk-SK" dirty="0" err="1">
                <a:latin typeface="Trebuchet MS" pitchFamily="34" charset="0"/>
              </a:rPr>
              <a:t>ázov</a:t>
            </a:r>
            <a:r>
              <a:rPr lang="sk-SK" dirty="0">
                <a:latin typeface="Trebuchet MS" pitchFamily="34" charset="0"/>
              </a:rPr>
              <a:t> triedy, ktorej objekt požadujeme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Konštruktor</a:t>
            </a:r>
          </a:p>
          <a:p>
            <a:pPr lvl="1" eaLnBrk="1" hangingPunct="1"/>
            <a:r>
              <a:rPr lang="sk-SK" dirty="0"/>
              <a:t>špeciálna „vec“, ktorá </a:t>
            </a:r>
            <a:r>
              <a:rPr lang="sk-SK" b="1" dirty="0">
                <a:solidFill>
                  <a:srgbClr val="FF0000"/>
                </a:solidFill>
              </a:rPr>
              <a:t>vytvára </a:t>
            </a:r>
            <a:r>
              <a:rPr lang="sk-SK" dirty="0">
                <a:solidFill>
                  <a:srgbClr val="003366"/>
                </a:solidFill>
              </a:rPr>
              <a:t>a</a:t>
            </a:r>
            <a:r>
              <a:rPr lang="sk-SK" b="1" dirty="0">
                <a:solidFill>
                  <a:srgbClr val="FF0000"/>
                </a:solidFill>
              </a:rPr>
              <a:t> inicializuje</a:t>
            </a:r>
            <a:r>
              <a:rPr lang="sk-SK" dirty="0"/>
              <a:t> objekt danej triedy</a:t>
            </a:r>
          </a:p>
          <a:p>
            <a:pPr lvl="1" eaLnBrk="1" hangingPunct="1"/>
            <a:r>
              <a:rPr lang="sk-SK" dirty="0"/>
              <a:t>konštruktor môže mať </a:t>
            </a:r>
            <a:r>
              <a:rPr lang="sk-SK" b="1" dirty="0"/>
              <a:t>parametre</a:t>
            </a:r>
            <a:r>
              <a:rPr lang="sk-SK" dirty="0"/>
              <a:t>, ktoré sa zadávajú do zátvoriek </a:t>
            </a:r>
            <a:r>
              <a:rPr lang="en-US" dirty="0">
                <a:latin typeface="Courier New" pitchFamily="49" charset="0"/>
              </a:rPr>
              <a:t>()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vytv</a:t>
            </a:r>
            <a:r>
              <a:rPr lang="sk-SK" dirty="0" err="1"/>
              <a:t>áraní</a:t>
            </a:r>
            <a:r>
              <a:rPr lang="sk-SK" dirty="0"/>
              <a:t> objektu</a:t>
            </a:r>
            <a:endParaRPr lang="sk-SK" dirty="0"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trieda </a:t>
            </a:r>
            <a:r>
              <a:rPr lang="en-US" dirty="0"/>
              <a:t>m</a:t>
            </a:r>
            <a:r>
              <a:rPr lang="sk-SK" dirty="0" err="1"/>
              <a:t>ôže</a:t>
            </a:r>
            <a:r>
              <a:rPr lang="sk-SK" dirty="0"/>
              <a:t> mať </a:t>
            </a:r>
            <a:r>
              <a:rPr lang="sk-SK" b="1" dirty="0">
                <a:solidFill>
                  <a:srgbClr val="FF0000"/>
                </a:solidFill>
              </a:rPr>
              <a:t>viacero konštruktorov</a:t>
            </a:r>
            <a:r>
              <a:rPr lang="sk-SK" dirty="0"/>
              <a:t> líšiacimi sa zoznamom parametrov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lvl="1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(400, 400);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419599" y="5280211"/>
            <a:ext cx="878536" cy="7978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29639" y="4350543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Parametre konštruktora </a:t>
            </a:r>
            <a:r>
              <a:rPr lang="en-US" dirty="0">
                <a:latin typeface="Trebuchet MS" pitchFamily="34" charset="0"/>
              </a:rPr>
              <a:t>= </a:t>
            </a:r>
            <a:r>
              <a:rPr lang="en-US" dirty="0" err="1">
                <a:latin typeface="Trebuchet MS" pitchFamily="34" charset="0"/>
              </a:rPr>
              <a:t>upresnenie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ak</a:t>
            </a:r>
            <a:r>
              <a:rPr lang="sk-SK" dirty="0">
                <a:latin typeface="Trebuchet MS" pitchFamily="34" charset="0"/>
              </a:rPr>
              <a:t>ý objekt chceme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Priradenie referencií</a:t>
            </a:r>
            <a:endParaRPr lang="cs-CZ" sz="400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1;</a:t>
            </a:r>
          </a:p>
        </p:txBody>
      </p:sp>
      <p:sp>
        <p:nvSpPr>
          <p:cNvPr id="1186821" name="Text Box 5"/>
          <p:cNvSpPr txBox="1">
            <a:spLocks noChangeArrowheads="1"/>
          </p:cNvSpPr>
          <p:nvPr/>
        </p:nvSpPr>
        <p:spPr bwMode="auto">
          <a:xfrm>
            <a:off x="492498" y="3912254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86822" name="Picture 6"/>
          <p:cNvPicPr>
            <a:picLocks noChangeAspect="1" noChangeArrowheads="1"/>
          </p:cNvPicPr>
          <p:nvPr/>
        </p:nvPicPr>
        <p:blipFill>
          <a:blip r:embed="rId2" cstate="print"/>
          <a:srcRect l="195" t="1498" b="261"/>
          <a:stretch>
            <a:fillRect/>
          </a:stretch>
        </p:blipFill>
        <p:spPr bwMode="auto">
          <a:xfrm>
            <a:off x="5827060" y="4096871"/>
            <a:ext cx="2628526" cy="24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27" name="Text Box 11"/>
          <p:cNvSpPr txBox="1">
            <a:spLocks noChangeArrowheads="1"/>
          </p:cNvSpPr>
          <p:nvPr/>
        </p:nvSpPr>
        <p:spPr bwMode="auto">
          <a:xfrm>
            <a:off x="448048" y="546324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354" y="5852855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249" y="4490220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3145792" y="5238774"/>
            <a:ext cx="2989451" cy="6403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8235" y="3720353"/>
            <a:ext cx="8525436" cy="8965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24281" y="4473389"/>
            <a:ext cx="223599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1600" dirty="0"/>
              <a:t>„rodné číslo“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0375" y="4473389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2106706" y="4840943"/>
            <a:ext cx="3738282" cy="5647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Box 30"/>
          <p:cNvSpPr txBox="1"/>
          <p:nvPr/>
        </p:nvSpPr>
        <p:spPr>
          <a:xfrm>
            <a:off x="941292" y="4616825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2034988" y="5925672"/>
            <a:ext cx="3908611" cy="24204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4407407" y="2456330"/>
            <a:ext cx="1374822" cy="39248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85450" y="1401155"/>
            <a:ext cx="3120221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Na </a:t>
            </a:r>
            <a:r>
              <a:rPr lang="en-US" dirty="0" err="1">
                <a:latin typeface="Trebuchet MS" pitchFamily="34" charset="0"/>
              </a:rPr>
              <a:t>konci</a:t>
            </a:r>
            <a:r>
              <a:rPr lang="en-US" dirty="0">
                <a:latin typeface="Trebuchet MS" pitchFamily="34" charset="0"/>
              </a:rPr>
              <a:t> bud</a:t>
            </a:r>
            <a:r>
              <a:rPr lang="sk-SK" dirty="0">
                <a:latin typeface="Trebuchet MS" pitchFamily="34" charset="0"/>
              </a:rPr>
              <a:t>ú premenné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</a:t>
            </a:r>
            <a:r>
              <a:rPr lang="sk-SK" dirty="0">
                <a:latin typeface="Trebuchet MS" pitchFamily="34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ten istý objekt.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716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0208 0.196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21" grpId="0"/>
      <p:bldP spid="1186827" grpId="0"/>
      <p:bldP spid="13" grpId="0" animBg="1"/>
      <p:bldP spid="14" grpId="0" animBg="1"/>
      <p:bldP spid="26" grpId="0"/>
      <p:bldP spid="29" grpId="0"/>
      <p:bldP spid="29" grpId="1"/>
      <p:bldP spid="30" grpId="0" animBg="1"/>
      <p:bldP spid="31" grpId="0"/>
      <p:bldP spid="31" grpId="1"/>
      <p:bldP spid="32" grpId="0" animBg="1"/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sanbox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sandbox.clear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(3)</a:t>
            </a: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693459" y="1506070"/>
            <a:ext cx="2294962" cy="2868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01992" y="1248754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>
                <a:latin typeface="Trebuchet MS" pitchFamily="34" charset="0"/>
              </a:rPr>
              <a:t>í sa p</a:t>
            </a:r>
            <a:r>
              <a:rPr lang="en-US" dirty="0" err="1">
                <a:latin typeface="Trebuchet MS" pitchFamily="34" charset="0"/>
              </a:rPr>
              <a:t>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schopná uchovať „rodné číslo“ objektu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899646" y="2958353"/>
            <a:ext cx="1945341" cy="1281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1766046" y="2976281"/>
            <a:ext cx="4168587" cy="13626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01992" y="3050660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 a jeho „rodné číslo“ uložíme do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2124634" y="4751293"/>
            <a:ext cx="3128681" cy="15150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19285" y="5047490"/>
            <a:ext cx="3064102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Objektu,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ktorého „rodné číslo“ je aktuálne uložené v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, povieme, aby vykonal metódu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clear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Rovnosť referencií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==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2)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164540" y="1766046"/>
            <a:ext cx="2124633" cy="22680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6555" y="3012502"/>
            <a:ext cx="3064102" cy="31700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Testujeme, či referenčné premenné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referencujú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ukazuj</a:t>
            </a:r>
            <a:r>
              <a:rPr lang="sk-SK" dirty="0">
                <a:latin typeface="Trebuchet MS" pitchFamily="34" charset="0"/>
              </a:rPr>
              <a:t>ú na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ten istý </a:t>
            </a:r>
            <a:r>
              <a:rPr lang="sk-SK" dirty="0">
                <a:latin typeface="Trebuchet MS" pitchFamily="34" charset="0"/>
              </a:rPr>
              <a:t>objekt.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Metafora</a:t>
            </a:r>
            <a:r>
              <a:rPr lang="sk-SK" dirty="0">
                <a:latin typeface="Trebuchet MS" pitchFamily="34" charset="0"/>
              </a:rPr>
              <a:t>: testujeme, či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sandbox2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ávajú</a:t>
            </a:r>
            <a:r>
              <a:rPr lang="sk-SK" dirty="0">
                <a:latin typeface="Trebuchet MS" pitchFamily="34" charset="0"/>
              </a:rPr>
              <a:t> rovnaké „rodné číslo“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Aké náhodné uhly </a:t>
            </a:r>
            <a:r>
              <a:rPr lang="en-US" dirty="0" err="1"/>
              <a:t>oto</a:t>
            </a:r>
            <a:r>
              <a:rPr lang="sk-SK" dirty="0" err="1"/>
              <a:t>čenia</a:t>
            </a:r>
            <a:r>
              <a:rPr lang="sk-SK" dirty="0"/>
              <a:t> chceme: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=</a:t>
            </a:r>
            <a:r>
              <a:rPr lang="en-US" b="1" dirty="0"/>
              <a:t>0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=</a:t>
            </a:r>
            <a:r>
              <a:rPr lang="en-US" b="1" dirty="0"/>
              <a:t>1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180</a:t>
            </a:r>
            <a:r>
              <a:rPr lang="en-US" dirty="0"/>
              <a:t>=</a:t>
            </a:r>
            <a:r>
              <a:rPr lang="en-US" b="1" dirty="0"/>
              <a:t>2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270</a:t>
            </a:r>
            <a:r>
              <a:rPr lang="en-US" dirty="0"/>
              <a:t>=</a:t>
            </a:r>
            <a:r>
              <a:rPr lang="en-US" b="1" dirty="0"/>
              <a:t>3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360</a:t>
            </a:r>
            <a:r>
              <a:rPr lang="en-US" dirty="0"/>
              <a:t>=</a:t>
            </a:r>
            <a:r>
              <a:rPr lang="en-US" b="1" dirty="0"/>
              <a:t>4</a:t>
            </a:r>
            <a:r>
              <a:rPr lang="en-US" dirty="0"/>
              <a:t>*90,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vygenerova</a:t>
            </a:r>
            <a:r>
              <a:rPr lang="sk-SK" dirty="0"/>
              <a:t>ť náhodné celé číslo medzi 0 až 3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1866122" y="2267339"/>
            <a:ext cx="1685518" cy="8617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110203" y="2270448"/>
            <a:ext cx="948613" cy="8926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512904" y="2245565"/>
            <a:ext cx="3111" cy="9641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5738326" y="2273557"/>
            <a:ext cx="211493" cy="10014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7203232" y="2292219"/>
            <a:ext cx="239485" cy="9921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7224" y="3091641"/>
            <a:ext cx="642568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Potrebujeme generátor náhodných </a:t>
            </a: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celých</a:t>
            </a:r>
            <a:r>
              <a:rPr lang="sk-SK" dirty="0">
                <a:latin typeface="Lucida Sans" pitchFamily="34" charset="0"/>
              </a:rPr>
              <a:t> čísel </a:t>
            </a:r>
            <a:r>
              <a:rPr lang="en-US" dirty="0">
                <a:latin typeface="Lucida Sans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áva</a:t>
            </a:r>
            <a:r>
              <a:rPr lang="sk-SK" dirty="0">
                <a:latin typeface="Lucida Sans" pitchFamily="34" charset="0"/>
              </a:rPr>
              <a:t> len reálne z intervalu </a:t>
            </a:r>
            <a:r>
              <a:rPr lang="en-US" dirty="0">
                <a:latin typeface="Lucida Sans" pitchFamily="34" charset="0"/>
              </a:rPr>
              <a:t>&lt;0, 1)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215" y="5011085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nasobok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()*4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167534" y="5710334"/>
            <a:ext cx="388559" cy="776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6546" y="6010422"/>
            <a:ext cx="218025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</a:t>
            </a:r>
            <a:r>
              <a:rPr lang="sk-SK" dirty="0" err="1">
                <a:latin typeface="Lucida Sans" pitchFamily="34" charset="0"/>
              </a:rPr>
              <a:t>áhodné</a:t>
            </a:r>
            <a:r>
              <a:rPr lang="sk-SK" dirty="0">
                <a:latin typeface="Lucida Sans" pitchFamily="34" charset="0"/>
              </a:rPr>
              <a:t> reálne číslo</a:t>
            </a:r>
            <a:r>
              <a:rPr lang="en-US" dirty="0">
                <a:latin typeface="Lucida Sans" pitchFamily="34" charset="0"/>
              </a:rPr>
              <a:t> z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latin typeface="Lucida Sans" pitchFamily="34" charset="0"/>
              </a:rPr>
              <a:t>&lt;0, 4)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6018246" y="3741569"/>
            <a:ext cx="270587" cy="3480319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2985796" y="5495730"/>
            <a:ext cx="345234" cy="8490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4840" y="6032194"/>
            <a:ext cx="362338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Do </a:t>
            </a:r>
            <a:r>
              <a:rPr lang="en-US" dirty="0" err="1">
                <a:latin typeface="Lucida Sans" pitchFamily="34" charset="0"/>
              </a:rPr>
              <a:t>premennej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na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cel</a:t>
            </a:r>
            <a:r>
              <a:rPr lang="sk-SK" dirty="0">
                <a:latin typeface="Lucida Sans" pitchFamily="34" charset="0"/>
              </a:rPr>
              <a:t>é čísla nevieme uložiť reálne číslo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0" grpId="0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413750" cy="4843462"/>
          </a:xfrm>
        </p:spPr>
        <p:txBody>
          <a:bodyPr/>
          <a:lstStyle/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Nie</a:t>
            </a:r>
            <a:r>
              <a:rPr lang="en-US" sz="2400" dirty="0">
                <a:solidFill>
                  <a:srgbClr val="FF0000"/>
                </a:solidFill>
              </a:rPr>
              <a:t> je </a:t>
            </a:r>
            <a:r>
              <a:rPr lang="en-US" sz="2400" dirty="0" err="1">
                <a:solidFill>
                  <a:srgbClr val="FF0000"/>
                </a:solidFill>
              </a:rPr>
              <a:t>pravda</a:t>
            </a:r>
            <a:r>
              <a:rPr lang="en-US" sz="2400" dirty="0"/>
              <a:t>, </a:t>
            </a:r>
            <a:r>
              <a:rPr lang="sk-SK" sz="2400" dirty="0"/>
              <a:t>že </a:t>
            </a:r>
            <a:r>
              <a:rPr lang="sk-SK" sz="2400" b="1" dirty="0">
                <a:solidFill>
                  <a:srgbClr val="FF0000"/>
                </a:solidFill>
              </a:rPr>
              <a:t>neinicializovaná</a:t>
            </a:r>
            <a:r>
              <a:rPr lang="sk-SK" sz="2400" dirty="0"/>
              <a:t> premenná referenčného typu obsahuje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null</a:t>
            </a:r>
            <a:r>
              <a:rPr lang="sk-SK" sz="2400" dirty="0"/>
              <a:t>. Premenná je </a:t>
            </a:r>
            <a:r>
              <a:rPr lang="en-US" sz="2400" dirty="0" err="1"/>
              <a:t>jednoducho</a:t>
            </a:r>
            <a:r>
              <a:rPr lang="en-US" sz="2400" dirty="0"/>
              <a:t> </a:t>
            </a:r>
            <a:r>
              <a:rPr lang="sk-SK" sz="2400" dirty="0"/>
              <a:t>neinicializovaná </a:t>
            </a:r>
            <a:r>
              <a:rPr lang="en-US" sz="2400" dirty="0"/>
              <a:t>(</a:t>
            </a:r>
            <a:r>
              <a:rPr lang="sk-SK" sz="2400" dirty="0"/>
              <a:t>okrem priradenia s ňou nemožno nič robiť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sz="2400" dirty="0"/>
              <a:t>Objekty vieme </a:t>
            </a:r>
            <a:r>
              <a:rPr lang="sk-SK" sz="2400" b="1" dirty="0">
                <a:solidFill>
                  <a:srgbClr val="FF0000"/>
                </a:solidFill>
              </a:rPr>
              <a:t>len vytvoriť</a:t>
            </a:r>
            <a:r>
              <a:rPr lang="sk-SK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nevieme</a:t>
            </a:r>
            <a:r>
              <a:rPr lang="en-US" sz="2400" dirty="0"/>
              <a:t> </a:t>
            </a:r>
            <a:r>
              <a:rPr lang="sk-SK" sz="2400" dirty="0"/>
              <a:t>ich</a:t>
            </a:r>
            <a:r>
              <a:rPr lang="en-US" sz="2400" dirty="0"/>
              <a:t> </a:t>
            </a:r>
            <a:r>
              <a:rPr lang="en-US" sz="2400" dirty="0" err="1"/>
              <a:t>zni</a:t>
            </a:r>
            <a:r>
              <a:rPr lang="sk-SK" sz="2400" dirty="0" err="1"/>
              <a:t>čiť</a:t>
            </a:r>
            <a:endParaRPr lang="sk-SK" sz="2400" dirty="0"/>
          </a:p>
          <a:p>
            <a:pPr eaLnBrk="1" hangingPunct="1"/>
            <a:r>
              <a:rPr lang="sk-SK" sz="2400" dirty="0"/>
              <a:t>Ilúzia vytvorená </a:t>
            </a:r>
            <a:r>
              <a:rPr lang="sk-SK" sz="2400" dirty="0" err="1"/>
              <a:t>Javou</a:t>
            </a:r>
            <a:r>
              <a:rPr lang="sk-SK" sz="2400" dirty="0"/>
              <a:t>: objekty žijú večne </a:t>
            </a:r>
            <a:r>
              <a:rPr lang="en-US" sz="2400" dirty="0"/>
              <a:t>(resp. k</a:t>
            </a:r>
            <a:r>
              <a:rPr lang="sk-SK" sz="2400" dirty="0" err="1"/>
              <a:t>ým</a:t>
            </a:r>
            <a:r>
              <a:rPr lang="sk-SK" sz="2400" dirty="0"/>
              <a:t> program neskončí</a:t>
            </a:r>
            <a:r>
              <a:rPr lang="en-US" sz="2400" dirty="0"/>
              <a:t>)</a:t>
            </a:r>
            <a:r>
              <a:rPr lang="sk-SK" sz="2400" dirty="0"/>
              <a:t> </a:t>
            </a:r>
          </a:p>
          <a:p>
            <a:pPr lvl="1" eaLnBrk="1" hangingPunct="1"/>
            <a:r>
              <a:rPr lang="sk-SK" sz="2000" dirty="0"/>
              <a:t>...</a:t>
            </a:r>
            <a:r>
              <a:rPr lang="en-US" sz="2000" dirty="0" err="1"/>
              <a:t>narozdiel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sk-SK" sz="2000" dirty="0"/>
              <a:t>lokálnych </a:t>
            </a:r>
            <a:r>
              <a:rPr lang="en-US" sz="2000" dirty="0" err="1"/>
              <a:t>premenn</a:t>
            </a:r>
            <a:r>
              <a:rPr lang="sk-SK" sz="2000" dirty="0" err="1"/>
              <a:t>ých</a:t>
            </a:r>
            <a:endParaRPr lang="sk-SK" sz="2000" dirty="0"/>
          </a:p>
          <a:p>
            <a:pPr eaLnBrk="1" hangingPunct="1"/>
            <a:r>
              <a:rPr lang="sk-SK" sz="2400" dirty="0"/>
              <a:t>Jeden objekt môže byť </a:t>
            </a:r>
            <a:r>
              <a:rPr lang="sk-SK" sz="2400" b="1" dirty="0" err="1">
                <a:solidFill>
                  <a:srgbClr val="FF0000"/>
                </a:solidFill>
              </a:rPr>
              <a:t>referencovaný</a:t>
            </a:r>
            <a:r>
              <a:rPr lang="sk-SK" sz="2400" b="1" dirty="0">
                <a:solidFill>
                  <a:srgbClr val="FF0000"/>
                </a:solidFill>
              </a:rPr>
              <a:t> z viacerých</a:t>
            </a:r>
            <a:r>
              <a:rPr lang="sk-SK" sz="2400" dirty="0"/>
              <a:t> premenných</a:t>
            </a:r>
          </a:p>
          <a:p>
            <a:pPr eaLnBrk="1" hangingPunct="1"/>
            <a:r>
              <a:rPr lang="sk-SK" sz="2400" dirty="0"/>
              <a:t>Ak na objekt </a:t>
            </a:r>
            <a:r>
              <a:rPr lang="sk-SK" sz="2400" b="1" dirty="0">
                <a:solidFill>
                  <a:srgbClr val="FF0000"/>
                </a:solidFill>
              </a:rPr>
              <a:t>neexistuje referencia</a:t>
            </a:r>
            <a:r>
              <a:rPr lang="sk-SK" sz="2400" dirty="0"/>
              <a:t>, nedokážeme s ním komunikovať – objekt je stratený.</a:t>
            </a:r>
          </a:p>
          <a:p>
            <a:pPr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čom to dnes bolo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Pretypovanie </a:t>
            </a:r>
            <a:r>
              <a:rPr lang="en-US" dirty="0"/>
              <a:t>(</a:t>
            </a:r>
            <a:r>
              <a:rPr lang="en-US" dirty="0" err="1"/>
              <a:t>explicitn</a:t>
            </a:r>
            <a:r>
              <a:rPr lang="sk-SK" dirty="0"/>
              <a:t>é, implicitné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g</a:t>
            </a:r>
            <a:r>
              <a:rPr lang="en-US" dirty="0" err="1"/>
              <a:t>enerovanie</a:t>
            </a:r>
            <a:r>
              <a:rPr lang="en-US" dirty="0"/>
              <a:t> n</a:t>
            </a:r>
            <a:r>
              <a:rPr lang="sk-SK" dirty="0" err="1"/>
              <a:t>áhodných</a:t>
            </a:r>
            <a:r>
              <a:rPr lang="sk-SK" dirty="0"/>
              <a:t> </a:t>
            </a:r>
            <a:r>
              <a:rPr lang="sk-SK" b="1" dirty="0"/>
              <a:t>celých</a:t>
            </a:r>
            <a:r>
              <a:rPr lang="sk-SK" dirty="0"/>
              <a:t> čísel</a:t>
            </a:r>
          </a:p>
          <a:p>
            <a:r>
              <a:rPr lang="en-US" dirty="0" err="1"/>
              <a:t>Cykly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</a:p>
          <a:p>
            <a:r>
              <a:rPr lang="sk-SK" dirty="0" err="1"/>
              <a:t>Debugovanie</a:t>
            </a:r>
            <a:endParaRPr lang="sk-SK" dirty="0"/>
          </a:p>
          <a:p>
            <a:r>
              <a:rPr lang="sk-SK" dirty="0"/>
              <a:t>Referenčné premenné a konštruktory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Pretypovanie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Java umožňuje meniť hodnoty jedného typu na iný typ pomocou </a:t>
            </a:r>
            <a:r>
              <a:rPr lang="sk-SK" b="1" dirty="0">
                <a:solidFill>
                  <a:srgbClr val="FF0000"/>
                </a:solidFill>
              </a:rPr>
              <a:t>pretypovania</a:t>
            </a:r>
            <a:r>
              <a:rPr lang="sk-SK" dirty="0"/>
              <a:t> hodnoty</a:t>
            </a:r>
          </a:p>
          <a:p>
            <a:r>
              <a:rPr lang="en-US" i="1" dirty="0" err="1"/>
              <a:t>Implicitn</a:t>
            </a:r>
            <a:r>
              <a:rPr lang="sk-SK" i="1" dirty="0"/>
              <a:t>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automatick</a:t>
            </a:r>
            <a:r>
              <a:rPr lang="sk-SK" dirty="0"/>
              <a:t>é“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Java dokáže zmeniť celé číslo na reálne</a:t>
            </a:r>
            <a:r>
              <a:rPr lang="en-US" dirty="0"/>
              <a:t>:</a:t>
            </a:r>
            <a:endParaRPr lang="sk-SK" dirty="0"/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endParaRPr lang="sk-SK" sz="1600" dirty="0"/>
          </a:p>
          <a:p>
            <a:r>
              <a:rPr lang="sk-SK" i="1" dirty="0"/>
              <a:t>Explicitné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„musí chcieť programátor“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Java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žiadanie dokáže zmeniť reálne číslo na celé </a:t>
            </a:r>
            <a:r>
              <a:rPr lang="sk-SK" b="1" dirty="0">
                <a:solidFill>
                  <a:srgbClr val="FF0000"/>
                </a:solidFill>
              </a:rPr>
              <a:t>orezaním desatinnej časti</a:t>
            </a:r>
            <a:r>
              <a:rPr lang="en-US" dirty="0"/>
              <a:t>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461399" y="3424983"/>
            <a:ext cx="2706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67146" y="5770077"/>
            <a:ext cx="4746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10.8231;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 = 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49407" y="6299784"/>
            <a:ext cx="1421580" cy="916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9682" y="6075737"/>
            <a:ext cx="21802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V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bude</a:t>
            </a:r>
            <a:r>
              <a:rPr lang="en-US" dirty="0">
                <a:latin typeface="Lucida Sans" pitchFamily="34" charset="0"/>
              </a:rPr>
              <a:t> 10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90 *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()*4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051110" y="1679509"/>
            <a:ext cx="1306286" cy="21367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0939" y="2485151"/>
            <a:ext cx="2525487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Na </a:t>
            </a:r>
            <a:r>
              <a:rPr lang="en-US" dirty="0" err="1">
                <a:latin typeface="Lucida Sans" pitchFamily="34" charset="0"/>
              </a:rPr>
              <a:t>ak</a:t>
            </a:r>
            <a:r>
              <a:rPr lang="sk-SK" dirty="0">
                <a:latin typeface="Lucida Sans" pitchFamily="34" charset="0"/>
              </a:rPr>
              <a:t>ý typ chceme zmeniť hodnotu</a:t>
            </a:r>
            <a:r>
              <a:rPr lang="en-US" dirty="0">
                <a:latin typeface="Lucida Sans" pitchFamily="34" charset="0"/>
              </a:rPr>
              <a:t> (</a:t>
            </a:r>
            <a:r>
              <a:rPr lang="en-US" dirty="0" err="1">
                <a:latin typeface="Lucida Sans" pitchFamily="34" charset="0"/>
              </a:rPr>
              <a:t>funguje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aj</a:t>
            </a:r>
            <a:r>
              <a:rPr lang="en-US" dirty="0">
                <a:latin typeface="Lucida Sans" pitchFamily="34" charset="0"/>
              </a:rPr>
              <a:t> s in</a:t>
            </a:r>
            <a:r>
              <a:rPr lang="sk-SK" dirty="0" err="1">
                <a:latin typeface="Lucida Sans" pitchFamily="34" charset="0"/>
              </a:rPr>
              <a:t>ými</a:t>
            </a:r>
            <a:r>
              <a:rPr lang="sk-SK" dirty="0">
                <a:latin typeface="Lucida Sans" pitchFamily="34" charset="0"/>
              </a:rPr>
              <a:t> typmi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ako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>
                <a:latin typeface="Lucida Sans" pitchFamily="34" charset="0"/>
              </a:rPr>
              <a:t>, …)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475443" y="1931436"/>
            <a:ext cx="432319" cy="8428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7730" y="2460270"/>
            <a:ext cx="252548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Akej hodnote chceme zmeniť typ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335486" y="195943"/>
            <a:ext cx="270587" cy="3209731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5016759" y="1847088"/>
            <a:ext cx="948611" cy="204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54285" y="3626596"/>
            <a:ext cx="303555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Lucida Sans" pitchFamily="34" charset="0"/>
              </a:rPr>
              <a:t>Pozor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: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sk-SK" dirty="0">
                <a:latin typeface="Lucida Sans" pitchFamily="34" charset="0"/>
              </a:rPr>
              <a:t>Pri zmene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sa hodnota oreže, nie zaokrúhli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24" y="5165114"/>
            <a:ext cx="330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2904929" y="5615584"/>
            <a:ext cx="1449356" cy="889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49012" y="5315436"/>
            <a:ext cx="464042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Ke</a:t>
            </a:r>
            <a:r>
              <a:rPr lang="sk-SK" dirty="0" err="1">
                <a:latin typeface="Lucida Sans" pitchFamily="34" charset="0"/>
              </a:rPr>
              <a:t>ďže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 </a:t>
            </a:r>
            <a:r>
              <a:rPr lang="sk-SK" dirty="0">
                <a:latin typeface="Lucida Sans" pitchFamily="34" charset="0"/>
              </a:rPr>
              <a:t>čaká ako parameter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, tu sa udeje implicitné </a:t>
            </a:r>
            <a:r>
              <a:rPr lang="en-US" dirty="0">
                <a:latin typeface="Lucida Sans" pitchFamily="34" charset="0"/>
              </a:rPr>
              <a:t>(</a:t>
            </a:r>
            <a:r>
              <a:rPr lang="sk-SK" dirty="0">
                <a:latin typeface="Lucida Sans" pitchFamily="34" charset="0"/>
              </a:rPr>
              <a:t>automatické</a:t>
            </a:r>
            <a:r>
              <a:rPr lang="en-US" dirty="0">
                <a:latin typeface="Lucida Sans" pitchFamily="34" charset="0"/>
              </a:rPr>
              <a:t>) </a:t>
            </a:r>
            <a:r>
              <a:rPr lang="sk-SK" dirty="0">
                <a:latin typeface="Lucida Sans" pitchFamily="34" charset="0"/>
              </a:rPr>
              <a:t>pretypovanie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matematiky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Math.abs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dirty="0" err="1"/>
              <a:t>absol</a:t>
            </a:r>
            <a:r>
              <a:rPr lang="sk-SK" dirty="0" err="1"/>
              <a:t>útna</a:t>
            </a:r>
            <a:r>
              <a:rPr lang="sk-SK" dirty="0"/>
              <a:t> hodnota čísla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sk-SK" dirty="0"/>
              <a:t>odmocnina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(angle) – </a:t>
            </a:r>
            <a:r>
              <a:rPr lang="sk-SK" dirty="0"/>
              <a:t>sínus uhla v radiánoch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– </a:t>
            </a:r>
            <a:r>
              <a:rPr lang="sk-SK" dirty="0"/>
              <a:t>číslo </a:t>
            </a:r>
            <a:r>
              <a:rPr lang="el-GR" dirty="0"/>
              <a:t>π</a:t>
            </a:r>
            <a:endParaRPr lang="en-US" dirty="0"/>
          </a:p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Math.round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b="1" dirty="0" err="1">
                <a:solidFill>
                  <a:srgbClr val="FF0000"/>
                </a:solidFill>
              </a:rPr>
              <a:t>zaokr</a:t>
            </a:r>
            <a:r>
              <a:rPr lang="sk-SK" b="1" dirty="0" err="1">
                <a:solidFill>
                  <a:srgbClr val="FF0000"/>
                </a:solidFill>
              </a:rPr>
              <a:t>úhlenie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reálneho čísla na celé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 *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(2)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(c))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14747" y="5117874"/>
          <a:ext cx="12065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304560" imgH="215640" progId="Equation.3">
                  <p:embed/>
                </p:oleObj>
              </mc:Choice>
              <mc:Fallback>
                <p:oleObj name="Rovnica" r:id="rId2" imgW="304560" imgH="21564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747" y="5117874"/>
                        <a:ext cx="12065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Štvorcová špirála </a:t>
            </a:r>
            <a:r>
              <a:rPr lang="en-US" sz="4000" dirty="0"/>
              <a:t>(op</a:t>
            </a:r>
            <a:r>
              <a:rPr lang="sk-SK" sz="4000" dirty="0" err="1"/>
              <a:t>äť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sk-SK" dirty="0"/>
              <a:t>   ktorá 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sk-SK" dirty="0"/>
              <a:t>. Počiatočný rozmer je 150 a každým krokom sa dĺžka kroku</a:t>
            </a:r>
            <a:r>
              <a:rPr lang="en-US" dirty="0"/>
              <a:t> (</a:t>
            </a:r>
            <a:r>
              <a:rPr lang="en-US" dirty="0" err="1"/>
              <a:t>strany</a:t>
            </a:r>
            <a:r>
              <a:rPr lang="en-US" dirty="0"/>
              <a:t>)</a:t>
            </a:r>
            <a:r>
              <a:rPr lang="sk-SK" dirty="0"/>
              <a:t> zníži o 10 </a:t>
            </a:r>
            <a:r>
              <a:rPr lang="en-US" dirty="0"/>
              <a:t>%.</a:t>
            </a:r>
          </a:p>
          <a:p>
            <a:pPr eaLnBrk="1" hangingPunct="1"/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krokov máme spraviť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4132263"/>
            <a:ext cx="2511425" cy="2219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49827" y="4624963"/>
            <a:ext cx="3865985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Možné riešenie</a:t>
            </a:r>
            <a:r>
              <a:rPr lang="sk-SK" dirty="0">
                <a:latin typeface="Lucida Sans" pitchFamily="34" charset="0"/>
              </a:rPr>
              <a:t>: </a:t>
            </a:r>
            <a:br>
              <a:rPr lang="sk-SK" dirty="0">
                <a:latin typeface="Lucida Sans" pitchFamily="34" charset="0"/>
              </a:rPr>
            </a:br>
            <a:r>
              <a:rPr lang="en-US" dirty="0" err="1">
                <a:latin typeface="Lucida Sans" pitchFamily="34" charset="0"/>
              </a:rPr>
              <a:t>Kresl</a:t>
            </a:r>
            <a:r>
              <a:rPr lang="sk-SK" dirty="0" err="1">
                <a:latin typeface="Lucida Sans" pitchFamily="34" charset="0"/>
              </a:rPr>
              <a:t>íme</a:t>
            </a:r>
            <a:r>
              <a:rPr lang="sk-SK" dirty="0">
                <a:latin typeface="Lucida Sans" pitchFamily="34" charset="0"/>
              </a:rPr>
              <a:t>, kým je krok „vidieť“ </a:t>
            </a:r>
            <a:r>
              <a:rPr lang="en-US" dirty="0">
                <a:latin typeface="Lucida Sans" pitchFamily="34" charset="0"/>
              </a:rPr>
              <a:t>– </a:t>
            </a:r>
            <a:r>
              <a:rPr lang="en-US" dirty="0" err="1">
                <a:latin typeface="Lucida Sans" pitchFamily="34" charset="0"/>
              </a:rPr>
              <a:t>kroky</a:t>
            </a:r>
            <a:r>
              <a:rPr lang="en-US" dirty="0">
                <a:latin typeface="Lucida Sans" pitchFamily="34" charset="0"/>
              </a:rPr>
              <a:t> men</a:t>
            </a:r>
            <a:r>
              <a:rPr lang="sk-SK" dirty="0" err="1">
                <a:latin typeface="Lucida Sans" pitchFamily="34" charset="0"/>
              </a:rPr>
              <a:t>šie</a:t>
            </a:r>
            <a:r>
              <a:rPr lang="sk-SK" dirty="0">
                <a:latin typeface="Lucida Sans" pitchFamily="34" charset="0"/>
              </a:rPr>
              <a:t> ako 1 sa javia ako bod, t.j. nie je ich vidieť.</a:t>
            </a:r>
            <a:endParaRPr lang="en-US" dirty="0">
              <a:latin typeface="Lucida Sans" pitchFamily="34" charset="0"/>
            </a:endParaRPr>
          </a:p>
          <a:p>
            <a:endParaRPr lang="sk-SK" dirty="0">
              <a:latin typeface="Lucida Sans" pitchFamily="34" charset="0"/>
            </a:endParaRPr>
          </a:p>
          <a:p>
            <a:pPr algn="ctr"/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Koľko to je ale krokov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?</a:t>
            </a:r>
            <a:endParaRPr lang="cs-CZ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Opakovanie riadené podmienkou</a:t>
            </a:r>
            <a:endParaRPr lang="cs-CZ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latin typeface="Courier New" pitchFamily="49" charset="0"/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Kým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podmienka splnená</a:t>
            </a:r>
            <a:r>
              <a:rPr lang="sk-SK" dirty="0"/>
              <a:t>, tak sa príkazy cyklu neustále </a:t>
            </a:r>
            <a:r>
              <a:rPr lang="sk-SK" b="1" dirty="0">
                <a:solidFill>
                  <a:srgbClr val="FF0000"/>
                </a:solidFill>
              </a:rPr>
              <a:t>opakujú</a:t>
            </a:r>
            <a:r>
              <a:rPr lang="sk-SK" dirty="0"/>
              <a:t> ...</a:t>
            </a:r>
          </a:p>
          <a:p>
            <a:pPr eaLnBrk="1" hangingPunct="1"/>
            <a:r>
              <a:rPr lang="sk-SK" dirty="0"/>
              <a:t>Podmienka je nejaký logický výraz, ktorý sa </a:t>
            </a:r>
            <a:r>
              <a:rPr lang="sk-SK" dirty="0">
                <a:solidFill>
                  <a:srgbClr val="FF0000"/>
                </a:solidFill>
              </a:rPr>
              <a:t>testuje pred každým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opakovaným</a:t>
            </a:r>
            <a:r>
              <a:rPr lang="en-US" dirty="0"/>
              <a:t>)</a:t>
            </a:r>
            <a:r>
              <a:rPr lang="sk-SK" dirty="0"/>
              <a:t> vykonaním</a:t>
            </a:r>
            <a:r>
              <a:rPr lang="en-US" dirty="0"/>
              <a:t> pr</a:t>
            </a:r>
            <a:r>
              <a:rPr lang="sk-SK" dirty="0" err="1"/>
              <a:t>íkazov</a:t>
            </a:r>
            <a:r>
              <a:rPr lang="sk-SK" dirty="0"/>
              <a:t> cyklu.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1492250"/>
            <a:ext cx="1681163" cy="1681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2444620" y="5730657"/>
            <a:ext cx="5464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currentStepLength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&gt;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3920</TotalTime>
  <Words>2074</Words>
  <Application>Microsoft Office PowerPoint</Application>
  <PresentationFormat>Prezentácia na obrazovke (4:3)</PresentationFormat>
  <Paragraphs>370</Paragraphs>
  <Slides>42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3" baseType="lpstr">
      <vt:lpstr>Identity_Lifecycle_Management</vt:lpstr>
      <vt:lpstr>3. prednáška</vt:lpstr>
      <vt:lpstr>Čo už vieme...</vt:lpstr>
      <vt:lpstr>Zbesilá kockáčka (1)</vt:lpstr>
      <vt:lpstr>Zbesilá kockáčka (2)</vt:lpstr>
      <vt:lpstr>Pretypovanie</vt:lpstr>
      <vt:lpstr>Zbesilá kockáčka (3)</vt:lpstr>
      <vt:lpstr>Chceme viac matematiky!</vt:lpstr>
      <vt:lpstr>Štvorcová špirála (opäť)</vt:lpstr>
      <vt:lpstr>Opakovanie riadené podmienkou</vt:lpstr>
      <vt:lpstr>Keď je koniec v nedohľadne</vt:lpstr>
      <vt:lpstr>For cyklus pod drobnohľadom</vt:lpstr>
      <vt:lpstr>For cyklus pod drobnohľadom</vt:lpstr>
      <vt:lpstr>Dôsledky</vt:lpstr>
      <vt:lpstr>Príkazy break a continue</vt:lpstr>
      <vt:lpstr>do-while (len pre informáciu)</vt:lpstr>
      <vt:lpstr>while vs. do-while</vt:lpstr>
      <vt:lpstr>Metódy, ktoré počítajú …</vt:lpstr>
      <vt:lpstr>Ako naučiť metódy vrátiť hodnotu?</vt:lpstr>
      <vt:lpstr>Príkaz vrátenia hodnoty</vt:lpstr>
      <vt:lpstr>Na čo treba pamätať</vt:lpstr>
      <vt:lpstr>Korytnačka - vedec</vt:lpstr>
      <vt:lpstr>Čo je to číslo?</vt:lpstr>
      <vt:lpstr>Práca s celými číslami - finty</vt:lpstr>
      <vt:lpstr>Ciferný súčet</vt:lpstr>
      <vt:lpstr>Nech aj ľudia chápu!</vt:lpstr>
      <vt:lpstr>Komentáre</vt:lpstr>
      <vt:lpstr>Vypisovanie „do IntelliJ“</vt:lpstr>
      <vt:lpstr>Debugovanie</vt:lpstr>
      <vt:lpstr>Premenné v Jave (opäť)</vt:lpstr>
      <vt:lpstr>Referencia</vt:lpstr>
      <vt:lpstr>Deklarácia referenčnej premennej</vt:lpstr>
      <vt:lpstr>Metafora referencie (1)</vt:lpstr>
      <vt:lpstr>Metafora referencie (2)</vt:lpstr>
      <vt:lpstr>Hodnoty referenčnej premennej</vt:lpstr>
      <vt:lpstr>Vytvorenie objektu (1)</vt:lpstr>
      <vt:lpstr>Vytvorenie objektu (2)</vt:lpstr>
      <vt:lpstr>Priradenie referencií</vt:lpstr>
      <vt:lpstr>Metafora referencie (3)</vt:lpstr>
      <vt:lpstr>Rovnosť referencií</vt:lpstr>
      <vt:lpstr>Na čo treba pamätať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217</cp:revision>
  <dcterms:created xsi:type="dcterms:W3CDTF">2007-01-29T19:11:06Z</dcterms:created>
  <dcterms:modified xsi:type="dcterms:W3CDTF">2024-09-30T08:02:17Z</dcterms:modified>
</cp:coreProperties>
</file>