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10" r:id="rId2"/>
    <p:sldId id="402" r:id="rId3"/>
    <p:sldId id="403" r:id="rId4"/>
    <p:sldId id="404" r:id="rId5"/>
    <p:sldId id="405" r:id="rId6"/>
    <p:sldId id="399" r:id="rId7"/>
    <p:sldId id="400" r:id="rId8"/>
    <p:sldId id="401" r:id="rId9"/>
    <p:sldId id="354" r:id="rId10"/>
    <p:sldId id="355" r:id="rId11"/>
    <p:sldId id="389" r:id="rId12"/>
    <p:sldId id="398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91" r:id="rId28"/>
    <p:sldId id="371" r:id="rId29"/>
    <p:sldId id="372" r:id="rId30"/>
    <p:sldId id="373" r:id="rId31"/>
    <p:sldId id="374" r:id="rId32"/>
    <p:sldId id="375" r:id="rId33"/>
    <p:sldId id="376" r:id="rId34"/>
    <p:sldId id="392" r:id="rId35"/>
    <p:sldId id="377" r:id="rId36"/>
    <p:sldId id="378" r:id="rId37"/>
    <p:sldId id="379" r:id="rId38"/>
    <p:sldId id="380" r:id="rId39"/>
    <p:sldId id="381" r:id="rId40"/>
    <p:sldId id="382" r:id="rId41"/>
    <p:sldId id="384" r:id="rId42"/>
    <p:sldId id="396" r:id="rId43"/>
    <p:sldId id="385" r:id="rId44"/>
    <p:sldId id="386" r:id="rId45"/>
    <p:sldId id="387" r:id="rId46"/>
    <p:sldId id="397" r:id="rId47"/>
    <p:sldId id="34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7237C-773F-EDD9-2234-89BCB93A8877}" v="4" dt="2024-09-17T08:42:17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9" autoAdjust="0"/>
    <p:restoredTop sz="88283" autoAdjust="0"/>
  </p:normalViewPr>
  <p:slideViewPr>
    <p:cSldViewPr snapToGrid="0">
      <p:cViewPr varScale="1">
        <p:scale>
          <a:sx n="102" d="100"/>
          <a:sy n="102" d="100"/>
        </p:scale>
        <p:origin x="1956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1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3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ucida Sans"/>
                <a:ea typeface="Verdana"/>
              </a:rPr>
              <a:t>2. </a:t>
            </a:r>
            <a:r>
              <a:rPr lang="en-US" dirty="0" err="1">
                <a:latin typeface="Lucida Sans"/>
                <a:ea typeface="Verdana"/>
              </a:rPr>
              <a:t>predn</a:t>
            </a:r>
            <a:r>
              <a:rPr lang="sk-SK" dirty="0" err="1">
                <a:latin typeface="Lucida Sans"/>
                <a:ea typeface="Verdana"/>
              </a:rPr>
              <a:t>áška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491543" y="5331799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Naozajstné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programovanie</a:t>
            </a:r>
            <a:b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začína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213793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Premenné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a </a:t>
            </a:r>
            <a:br>
              <a:rPr lang="en-US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</a:b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podmienky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66" name="Picture 2" descr="http://www.nimblestudiosinc.com/joomla/images/stories/melIntro2/dataInVariabl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571" y="2229365"/>
            <a:ext cx="1337452" cy="155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http://3.bp.blogspot.com/-VLFuB38Q3T0/TZ-82wvw3bI/AAAAAAAAAb8/1sZ91Pkxv4o/s1600/crazy-turtle-cartoon-comi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66"/>
          <a:stretch>
            <a:fillRect/>
          </a:stretch>
        </p:blipFill>
        <p:spPr bwMode="auto">
          <a:xfrm>
            <a:off x="1296956" y="3059994"/>
            <a:ext cx="1426094" cy="1178436"/>
          </a:xfrm>
          <a:prstGeom prst="rect">
            <a:avLst/>
          </a:prstGeom>
          <a:noFill/>
        </p:spPr>
      </p:pic>
      <p:pic>
        <p:nvPicPr>
          <p:cNvPr id="6" name="Picture 10" descr="http://mypopchurch.com/images/crossroad-sig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281" y="2016838"/>
            <a:ext cx="15398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Rovnoramenný trojuholník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/>
              <a:t>Oto</a:t>
            </a:r>
            <a:r>
              <a:rPr lang="sk-SK" sz="2000" dirty="0"/>
              <a:t>č sa o </a:t>
            </a:r>
            <a:r>
              <a:rPr lang="en-US" sz="2000" dirty="0" err="1">
                <a:solidFill>
                  <a:srgbClr val="FF0000"/>
                </a:solidFill>
              </a:rPr>
              <a:t>uhol</a:t>
            </a:r>
            <a:r>
              <a:rPr lang="en-US" sz="2000" dirty="0">
                <a:solidFill>
                  <a:srgbClr val="FF0000"/>
                </a:solidFill>
              </a:rPr>
              <a:t>/2</a:t>
            </a:r>
            <a:r>
              <a:rPr lang="en-US" sz="2000" dirty="0"/>
              <a:t> v</a:t>
            </a:r>
            <a:r>
              <a:rPr lang="sk-SK" sz="2000" dirty="0"/>
              <a:t>ľavo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A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späť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/>
              <a:t>O</a:t>
            </a:r>
            <a:r>
              <a:rPr lang="sk-SK" sz="2000" dirty="0"/>
              <a:t>toč o uhol </a:t>
            </a:r>
            <a:r>
              <a:rPr lang="sk-SK" sz="2000" dirty="0" err="1">
                <a:solidFill>
                  <a:srgbClr val="FF0000"/>
                </a:solidFill>
              </a:rPr>
              <a:t>uhol</a:t>
            </a:r>
            <a:r>
              <a:rPr lang="sk-SK" sz="2000" dirty="0"/>
              <a:t> vpravo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B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do bodu </a:t>
            </a:r>
            <a:r>
              <a:rPr lang="sk-SK" sz="2000" b="1" dirty="0"/>
              <a:t>A</a:t>
            </a:r>
          </a:p>
          <a:p>
            <a:pPr marL="533400" indent="-533400" eaLnBrk="1" hangingPunct="1">
              <a:buFontTx/>
              <a:buNone/>
            </a:pPr>
            <a:endParaRPr lang="cs-CZ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23336" name="Text Box 8"/>
          <p:cNvSpPr txBox="1">
            <a:spLocks noChangeArrowheads="1"/>
          </p:cNvSpPr>
          <p:nvPr/>
        </p:nvSpPr>
        <p:spPr bwMode="auto">
          <a:xfrm>
            <a:off x="2600908" y="5663779"/>
            <a:ext cx="4835590" cy="83099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Ako spravíme krok do bodu A, 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 nepoznáme jeho súradnice</a:t>
            </a:r>
            <a:r>
              <a:rPr lang="en-US" sz="2400" b="1" dirty="0">
                <a:solidFill>
                  <a:srgbClr val="FF0000"/>
                </a:solidFill>
                <a:latin typeface="Trebuchet MS" pitchFamily="34" charset="0"/>
              </a:rPr>
              <a:t>?</a:t>
            </a:r>
            <a:endParaRPr lang="cs-CZ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03035" y="3778897"/>
            <a:ext cx="1614197" cy="184746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Rovnoramenný trojuholník</a:t>
            </a:r>
            <a:endParaRPr lang="cs-CZ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/>
              <a:t>Oto</a:t>
            </a:r>
            <a:r>
              <a:rPr lang="sk-SK" sz="2000" dirty="0"/>
              <a:t>č sa o </a:t>
            </a:r>
            <a:r>
              <a:rPr lang="en-US" sz="2000" dirty="0" err="1">
                <a:solidFill>
                  <a:srgbClr val="FF0000"/>
                </a:solidFill>
              </a:rPr>
              <a:t>uhol</a:t>
            </a:r>
            <a:r>
              <a:rPr lang="en-US" sz="2000" dirty="0">
                <a:solidFill>
                  <a:srgbClr val="FF0000"/>
                </a:solidFill>
              </a:rPr>
              <a:t>/2</a:t>
            </a:r>
            <a:r>
              <a:rPr lang="en-US" sz="2000" dirty="0"/>
              <a:t> v</a:t>
            </a:r>
            <a:r>
              <a:rPr lang="sk-SK" sz="2000" dirty="0"/>
              <a:t>ľavo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A</a:t>
            </a:r>
            <a:r>
              <a:rPr lang="en-US" sz="2000" dirty="0"/>
              <a:t>)</a:t>
            </a:r>
          </a:p>
          <a:p>
            <a:pPr marL="1163637" lvl="1" indent="-533400" eaLnBrk="1" hangingPunct="1"/>
            <a:r>
              <a:rPr lang="en-US" sz="1600" dirty="0" err="1"/>
              <a:t>som</a:t>
            </a:r>
            <a:r>
              <a:rPr lang="en-US" sz="1600" dirty="0"/>
              <a:t> v bode A, </a:t>
            </a:r>
            <a:r>
              <a:rPr lang="sk-SK" sz="1600" dirty="0"/>
              <a:t>nejako si zapamätám</a:t>
            </a:r>
            <a:br>
              <a:rPr lang="sk-SK" sz="1600" dirty="0"/>
            </a:br>
            <a:r>
              <a:rPr lang="sk-SK" sz="1600" dirty="0"/>
              <a:t>svoju x</a:t>
            </a:r>
            <a:r>
              <a:rPr lang="en-US" sz="1600" dirty="0"/>
              <a:t>-</a:t>
            </a:r>
            <a:r>
              <a:rPr lang="en-US" sz="1600" dirty="0" err="1"/>
              <a:t>ov</a:t>
            </a:r>
            <a:r>
              <a:rPr lang="sk-SK" sz="1600" dirty="0"/>
              <a:t>ú a y</a:t>
            </a:r>
            <a:r>
              <a:rPr lang="en-US" sz="1600" dirty="0"/>
              <a:t>-</a:t>
            </a:r>
            <a:r>
              <a:rPr lang="en-US" sz="1600" dirty="0" err="1"/>
              <a:t>ov</a:t>
            </a:r>
            <a:r>
              <a:rPr lang="sk-SK" sz="1600" dirty="0"/>
              <a:t>ú súradnicu</a:t>
            </a:r>
          </a:p>
          <a:p>
            <a:pPr marL="1163637" lvl="1" indent="-533400" eaLnBrk="1" hangingPunct="1"/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1163637" lvl="1" indent="-533400" eaLnBrk="1" hangingPunct="1"/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endParaRPr lang="sk-SK" sz="16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späť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/>
              <a:t>O</a:t>
            </a:r>
            <a:r>
              <a:rPr lang="sk-SK" sz="2000" dirty="0"/>
              <a:t>toč o uhol </a:t>
            </a:r>
            <a:r>
              <a:rPr lang="sk-SK" sz="2000" dirty="0" err="1">
                <a:solidFill>
                  <a:srgbClr val="FF0000"/>
                </a:solidFill>
              </a:rPr>
              <a:t>uhol</a:t>
            </a:r>
            <a:r>
              <a:rPr lang="sk-SK" sz="2000" dirty="0"/>
              <a:t> vpravo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B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do bodu </a:t>
            </a:r>
            <a:r>
              <a:rPr lang="sk-SK" sz="2000" b="1" dirty="0"/>
              <a:t>A</a:t>
            </a:r>
          </a:p>
          <a:p>
            <a:pPr marL="1163637" lvl="1" indent="-533400" eaLnBrk="1" hangingPunct="1"/>
            <a:r>
              <a:rPr lang="sk-SK" sz="1600" dirty="0"/>
              <a:t>spravím </a:t>
            </a:r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?, ?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/>
              <a:t>na</a:t>
            </a:r>
            <a:r>
              <a:rPr lang="en-US" sz="1600" dirty="0"/>
              <a:t> s</a:t>
            </a:r>
            <a:r>
              <a:rPr lang="sk-SK" sz="1600" dirty="0" err="1"/>
              <a:t>úradnice</a:t>
            </a:r>
            <a:r>
              <a:rPr lang="sk-SK" sz="1600" dirty="0"/>
              <a:t>,</a:t>
            </a:r>
            <a:br>
              <a:rPr lang="sk-SK" sz="1600" dirty="0"/>
            </a:br>
            <a:r>
              <a:rPr lang="sk-SK" sz="1600" dirty="0"/>
              <a:t>ktoré som si zapamätal na konci operácie </a:t>
            </a:r>
            <a:r>
              <a:rPr lang="en-US" sz="1600" dirty="0"/>
              <a:t>(2)</a:t>
            </a:r>
            <a:endParaRPr lang="cs-CZ" sz="1600" dirty="0">
              <a:solidFill>
                <a:srgbClr val="000000"/>
              </a:solidFill>
              <a:latin typeface="Courier New" pitchFamily="49" charset="0"/>
            </a:endParaRPr>
          </a:p>
          <a:p>
            <a:pPr marL="1163637" lvl="1" indent="-533400" eaLnBrk="1" hangingPunct="1">
              <a:buNone/>
            </a:pPr>
            <a:endParaRPr lang="sk-SK" sz="1600" dirty="0"/>
          </a:p>
          <a:p>
            <a:pPr marL="533400" indent="-533400" eaLnBrk="1" hangingPunct="1">
              <a:buFontTx/>
              <a:buNone/>
            </a:pPr>
            <a:endParaRPr lang="cs-CZ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92424" y="5954170"/>
            <a:ext cx="659052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Potrebujem</a:t>
            </a:r>
            <a:r>
              <a:rPr lang="sk-SK" dirty="0">
                <a:latin typeface="Lucida Sans" pitchFamily="34" charset="0"/>
              </a:rPr>
              <a:t>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nie</a:t>
            </a:r>
            <a:r>
              <a:rPr lang="sk-SK" dirty="0">
                <a:latin typeface="Lucida Sans" pitchFamily="34" charset="0"/>
              </a:rPr>
              <a:t>čo na zapamätanie hodnoty tak, aby sa k tejto hodnote dalo </a:t>
            </a:r>
            <a:r>
              <a:rPr lang="en-US" dirty="0" err="1">
                <a:latin typeface="Lucida Sans" pitchFamily="34" charset="0"/>
              </a:rPr>
              <a:t>dosta</a:t>
            </a:r>
            <a:r>
              <a:rPr lang="sk-SK" dirty="0">
                <a:latin typeface="Lucida Sans" pitchFamily="34" charset="0"/>
              </a:rPr>
              <a:t>ť neskôr.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made-in-china.com/2f0j00aeyTQgtajwpE/Spiral-Notebook-Notepad-Di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30" y="3981872"/>
            <a:ext cx="3009643" cy="25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pam</a:t>
            </a:r>
            <a:r>
              <a:rPr lang="sk-SK" dirty="0" err="1"/>
              <a:t>ätať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2058" name="Picture 10" descr="http://img.webmd.com/dtmcms/live/webmd/consumer_assets/site_images/rich_media_quiz/topic/rmq_memory_matters/img/getty_rf_photo_of_man_reading_numerous_sticky_note_remin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6" y="1549975"/>
            <a:ext cx="5019766" cy="27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log.echovar.com/wp-content/uploads/2010/08/yellow_sticky_n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61" y="1285843"/>
            <a:ext cx="26193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87029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29871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Na zapamätanie hodnôt vieme vytvoriť a použiť </a:t>
            </a:r>
            <a:r>
              <a:rPr lang="sk-SK" b="1" dirty="0">
                <a:solidFill>
                  <a:srgbClr val="FF0000"/>
                </a:solidFill>
              </a:rPr>
              <a:t>premenné</a:t>
            </a:r>
            <a:r>
              <a:rPr lang="sk-SK" dirty="0"/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Premenná: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má </a:t>
            </a:r>
            <a:r>
              <a:rPr lang="sk-SK" b="1" dirty="0">
                <a:solidFill>
                  <a:srgbClr val="FF0000"/>
                </a:solidFill>
              </a:rPr>
              <a:t>meno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ozna</a:t>
            </a:r>
            <a:r>
              <a:rPr lang="sk-SK" dirty="0" err="1"/>
              <a:t>čenie</a:t>
            </a:r>
            <a:r>
              <a:rPr lang="sk-SK" dirty="0"/>
              <a:t>, pomenovanie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má </a:t>
            </a:r>
            <a:r>
              <a:rPr lang="sk-SK" b="1" dirty="0">
                <a:solidFill>
                  <a:srgbClr val="FF0000"/>
                </a:solidFill>
              </a:rPr>
              <a:t>typ</a:t>
            </a:r>
            <a:r>
              <a:rPr lang="sk-SK" dirty="0"/>
              <a:t> – povolené hodnoty, ktoré do nej vieme uložiť</a:t>
            </a:r>
            <a:r>
              <a:rPr lang="en-US" dirty="0"/>
              <a:t> (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)</a:t>
            </a:r>
            <a:endParaRPr lang="sk-SK" dirty="0"/>
          </a:p>
          <a:p>
            <a:pPr marL="625475" lvl="1" indent="0" eaLnBrk="1" hangingPunct="1">
              <a:lnSpc>
                <a:spcPct val="90000"/>
              </a:lnSpc>
              <a:buNone/>
            </a:pPr>
            <a:endParaRPr lang="sk-SK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sk-SK" sz="4000" dirty="0"/>
              <a:t>pamätať ...</a:t>
            </a:r>
            <a:endParaRPr lang="cs-CZ" sz="4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241" y="1853780"/>
            <a:ext cx="315685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" pitchFamily="34" charset="0"/>
              </a:rPr>
              <a:t>Pozor: </a:t>
            </a:r>
            <a:r>
              <a:rPr lang="sk-SK" dirty="0">
                <a:latin typeface="Lucida Sans" pitchFamily="34" charset="0"/>
              </a:rPr>
              <a:t>premenné v matematike sú čosi iné. 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22514" y="4871467"/>
            <a:ext cx="80616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1" indent="0" algn="ctr" eaLnBrk="1" hangingPunct="1">
              <a:lnSpc>
                <a:spcPct val="90000"/>
              </a:lnSpc>
              <a:buNone/>
            </a:pPr>
            <a:r>
              <a:rPr lang="sk-SK" sz="3200" b="1" dirty="0">
                <a:solidFill>
                  <a:srgbClr val="FF0000"/>
                </a:solidFill>
              </a:rPr>
              <a:t>pomenované</a:t>
            </a:r>
            <a:r>
              <a:rPr lang="sk-SK" sz="3200" b="1" dirty="0"/>
              <a:t> úložisko </a:t>
            </a:r>
            <a:r>
              <a:rPr lang="sk-SK" sz="3200" b="1" dirty="0">
                <a:solidFill>
                  <a:srgbClr val="FF0000"/>
                </a:solidFill>
              </a:rPr>
              <a:t>jednej</a:t>
            </a:r>
            <a:r>
              <a:rPr lang="sk-SK" sz="3200" b="1" dirty="0"/>
              <a:t> </a:t>
            </a:r>
            <a:r>
              <a:rPr lang="sk-SK" sz="3200" b="1" dirty="0">
                <a:solidFill>
                  <a:srgbClr val="FF0000"/>
                </a:solidFill>
              </a:rPr>
              <a:t>hodnoty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dan</a:t>
            </a:r>
            <a:r>
              <a:rPr lang="sk-SK" sz="3200" b="1" dirty="0" err="1"/>
              <a:t>ého</a:t>
            </a:r>
            <a:r>
              <a:rPr lang="sk-SK" sz="3200" b="1" dirty="0"/>
              <a:t> </a:t>
            </a:r>
            <a:r>
              <a:rPr lang="sk-SK" sz="3200" b="1" dirty="0">
                <a:solidFill>
                  <a:srgbClr val="FF0000"/>
                </a:solidFill>
              </a:rPr>
              <a:t>typu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750235" y="1605092"/>
            <a:ext cx="14414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sk-SK" sz="8800" b="1" dirty="0"/>
              <a:t>12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Premenné - predstava</a:t>
            </a:r>
          </a:p>
        </p:txBody>
      </p:sp>
      <p:pic>
        <p:nvPicPr>
          <p:cNvPr id="13315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2816225"/>
            <a:ext cx="3144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 rot="205829">
            <a:off x="1306936" y="5082902"/>
            <a:ext cx="15065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sx="178000" sy="178000" algn="ctr" rotWithShape="0">
              <a:srgbClr val="000000">
                <a:alpha val="43137"/>
              </a:srgbClr>
            </a:outerShdw>
          </a:effectLst>
          <a:scene3d>
            <a:camera prst="obliqueTopLef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r>
              <a:rPr lang="sk-SK" sz="1900" dirty="0">
                <a:solidFill>
                  <a:schemeClr val="bg1"/>
                </a:solidFill>
              </a:rPr>
              <a:t>x</a:t>
            </a:r>
            <a:r>
              <a:rPr lang="en-US" sz="1900" dirty="0">
                <a:solidFill>
                  <a:schemeClr val="bg1"/>
                </a:solidFill>
              </a:rPr>
              <a:t>Coordinate</a:t>
            </a:r>
            <a:endParaRPr lang="sk-SK" sz="1900" dirty="0">
              <a:solidFill>
                <a:schemeClr val="bg1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 rot="-293139">
            <a:off x="1426806" y="3797689"/>
            <a:ext cx="136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sk-SK" b="1" i="1" dirty="0" err="1">
                <a:solidFill>
                  <a:srgbClr val="FF0000"/>
                </a:solidFill>
              </a:rPr>
              <a:t>nt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b="1" i="1" dirty="0" err="1">
                <a:solidFill>
                  <a:srgbClr val="FF0000"/>
                </a:solidFill>
              </a:rPr>
              <a:t>only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144415" y="1707503"/>
            <a:ext cx="2715207" cy="4478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19191" y="1452563"/>
            <a:ext cx="2345095" cy="4308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Uložená hodnota</a:t>
            </a:r>
            <a:endParaRPr lang="cs-CZ" sz="2200" dirty="0">
              <a:latin typeface="+mj-lt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621902" y="3632719"/>
            <a:ext cx="3352798" cy="3421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859624" y="3125853"/>
            <a:ext cx="2345095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Typ hodnôt, ktoré je premenná schopná uložiť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2687215" y="5374433"/>
            <a:ext cx="3626497" cy="7340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198636" y="5760196"/>
            <a:ext cx="2345095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Názov úložiska (premennej)</a:t>
            </a:r>
          </a:p>
        </p:txBody>
      </p:sp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potrebujeme vedieť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Základne otázky o premenných ...</a:t>
            </a:r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vytvoriť</a:t>
            </a:r>
            <a:r>
              <a:rPr lang="sk-SK" dirty="0"/>
              <a:t> premennú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pomenovať</a:t>
            </a:r>
            <a:r>
              <a:rPr lang="sk-SK" dirty="0"/>
              <a:t> premennú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/>
              <a:t>Aké hodnoty môže premenná </a:t>
            </a:r>
            <a:r>
              <a:rPr lang="sk-SK" b="1" dirty="0"/>
              <a:t>uchovávať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uložiť</a:t>
            </a:r>
            <a:r>
              <a:rPr lang="sk-SK" dirty="0"/>
              <a:t> do premennej nejakú hodnotu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z premennej v nej uloženú </a:t>
            </a:r>
            <a:br>
              <a:rPr lang="sk-SK" dirty="0"/>
            </a:br>
            <a:r>
              <a:rPr lang="sk-SK" dirty="0"/>
              <a:t>hodnotu </a:t>
            </a:r>
            <a:r>
              <a:rPr lang="sk-SK" b="1" dirty="0"/>
              <a:t>prečítať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Kedy premenná </a:t>
            </a:r>
            <a:r>
              <a:rPr lang="sk-SK" b="1" dirty="0"/>
              <a:t>končí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svoju životnú púť</a:t>
            </a:r>
            <a:r>
              <a:rPr lang="en-US" dirty="0"/>
              <a:t>?</a:t>
            </a:r>
            <a:endParaRPr lang="cs-CZ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675" y="1172029"/>
            <a:ext cx="2527300" cy="15414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8" descr="http://media.investicniweb.cz/photos/2014/03/28/80-31854-sklad-amazonu-ve-phoenixu-krabice-kam-se-podiv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4469208"/>
            <a:ext cx="3628376" cy="22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premennej</a:t>
            </a:r>
            <a:endParaRPr lang="cs-CZ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na vytvorenie premennej: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Coordinate;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Vytvoren</a:t>
            </a:r>
            <a:r>
              <a:rPr lang="sk-SK" dirty="0"/>
              <a:t>á premenná je </a:t>
            </a:r>
            <a:r>
              <a:rPr lang="sk-SK" b="1" dirty="0">
                <a:solidFill>
                  <a:srgbClr val="FF0000"/>
                </a:solidFill>
              </a:rPr>
              <a:t>neinicializovaná</a:t>
            </a:r>
            <a:r>
              <a:rPr lang="sk-SK" dirty="0"/>
              <a:t>, t.j. nie je v nej uložená žiadna hodnota.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7" y="1389597"/>
            <a:ext cx="1103928" cy="141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397966" y="2360645"/>
            <a:ext cx="914399" cy="10543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4677" y="3225379"/>
            <a:ext cx="318484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Typ povolených hodnôt</a:t>
            </a:r>
            <a:r>
              <a:rPr lang="en-US" sz="2400" dirty="0">
                <a:latin typeface="Trebuchet MS" pitchFamily="34" charset="0"/>
              </a:rPr>
              <a:t>, </a:t>
            </a:r>
            <a:r>
              <a:rPr lang="en-US" sz="2400" dirty="0" err="1">
                <a:latin typeface="Trebuchet MS" pitchFamily="34" charset="0"/>
              </a:rPr>
              <a:t>ktor</a:t>
            </a:r>
            <a:r>
              <a:rPr lang="sk-SK" sz="2400" dirty="0">
                <a:latin typeface="Trebuchet MS" pitchFamily="34" charset="0"/>
              </a:rPr>
              <a:t>é možno uložiť v premennej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982546" y="2388637"/>
            <a:ext cx="1020145" cy="1328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02628" y="3592384"/>
            <a:ext cx="2659225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Názov premennej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13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5323" y="1911014"/>
            <a:ext cx="803696" cy="7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Nastavenie hodnoty premennej</a:t>
            </a:r>
            <a:endParaRPr lang="cs-CZ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na nastavenie hodnoty premennej:</a:t>
            </a:r>
          </a:p>
          <a:p>
            <a:pPr algn="ctr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sz="4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dirty="0" err="1"/>
              <a:t>Ulo</a:t>
            </a:r>
            <a:r>
              <a:rPr lang="sk-SK" dirty="0"/>
              <a:t>žiť môžeme aj výsledok volania metódy:</a:t>
            </a:r>
          </a:p>
          <a:p>
            <a:pPr marL="357188" lvl="1" indent="-357188" eaLnBrk="1" hangingPunct="1">
              <a:buClr>
                <a:srgbClr val="E5EEC2"/>
              </a:buClr>
              <a:buSzPct val="120000"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/>
          </a:p>
          <a:p>
            <a:pPr eaLnBrk="1" hangingPunct="1"/>
            <a:r>
              <a:rPr lang="en-US" dirty="0" err="1"/>
              <a:t>Ulo</a:t>
            </a:r>
            <a:r>
              <a:rPr lang="sk-SK" dirty="0"/>
              <a:t>ženie hodnoty do neinicializovanej premennej túto premennú </a:t>
            </a:r>
            <a:r>
              <a:rPr lang="sk-SK" b="1" dirty="0">
                <a:solidFill>
                  <a:srgbClr val="FF0000"/>
                </a:solidFill>
              </a:rPr>
              <a:t>inicializuje</a:t>
            </a:r>
            <a:r>
              <a:rPr lang="sk-SK" dirty="0"/>
              <a:t>.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687218" y="2332652"/>
            <a:ext cx="970384" cy="12596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7354" y="3057429"/>
            <a:ext cx="3184849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Názov premennej, ktorej priraďujeme hodnotu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887616" y="2332652"/>
            <a:ext cx="702906" cy="1337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65308" y="3079201"/>
            <a:ext cx="4012163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Hodnota, ktorú chceme do premennej uložiť </a:t>
            </a:r>
            <a:r>
              <a:rPr lang="en-US" sz="2400" dirty="0">
                <a:latin typeface="Trebuchet MS" pitchFamily="34" charset="0"/>
              </a:rPr>
              <a:t>(</a:t>
            </a:r>
            <a:r>
              <a:rPr lang="en-US" sz="2400" dirty="0" err="1">
                <a:latin typeface="Trebuchet MS" pitchFamily="34" charset="0"/>
              </a:rPr>
              <a:t>priradi</a:t>
            </a:r>
            <a:r>
              <a:rPr lang="sk-SK" sz="2400" dirty="0">
                <a:latin typeface="Trebuchet MS" pitchFamily="34" charset="0"/>
              </a:rPr>
              <a:t>ť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dva v jednom</a:t>
            </a:r>
            <a:endParaRPr lang="cs-CZ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Vytvorenie premennej spolu s inicializáciou </a:t>
            </a:r>
            <a:r>
              <a:rPr lang="en-US" dirty="0"/>
              <a:t>(</a:t>
            </a:r>
            <a:r>
              <a:rPr lang="en-US" dirty="0" err="1"/>
              <a:t>prvotn</a:t>
            </a:r>
            <a:r>
              <a:rPr lang="sk-SK" dirty="0" err="1"/>
              <a:t>ým</a:t>
            </a:r>
            <a:r>
              <a:rPr lang="sk-SK" dirty="0"/>
              <a:t> nastavením hodnoty</a:t>
            </a:r>
            <a:r>
              <a:rPr lang="en-US" dirty="0"/>
              <a:t>)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b="1" dirty="0"/>
          </a:p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Rada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Je </a:t>
            </a:r>
            <a:r>
              <a:rPr lang="sk-SK" dirty="0" err="1"/>
              <a:t>dob</a:t>
            </a:r>
            <a:r>
              <a:rPr lang="en-US" dirty="0"/>
              <a:t>r</a:t>
            </a:r>
            <a:r>
              <a:rPr lang="sk-SK" dirty="0" err="1"/>
              <a:t>ým</a:t>
            </a:r>
            <a:r>
              <a:rPr lang="sk-SK" dirty="0"/>
              <a:t> zvykom premennú hneď pri vytvorení aj inicializovať.</a:t>
            </a:r>
          </a:p>
          <a:p>
            <a:pPr lvl="1" eaLnBrk="1" hangingPunct="1"/>
            <a:r>
              <a:rPr lang="sk-SK" dirty="0"/>
              <a:t>S </a:t>
            </a:r>
            <a:r>
              <a:rPr lang="sk-SK" dirty="0" err="1">
                <a:solidFill>
                  <a:srgbClr val="FF0000"/>
                </a:solidFill>
              </a:rPr>
              <a:t>neincializovanou</a:t>
            </a:r>
            <a:r>
              <a:rPr lang="sk-SK" dirty="0"/>
              <a:t> premennou </a:t>
            </a:r>
            <a:r>
              <a:rPr lang="sk-SK" dirty="0">
                <a:solidFill>
                  <a:srgbClr val="FF0000"/>
                </a:solidFill>
              </a:rPr>
              <a:t>nemožno pracovať</a:t>
            </a:r>
            <a:r>
              <a:rPr lang="sk-SK" dirty="0"/>
              <a:t>, Java toto prísne kontroluje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7497" y="2964707"/>
            <a:ext cx="37796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err="1">
                <a:latin typeface="Trebuchet MS" pitchFamily="34" charset="0"/>
              </a:rPr>
              <a:t>Skratená</a:t>
            </a:r>
            <a:r>
              <a:rPr lang="sk-SK" sz="2400" dirty="0">
                <a:latin typeface="Trebuchet MS" pitchFamily="34" charset="0"/>
              </a:rPr>
              <a:t> verzia pre:</a:t>
            </a:r>
            <a:br>
              <a:rPr lang="sk-SK" sz="2400" dirty="0">
                <a:latin typeface="Trebuchet MS" pitchFamily="34" charset="0"/>
              </a:rPr>
            </a:b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Coordinate;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4422710" y="27991"/>
            <a:ext cx="289249" cy="5561045"/>
          </a:xfrm>
          <a:prstGeom prst="rightBrac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Čítanie hodnoty premennej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Názov premennej </a:t>
            </a:r>
            <a:r>
              <a:rPr lang="sk-SK" b="1" dirty="0">
                <a:solidFill>
                  <a:srgbClr val="FF0000"/>
                </a:solidFill>
              </a:rPr>
              <a:t>zastupuje hodnotu</a:t>
            </a:r>
            <a:r>
              <a:rPr lang="sk-SK" dirty="0"/>
              <a:t> v </a:t>
            </a:r>
            <a:r>
              <a:rPr lang="sk-SK" b="1" dirty="0"/>
              <a:t>danom okamihu</a:t>
            </a:r>
            <a:r>
              <a:rPr lang="sk-SK" dirty="0"/>
              <a:t> v nej uloženú </a:t>
            </a:r>
            <a:r>
              <a:rPr lang="en-US" dirty="0"/>
              <a:t>(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priraden</a:t>
            </a:r>
            <a:r>
              <a:rPr lang="sk-SK" dirty="0"/>
              <a:t>ú</a:t>
            </a:r>
            <a:r>
              <a:rPr lang="en-US" dirty="0"/>
              <a:t>)!</a:t>
            </a:r>
          </a:p>
          <a:p>
            <a:pPr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turtle.step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stepLength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30620" y="3993502"/>
            <a:ext cx="1800809" cy="16888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84898" y="5082177"/>
            <a:ext cx="505377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Korytna</a:t>
            </a:r>
            <a:r>
              <a:rPr lang="sk-SK" sz="2400" dirty="0" err="1">
                <a:latin typeface="Trebuchet MS" pitchFamily="34" charset="0"/>
              </a:rPr>
              <a:t>čka</a:t>
            </a:r>
            <a:r>
              <a:rPr lang="sk-SK" sz="2400" dirty="0">
                <a:latin typeface="Trebuchet MS" pitchFamily="34" charset="0"/>
              </a:rPr>
              <a:t> sa posunie o toľko, aká hodnota je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aktuálne</a:t>
            </a:r>
            <a:r>
              <a:rPr lang="sk-SK" sz="2400" dirty="0">
                <a:latin typeface="Trebuchet MS" pitchFamily="34" charset="0"/>
              </a:rPr>
              <a:t> uložená v premennej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stepLength</a:t>
            </a:r>
            <a:r>
              <a:rPr lang="en-US" sz="2400" i="1" dirty="0">
                <a:latin typeface="Trebuchet MS" pitchFamily="34" charset="0"/>
              </a:rPr>
              <a:t>, </a:t>
            </a:r>
            <a:r>
              <a:rPr lang="en-US" sz="2400" dirty="0" err="1">
                <a:latin typeface="Trebuchet MS" pitchFamily="34" charset="0"/>
              </a:rPr>
              <a:t>t.j.</a:t>
            </a:r>
            <a:r>
              <a:rPr lang="en-US" sz="2400" dirty="0">
                <a:latin typeface="Trebuchet MS" pitchFamily="34" charset="0"/>
              </a:rPr>
              <a:t> o 30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 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ytvorenie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objektu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triedy</a:t>
            </a:r>
            <a:r>
              <a:rPr lang="sk-SK" sz="2400" dirty="0"/>
              <a:t> a premennej </a:t>
            </a:r>
            <a:r>
              <a:rPr lang="en-US" sz="2400" dirty="0"/>
              <a:t>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/>
              <a:t>)</a:t>
            </a:r>
            <a:r>
              <a:rPr lang="sk-SK" sz="2400" dirty="0"/>
              <a:t>, cez ktorú s vytvorený</a:t>
            </a:r>
            <a:r>
              <a:rPr lang="en-US" sz="2400" dirty="0"/>
              <a:t>m</a:t>
            </a:r>
            <a:r>
              <a:rPr lang="sk-SK" sz="2400" dirty="0"/>
              <a:t> objektom komunikujeme: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1100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olanie</a:t>
            </a:r>
            <a:r>
              <a:rPr lang="en-US" sz="2400" b="1" dirty="0">
                <a:solidFill>
                  <a:srgbClr val="FF0000"/>
                </a:solidFill>
              </a:rPr>
              <a:t> met</a:t>
            </a:r>
            <a:r>
              <a:rPr lang="sk-SK" sz="2400" b="1" dirty="0">
                <a:solidFill>
                  <a:srgbClr val="FF0000"/>
                </a:solidFill>
              </a:rPr>
              <a:t>ód </a:t>
            </a:r>
            <a:r>
              <a:rPr lang="sk-SK" sz="2400" dirty="0"/>
              <a:t>nad objektmi</a:t>
            </a:r>
            <a:r>
              <a:rPr lang="en-US" sz="2400" dirty="0"/>
              <a:t> (</a:t>
            </a:r>
            <a:r>
              <a:rPr lang="sk-SK" sz="2200" dirty="0"/>
              <a:t>„rozprávanie sa“ s objektom</a:t>
            </a:r>
            <a:r>
              <a:rPr lang="en-US" sz="2400" dirty="0"/>
              <a:t>)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moveTo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cs-CZ" sz="1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sz="2400" dirty="0"/>
              <a:t>Vieme vytvárať nové triedy </a:t>
            </a:r>
            <a:r>
              <a:rPr lang="sk-SK" sz="2400" b="1" dirty="0">
                <a:solidFill>
                  <a:srgbClr val="FF0000"/>
                </a:solidFill>
              </a:rPr>
              <a:t>vylepšovaním</a:t>
            </a:r>
            <a:r>
              <a:rPr lang="sk-SK" sz="2400" dirty="0"/>
              <a:t> existujúcich: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b="1" dirty="0"/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algn="ctr" eaLnBrk="1" hangingPunct="1">
              <a:buFontTx/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3445979"/>
      </p:ext>
    </p:extLst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Terminológia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Deklarácia premennej</a:t>
            </a:r>
            <a:r>
              <a:rPr lang="sk-SK" dirty="0"/>
              <a:t> </a:t>
            </a:r>
            <a:r>
              <a:rPr lang="en-US" dirty="0"/>
              <a:t>-</a:t>
            </a:r>
            <a:r>
              <a:rPr lang="sk-SK" dirty="0"/>
              <a:t> príkaz vytvorenia premennej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Príkaz priradenia</a:t>
            </a:r>
            <a:r>
              <a:rPr lang="sk-SK" dirty="0"/>
              <a:t> </a:t>
            </a:r>
            <a:r>
              <a:rPr lang="en-US" dirty="0"/>
              <a:t>- pr</a:t>
            </a:r>
            <a:r>
              <a:rPr lang="sk-SK" dirty="0" err="1"/>
              <a:t>íkaz</a:t>
            </a:r>
            <a:r>
              <a:rPr lang="sk-SK" dirty="0"/>
              <a:t> na uloženie novej hodnoty </a:t>
            </a:r>
            <a:r>
              <a:rPr lang="en-US" dirty="0"/>
              <a:t>do</a:t>
            </a:r>
            <a:r>
              <a:rPr lang="sk-SK" dirty="0"/>
              <a:t> premennej</a:t>
            </a:r>
            <a:r>
              <a:rPr lang="en-US" dirty="0"/>
              <a:t> (</a:t>
            </a:r>
            <a:r>
              <a:rPr lang="en-US" dirty="0" err="1"/>
              <a:t>znak</a:t>
            </a:r>
            <a:r>
              <a:rPr lang="en-US" dirty="0"/>
              <a:t> =)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Typ premennej</a:t>
            </a:r>
            <a:r>
              <a:rPr lang="en-US" dirty="0"/>
              <a:t> –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povolen</a:t>
            </a:r>
            <a:r>
              <a:rPr lang="sk-SK" dirty="0" err="1"/>
              <a:t>ých</a:t>
            </a:r>
            <a:r>
              <a:rPr lang="sk-SK" dirty="0"/>
              <a:t> hodnôt, ktoré môžu byť uložené v premennej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</a:rPr>
              <a:t>Lok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premenná</a:t>
            </a:r>
            <a:r>
              <a:rPr lang="sk-SK" dirty="0"/>
              <a:t> – každá premenná vytvorená </a:t>
            </a:r>
            <a:r>
              <a:rPr lang="en-US" dirty="0"/>
              <a:t>(</a:t>
            </a:r>
            <a:r>
              <a:rPr lang="en-US" dirty="0" err="1"/>
              <a:t>deklarovan</a:t>
            </a:r>
            <a:r>
              <a:rPr lang="sk-SK" dirty="0"/>
              <a:t>á</a:t>
            </a:r>
            <a:r>
              <a:rPr lang="en-US" dirty="0"/>
              <a:t>)</a:t>
            </a:r>
            <a:r>
              <a:rPr lang="sk-SK" dirty="0"/>
              <a:t> vo vnútri metódy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Liter</a:t>
            </a:r>
            <a:r>
              <a:rPr lang="sk-SK" b="1" dirty="0" err="1">
                <a:solidFill>
                  <a:srgbClr val="FF0000"/>
                </a:solidFill>
              </a:rPr>
              <a:t>ál</a:t>
            </a:r>
            <a:r>
              <a:rPr lang="sk-SK" dirty="0"/>
              <a:t> – konkrétna hodnota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30,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2.4, 1</a:t>
            </a:r>
            <a:r>
              <a:rPr lang="en-US" dirty="0"/>
              <a:t>) </a:t>
            </a:r>
            <a:r>
              <a:rPr lang="en-US" dirty="0" err="1"/>
              <a:t>pou</a:t>
            </a:r>
            <a:r>
              <a:rPr lang="sk-SK" dirty="0"/>
              <a:t>žitá v príkazoch programu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Kone</a:t>
            </a:r>
            <a:r>
              <a:rPr lang="sk-SK" sz="4000"/>
              <a:t>čne trojuholník ...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isosceles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-angle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/2);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yCoord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yCoord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710335" y="2687216"/>
            <a:ext cx="923730" cy="93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98162" y="2124367"/>
            <a:ext cx="2640564" cy="26776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Do premenných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xCoord</a:t>
            </a:r>
            <a:r>
              <a:rPr lang="sk-SK" sz="2400" dirty="0">
                <a:latin typeface="Trebuchet MS" pitchFamily="34" charset="0"/>
              </a:rPr>
              <a:t> a </a:t>
            </a: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Coord</a:t>
            </a: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sme uložili súradnice aktuálnej pozície korytnačky </a:t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dirty="0">
                <a:latin typeface="Trebuchet MS" pitchFamily="34" charset="0"/>
              </a:rPr>
              <a:t>(</a:t>
            </a:r>
            <a:r>
              <a:rPr lang="en-US" sz="2400" dirty="0" err="1">
                <a:latin typeface="Trebuchet MS" pitchFamily="34" charset="0"/>
              </a:rPr>
              <a:t>bodu</a:t>
            </a:r>
            <a:r>
              <a:rPr lang="en-US" sz="2400" dirty="0">
                <a:latin typeface="Trebuchet MS" pitchFamily="34" charset="0"/>
              </a:rPr>
              <a:t> A)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430417" y="2332654"/>
            <a:ext cx="223934" cy="727788"/>
          </a:xfrm>
          <a:prstGeom prst="rightBrac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77682" y="4488025"/>
            <a:ext cx="674914" cy="10014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4609322" y="4500466"/>
            <a:ext cx="115078" cy="957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54424" y="5399412"/>
            <a:ext cx="46248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Využijeme hodnoty uložené v premenných ako hodnoty parametrov pri volaní metód</a:t>
            </a:r>
            <a:r>
              <a:rPr lang="en-GB" sz="2400" dirty="0">
                <a:latin typeface="Trebuchet MS" pitchFamily="34" charset="0"/>
              </a:rPr>
              <a:t>y</a:t>
            </a:r>
            <a:r>
              <a:rPr lang="sk-SK" sz="2400" dirty="0">
                <a:latin typeface="Trebuchet MS" pitchFamily="34" charset="0"/>
              </a:rPr>
              <a:t>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Iné príklady ...</a:t>
            </a:r>
            <a:endParaRPr lang="cs-CZ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Korytnačka sa po skončení vykonávania príkazov metódy vráti tam, kde bola na začiatku ...</a:t>
            </a:r>
          </a:p>
          <a:p>
            <a:pPr eaLnBrk="1" hangingPunct="1"/>
            <a:r>
              <a:rPr lang="sk-SK" dirty="0"/>
              <a:t>Korytnačka je po skončení vykonávania príkazov metódy v stave, v akom bola pred vykonaním metódy ...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 dirty="0"/>
              <a:t>Metóda na nakreslenie čiary z </a:t>
            </a:r>
            <a:r>
              <a:rPr lang="en-US" dirty="0"/>
              <a:t>(x1, y1) do (x2, y2)</a:t>
            </a:r>
            <a:r>
              <a:rPr lang="sk-SK" dirty="0"/>
              <a:t>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line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x1,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y1, 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x2,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y2)</a:t>
            </a: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 svete napravo od</a:t>
            </a:r>
            <a:r>
              <a:rPr lang="sk-SK" sz="4000"/>
              <a:t> </a:t>
            </a:r>
            <a:r>
              <a:rPr lang="en-US" sz="4000"/>
              <a:t>=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 príkaze priradenia napravo od </a:t>
            </a:r>
            <a:r>
              <a:rPr lang="en-US" dirty="0"/>
              <a:t>= m</a:t>
            </a:r>
            <a:r>
              <a:rPr lang="sk-SK" dirty="0" err="1"/>
              <a:t>ôžeme</a:t>
            </a:r>
            <a:r>
              <a:rPr lang="sk-SK" dirty="0"/>
              <a:t> písať 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sk-SK" dirty="0"/>
              <a:t>ľubovoľné </a:t>
            </a:r>
            <a:r>
              <a:rPr lang="sk-SK" b="1" dirty="0">
                <a:solidFill>
                  <a:srgbClr val="FF0000"/>
                </a:solidFill>
              </a:rPr>
              <a:t>aritmetické výrazy</a:t>
            </a:r>
            <a:r>
              <a:rPr lang="sk-SK" dirty="0"/>
              <a:t> </a:t>
            </a:r>
            <a:r>
              <a:rPr lang="en-US" dirty="0"/>
              <a:t>…</a:t>
            </a:r>
            <a:endParaRPr lang="sk-SK" dirty="0"/>
          </a:p>
          <a:p>
            <a:pPr eaLnBrk="1" hangingPunct="1"/>
            <a:r>
              <a:rPr lang="sk-SK" dirty="0"/>
              <a:t>Pred priradením hodnoty sa výraz napravo od </a:t>
            </a:r>
            <a:r>
              <a:rPr lang="en-US" dirty="0"/>
              <a:t>= </a:t>
            </a:r>
            <a:r>
              <a:rPr lang="en-US" b="1" dirty="0" err="1"/>
              <a:t>najprv</a:t>
            </a:r>
            <a:r>
              <a:rPr lang="en-US" b="1" dirty="0"/>
              <a:t> </a:t>
            </a:r>
            <a:r>
              <a:rPr lang="en-US" b="1" dirty="0" err="1"/>
              <a:t>vyhodnot</a:t>
            </a:r>
            <a:r>
              <a:rPr lang="sk-SK" b="1" dirty="0"/>
              <a:t>í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„vyčísli“</a:t>
            </a:r>
            <a:r>
              <a:rPr lang="en-US" dirty="0"/>
              <a:t>) a t</a:t>
            </a:r>
            <a:r>
              <a:rPr lang="sk-SK" dirty="0" err="1"/>
              <a:t>áto</a:t>
            </a:r>
            <a:r>
              <a:rPr lang="sk-SK" dirty="0"/>
              <a:t> hodnota sa uloží </a:t>
            </a:r>
            <a:r>
              <a:rPr lang="en-US" dirty="0"/>
              <a:t>(</a:t>
            </a:r>
            <a:r>
              <a:rPr lang="en-US" dirty="0" err="1"/>
              <a:t>prirad</a:t>
            </a:r>
            <a:r>
              <a:rPr lang="sk-SK" dirty="0"/>
              <a:t>í do premennej</a:t>
            </a:r>
            <a:r>
              <a:rPr lang="en-US" dirty="0"/>
              <a:t>) …</a:t>
            </a:r>
            <a:endParaRPr lang="sk-SK" dirty="0"/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mocnina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mocnina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sa deje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510213"/>
            <a:ext cx="8574505" cy="484393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2;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 = 6;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2 * y;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+ 2;</a:t>
            </a:r>
          </a:p>
        </p:txBody>
      </p:sp>
      <p:sp>
        <p:nvSpPr>
          <p:cNvPr id="1136644" name="Line 4"/>
          <p:cNvSpPr>
            <a:spLocks noChangeShapeType="1"/>
          </p:cNvSpPr>
          <p:nvPr/>
        </p:nvSpPr>
        <p:spPr bwMode="auto">
          <a:xfrm>
            <a:off x="188913" y="1785938"/>
            <a:ext cx="434975" cy="14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5427663" y="19748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6" name="Text Box 6"/>
          <p:cNvSpPr txBox="1">
            <a:spLocks noChangeArrowheads="1"/>
          </p:cNvSpPr>
          <p:nvPr/>
        </p:nvSpPr>
        <p:spPr bwMode="auto">
          <a:xfrm>
            <a:off x="5822398" y="1450392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1136647" name="Text Box 7"/>
          <p:cNvSpPr txBox="1">
            <a:spLocks noChangeArrowheads="1"/>
          </p:cNvSpPr>
          <p:nvPr/>
        </p:nvSpPr>
        <p:spPr bwMode="auto">
          <a:xfrm>
            <a:off x="5646738" y="2263775"/>
            <a:ext cx="8128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???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136648" name="Rectangle 8"/>
          <p:cNvSpPr>
            <a:spLocks noChangeArrowheads="1"/>
          </p:cNvSpPr>
          <p:nvPr/>
        </p:nvSpPr>
        <p:spPr bwMode="auto">
          <a:xfrm>
            <a:off x="7196138" y="19875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9" name="Text Box 9"/>
          <p:cNvSpPr txBox="1">
            <a:spLocks noChangeArrowheads="1"/>
          </p:cNvSpPr>
          <p:nvPr/>
        </p:nvSpPr>
        <p:spPr bwMode="auto">
          <a:xfrm>
            <a:off x="7618872" y="14351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y</a:t>
            </a:r>
            <a:endParaRPr lang="cs-CZ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36650" name="Text Box 10"/>
          <p:cNvSpPr txBox="1">
            <a:spLocks noChangeArrowheads="1"/>
          </p:cNvSpPr>
          <p:nvPr/>
        </p:nvSpPr>
        <p:spPr bwMode="auto">
          <a:xfrm>
            <a:off x="7614497" y="2225446"/>
            <a:ext cx="6096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6</a:t>
            </a:r>
            <a:endParaRPr lang="cs-CZ" sz="3200" b="1" dirty="0"/>
          </a:p>
        </p:txBody>
      </p:sp>
      <p:sp>
        <p:nvSpPr>
          <p:cNvPr id="1136651" name="Text Box 11"/>
          <p:cNvSpPr txBox="1">
            <a:spLocks noChangeArrowheads="1"/>
          </p:cNvSpPr>
          <p:nvPr/>
        </p:nvSpPr>
        <p:spPr bwMode="auto">
          <a:xfrm>
            <a:off x="5840509" y="2196874"/>
            <a:ext cx="429662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endParaRPr lang="cs-CZ" sz="3200" b="1" dirty="0"/>
          </a:p>
        </p:txBody>
      </p:sp>
      <p:sp>
        <p:nvSpPr>
          <p:cNvPr id="1136653" name="Rectangle 13"/>
          <p:cNvSpPr>
            <a:spLocks noChangeArrowheads="1"/>
          </p:cNvSpPr>
          <p:nvPr/>
        </p:nvSpPr>
        <p:spPr bwMode="auto">
          <a:xfrm>
            <a:off x="3395663" y="3328988"/>
            <a:ext cx="2349500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2 *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6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4" name="Rectangle 14"/>
          <p:cNvSpPr>
            <a:spLocks noChangeArrowheads="1"/>
          </p:cNvSpPr>
          <p:nvPr/>
        </p:nvSpPr>
        <p:spPr bwMode="auto">
          <a:xfrm>
            <a:off x="3405188" y="3340100"/>
            <a:ext cx="1711325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5" name="Text Box 15"/>
          <p:cNvSpPr txBox="1">
            <a:spLocks noChangeArrowheads="1"/>
          </p:cNvSpPr>
          <p:nvPr/>
        </p:nvSpPr>
        <p:spPr bwMode="auto">
          <a:xfrm>
            <a:off x="5694590" y="2241939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12</a:t>
            </a:r>
            <a:endParaRPr lang="cs-CZ" sz="3200" b="1" dirty="0"/>
          </a:p>
        </p:txBody>
      </p:sp>
      <p:sp>
        <p:nvSpPr>
          <p:cNvPr id="1136656" name="Rectangle 16"/>
          <p:cNvSpPr>
            <a:spLocks noChangeArrowheads="1"/>
          </p:cNvSpPr>
          <p:nvPr/>
        </p:nvSpPr>
        <p:spPr bwMode="auto">
          <a:xfrm>
            <a:off x="3417888" y="3919538"/>
            <a:ext cx="2524125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◄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 + 2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40591" y="4794578"/>
            <a:ext cx="7317001" cy="17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Vždy sa najprv vyhodnotí výraz napravo od </a:t>
            </a:r>
            <a:r>
              <a:rPr lang="sk-SK" sz="2400" b="1" kern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volania metód sa nahradia výsledkami volaní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mená premenných sa nahradia aktuálnymi hodnotami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numerický výraz sa vypočíta a výsledok sa uloží do premennej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28E-7 L -4.44444E-6 0.08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8786 L -4.44444E-6 0.173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8405 L -4.44444E-6 0.258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13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25896 L -4.44444E-6 0.348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4867 L -4.44444E-6 0.4238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animBg="1"/>
      <p:bldP spid="1136644" grpId="1" animBg="1"/>
      <p:bldP spid="1136644" grpId="2" animBg="1"/>
      <p:bldP spid="1136644" grpId="3" animBg="1"/>
      <p:bldP spid="1136644" grpId="4" animBg="1"/>
      <p:bldP spid="1136645" grpId="0" animBg="1"/>
      <p:bldP spid="1136646" grpId="0"/>
      <p:bldP spid="1136647" grpId="0"/>
      <p:bldP spid="1136647" grpId="1"/>
      <p:bldP spid="1136648" grpId="0" animBg="1"/>
      <p:bldP spid="1136649" grpId="0"/>
      <p:bldP spid="1136650" grpId="0"/>
      <p:bldP spid="1136651" grpId="0"/>
      <p:bldP spid="1136651" grpId="1"/>
      <p:bldP spid="1136653" grpId="0"/>
      <p:bldP spid="1136653" grpId="1"/>
      <p:bldP spid="1136654" grpId="0"/>
      <p:bldP spid="1136654" grpId="1"/>
      <p:bldP spid="1136655" grpId="0"/>
      <p:bldP spid="1136655" grpId="1"/>
      <p:bldP spid="1136655" grpId="2"/>
      <p:bldP spid="1136656" grpId="0"/>
      <p:bldP spid="1136656" grpId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 svete napravo od</a:t>
            </a:r>
            <a:r>
              <a:rPr lang="sk-SK" sz="4000"/>
              <a:t> </a:t>
            </a:r>
            <a:r>
              <a:rPr lang="en-US" sz="4000"/>
              <a:t>=</a:t>
            </a:r>
            <a:endParaRPr lang="cs-CZ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priraďujeme hodnotu do premennej typu </a:t>
            </a:r>
            <a:r>
              <a:rPr lang="sk-SK" dirty="0" err="1"/>
              <a:t>double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 err="1"/>
              <a:t>int</a:t>
            </a:r>
            <a:r>
              <a:rPr lang="en-US" dirty="0"/>
              <a:t>)</a:t>
            </a:r>
            <a:r>
              <a:rPr lang="sk-SK" dirty="0"/>
              <a:t>, napravo od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napísať ľubovoľný </a:t>
            </a:r>
            <a:r>
              <a:rPr lang="sk-SK" dirty="0">
                <a:solidFill>
                  <a:srgbClr val="FF0000"/>
                </a:solidFill>
              </a:rPr>
              <a:t>aritmetický výraz</a:t>
            </a:r>
            <a:r>
              <a:rPr lang="sk-SK" dirty="0"/>
              <a:t> </a:t>
            </a:r>
            <a:r>
              <a:rPr lang="en-US" dirty="0" err="1"/>
              <a:t>vypo</a:t>
            </a:r>
            <a:r>
              <a:rPr lang="sk-SK" dirty="0"/>
              <a:t>čítajúci </a:t>
            </a:r>
            <a:r>
              <a:rPr lang="en-US" dirty="0" err="1"/>
              <a:t>nejak</a:t>
            </a:r>
            <a:r>
              <a:rPr lang="sk-SK" dirty="0"/>
              <a:t>é reálne číslo </a:t>
            </a:r>
            <a:r>
              <a:rPr lang="en-US" dirty="0"/>
              <a:t>(</a:t>
            </a:r>
            <a:r>
              <a:rPr lang="en-US" dirty="0" err="1"/>
              <a:t>cel</a:t>
            </a:r>
            <a:r>
              <a:rPr lang="sk-SK" dirty="0"/>
              <a:t>é číslo</a:t>
            </a:r>
            <a:r>
              <a:rPr lang="en-US" dirty="0"/>
              <a:t>)</a:t>
            </a:r>
            <a:r>
              <a:rPr lang="sk-SK" dirty="0"/>
              <a:t> – </a:t>
            </a:r>
            <a:r>
              <a:rPr lang="sk-SK" b="1" dirty="0">
                <a:solidFill>
                  <a:srgbClr val="FF0000"/>
                </a:solidFill>
              </a:rPr>
              <a:t>kompatibilnú hodnotu</a:t>
            </a:r>
            <a:r>
              <a:rPr lang="sk-SK" dirty="0"/>
              <a:t>.</a:t>
            </a:r>
            <a:endParaRPr lang="en-US" dirty="0"/>
          </a:p>
          <a:p>
            <a:pPr eaLnBrk="1" hangingPunct="1"/>
            <a:r>
              <a:rPr lang="sk-SK" b="1" dirty="0"/>
              <a:t>Poznámka:</a:t>
            </a:r>
            <a:r>
              <a:rPr lang="sk-SK" dirty="0"/>
              <a:t> aritmetické výrazy môžeme písať aj na miestach, kde v Jave zadávame hodnoty parametrov volanej metódy</a:t>
            </a: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(2*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natocenie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70170" y="5150497"/>
            <a:ext cx="121298" cy="79310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72407" y="5837950"/>
            <a:ext cx="5505062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Pred volaním metódy sa aritmetický výraz najprv vyhodnotí.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Aritmetický výraz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V aritmetickom výraze môžeme použiť: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</a:t>
            </a:r>
            <a:r>
              <a:rPr lang="sk-SK" dirty="0" err="1"/>
              <a:t>ymboly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matematických operácií</a:t>
            </a:r>
            <a:r>
              <a:rPr lang="sk-SK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* </a:t>
            </a:r>
            <a:r>
              <a:rPr lang="en-US" dirty="0"/>
              <a:t>(n</a:t>
            </a:r>
            <a:r>
              <a:rPr lang="sk-SK" dirty="0" err="1"/>
              <a:t>ásobenie</a:t>
            </a:r>
            <a:r>
              <a:rPr lang="en-US" dirty="0"/>
              <a:t>), </a:t>
            </a:r>
            <a:r>
              <a:rPr lang="en-US" dirty="0">
                <a:latin typeface="Courier New" pitchFamily="49" charset="0"/>
              </a:rPr>
              <a:t>+ </a:t>
            </a:r>
            <a:r>
              <a:rPr lang="en-US" dirty="0"/>
              <a:t>(s</a:t>
            </a:r>
            <a:r>
              <a:rPr lang="sk-SK" dirty="0"/>
              <a:t>čítanie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en-US" dirty="0">
                <a:latin typeface="Courier New" pitchFamily="49" charset="0"/>
              </a:rPr>
              <a:t>-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sk-SK" dirty="0"/>
              <a:t>čítanie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delenie</a:t>
            </a:r>
            <a:r>
              <a:rPr lang="en-US" dirty="0"/>
              <a:t>),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dirty="0"/>
              <a:t> (</a:t>
            </a:r>
            <a:r>
              <a:rPr lang="en-US" dirty="0" err="1"/>
              <a:t>zvy</a:t>
            </a:r>
            <a:r>
              <a:rPr lang="sk-SK" dirty="0"/>
              <a:t>šok po </a:t>
            </a:r>
            <a:r>
              <a:rPr lang="en-US" dirty="0" err="1"/>
              <a:t>delen</a:t>
            </a:r>
            <a:r>
              <a:rPr lang="sk-SK" dirty="0"/>
              <a:t>í</a:t>
            </a:r>
            <a:r>
              <a:rPr lang="en-US" dirty="0"/>
              <a:t>):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sk-SK" dirty="0"/>
              <a:t> </a:t>
            </a:r>
            <a:r>
              <a:rPr lang="en-US" dirty="0"/>
              <a:t>% 3 je 1, 6 % </a:t>
            </a:r>
            <a:r>
              <a:rPr lang="sk-SK" dirty="0"/>
              <a:t>8 je </a:t>
            </a:r>
            <a:r>
              <a:rPr lang="en-US" dirty="0"/>
              <a:t>6</a:t>
            </a:r>
            <a:r>
              <a:rPr lang="sk-SK" dirty="0"/>
              <a:t>, </a:t>
            </a:r>
            <a:r>
              <a:rPr lang="en-US" dirty="0"/>
              <a:t>12 % 4 je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okr</a:t>
            </a:r>
            <a:r>
              <a:rPr lang="sk-SK" dirty="0" err="1"/>
              <a:t>úhle</a:t>
            </a:r>
            <a:r>
              <a:rPr lang="sk-SK" dirty="0"/>
              <a:t> zátvorky </a:t>
            </a:r>
            <a:r>
              <a:rPr lang="en-US" dirty="0"/>
              <a:t>()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</a:t>
            </a:r>
            <a:r>
              <a:rPr lang="sk-SK" dirty="0" err="1"/>
              <a:t>ená</a:t>
            </a:r>
            <a:r>
              <a:rPr lang="sk-SK" dirty="0"/>
              <a:t> premenných zastupujúce v nich uložené hodnoty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číselné </a:t>
            </a:r>
            <a:r>
              <a:rPr lang="sk-SK" dirty="0" err="1"/>
              <a:t>literály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t.j</a:t>
            </a:r>
            <a:r>
              <a:rPr lang="en-US" dirty="0"/>
              <a:t>. </a:t>
            </a:r>
            <a:r>
              <a:rPr lang="en-US" dirty="0" err="1"/>
              <a:t>konkr</a:t>
            </a:r>
            <a:r>
              <a:rPr lang="sk-SK" dirty="0" err="1"/>
              <a:t>étne</a:t>
            </a:r>
            <a:r>
              <a:rPr lang="sk-SK" dirty="0"/>
              <a:t> čísla</a:t>
            </a:r>
            <a:r>
              <a:rPr lang="en-US" dirty="0"/>
              <a:t>)</a:t>
            </a:r>
            <a:endParaRPr lang="cs-CZ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hodnoty, ktoré sú výsledkom volaní metód: 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posun = </a:t>
            </a:r>
            <a:br>
              <a:rPr lang="cs-CZ" sz="24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	3 *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(100, 200);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441" y="1219433"/>
            <a:ext cx="1343608" cy="107460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Špirála</a:t>
            </a:r>
            <a:endParaRPr lang="cs-CZ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Naučme korytnačku metódu: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lineCount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lvl="1" eaLnBrk="1" hangingPunct="1"/>
            <a:r>
              <a:rPr lang="sk-SK" dirty="0"/>
              <a:t>nakreslí </a:t>
            </a:r>
            <a:r>
              <a:rPr lang="sk-SK" b="1" dirty="0">
                <a:solidFill>
                  <a:srgbClr val="FF0000"/>
                </a:solidFill>
              </a:rPr>
              <a:t>štvorcovú špirálu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so </a:t>
            </a:r>
            <a:r>
              <a:rPr lang="en-US" dirty="0" err="1"/>
              <a:t>zada</a:t>
            </a:r>
            <a:r>
              <a:rPr lang="sk-SK" dirty="0" err="1"/>
              <a:t>ným</a:t>
            </a:r>
            <a:r>
              <a:rPr lang="sk-SK" dirty="0"/>
              <a:t> počtom strán</a:t>
            </a:r>
          </a:p>
          <a:p>
            <a:pPr lvl="1" eaLnBrk="1" hangingPunct="1"/>
            <a:r>
              <a:rPr lang="en-US" dirty="0" err="1"/>
              <a:t>prv</a:t>
            </a:r>
            <a:r>
              <a:rPr lang="sk-SK" dirty="0"/>
              <a:t>á strana</a:t>
            </a:r>
            <a:r>
              <a:rPr lang="en-US" dirty="0"/>
              <a:t> (</a:t>
            </a:r>
            <a:r>
              <a:rPr lang="sk-SK" dirty="0"/>
              <a:t>čiara</a:t>
            </a:r>
            <a:r>
              <a:rPr lang="en-US" dirty="0"/>
              <a:t>) m</a:t>
            </a:r>
            <a:r>
              <a:rPr lang="sk-SK" dirty="0"/>
              <a:t>á dĺžku 150</a:t>
            </a:r>
          </a:p>
          <a:p>
            <a:pPr lvl="1" eaLnBrk="1" hangingPunct="1"/>
            <a:r>
              <a:rPr lang="sk-SK" dirty="0"/>
              <a:t>každým krokom sa dĺžka strany </a:t>
            </a:r>
            <a:r>
              <a:rPr lang="en-US" dirty="0"/>
              <a:t>(</a:t>
            </a:r>
            <a:r>
              <a:rPr lang="en-US" dirty="0" err="1"/>
              <a:t>kroku</a:t>
            </a:r>
            <a:r>
              <a:rPr lang="en-US" dirty="0"/>
              <a:t>)</a:t>
            </a:r>
            <a:r>
              <a:rPr lang="sk-SK" dirty="0"/>
              <a:t> zníži o </a:t>
            </a:r>
            <a:r>
              <a:rPr lang="en-US" dirty="0"/>
              <a:t>5%</a:t>
            </a:r>
          </a:p>
        </p:txBody>
      </p:sp>
      <p:pic>
        <p:nvPicPr>
          <p:cNvPr id="53252" name="Picture 4" descr="http://icons.iconarchive.com/icons/iconshock/tiny-animals/256/turtl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962" y="5079999"/>
            <a:ext cx="1483633" cy="1483633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 bwMode="auto">
          <a:xfrm>
            <a:off x="2509933" y="4208106"/>
            <a:ext cx="3281267" cy="1077575"/>
          </a:xfrm>
          <a:prstGeom prst="cloudCallout">
            <a:avLst>
              <a:gd name="adj1" fmla="val -46403"/>
              <a:gd name="adj2" fmla="val 6332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Lucida Bright" pitchFamily="18" charset="0"/>
              </a:rPr>
              <a:t>150.00, 142.50, 135.38, …</a:t>
            </a:r>
            <a:endParaRPr kumimoji="0" lang="sk-SK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Bright" pitchFamily="18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3E05E8E-E959-4EDD-84C4-67523B13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54" y="4208106"/>
            <a:ext cx="2126854" cy="209120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 nefungujúcej hviezde ...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969962"/>
          </a:xfrm>
        </p:spPr>
        <p:txBody>
          <a:bodyPr/>
          <a:lstStyle/>
          <a:p>
            <a:pPr eaLnBrk="1" hangingPunct="1"/>
            <a:r>
              <a:rPr lang="sk-SK" dirty="0"/>
              <a:t>Prečo nefunguje jednoduchá hviezda pre každú hodnotu n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334963" y="2636185"/>
            <a:ext cx="8605837" cy="41549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Odpoveď: aj </a:t>
            </a:r>
            <a:r>
              <a:rPr lang="sk-SK" sz="28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hodnoty majú svoj typ </a:t>
            </a:r>
            <a:r>
              <a:rPr lang="sk-SK" sz="28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...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 je celé číslo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360.0 je reálne číslo 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matematická operácie závisí od typu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operandov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: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celočíselné delenie: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5/2=2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nie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2.5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»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(v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ždy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, keď </a:t>
            </a:r>
            <a:r>
              <a:rPr lang="en-US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oba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operandy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s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ú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-y)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klasické delenie: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5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0/2=2.5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oprava: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(360.0 / n)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6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Pravidl</a:t>
            </a:r>
            <a:r>
              <a:rPr lang="sk-SK" sz="4000"/>
              <a:t>á o typoch</a:t>
            </a:r>
            <a:endParaRPr 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/>
              <a:t>Ak hodnoty operandov sú </a:t>
            </a:r>
            <a:r>
              <a:rPr lang="sk-SK" b="1"/>
              <a:t>celé čísla</a:t>
            </a:r>
            <a:r>
              <a:rPr lang="sk-SK"/>
              <a:t>, výsledkom operácie je </a:t>
            </a:r>
            <a:r>
              <a:rPr lang="sk-SK" b="1"/>
              <a:t>celé číslo</a:t>
            </a:r>
            <a:r>
              <a:rPr lang="sk-SK"/>
              <a:t> </a:t>
            </a:r>
            <a:r>
              <a:rPr lang="en-US"/>
              <a:t>(desatinn</a:t>
            </a:r>
            <a:r>
              <a:rPr lang="sk-SK"/>
              <a:t>á časť výsledku je odrezaná</a:t>
            </a:r>
            <a:r>
              <a:rPr lang="en-US"/>
              <a:t>)</a:t>
            </a: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/>
              <a:t>Ak </a:t>
            </a:r>
            <a:r>
              <a:rPr lang="sk-SK" b="1"/>
              <a:t>jeden</a:t>
            </a:r>
            <a:r>
              <a:rPr lang="sk-SK"/>
              <a:t> z operandov je </a:t>
            </a:r>
            <a:r>
              <a:rPr lang="sk-SK" b="1"/>
              <a:t>reálne číslo</a:t>
            </a:r>
            <a:r>
              <a:rPr lang="sk-SK"/>
              <a:t>, výsledkom operácie je </a:t>
            </a:r>
            <a:r>
              <a:rPr lang="sk-SK" b="1"/>
              <a:t>reálne číslo</a:t>
            </a:r>
          </a:p>
          <a:p>
            <a:pPr eaLnBrk="1" hangingPunct="1">
              <a:lnSpc>
                <a:spcPct val="90000"/>
              </a:lnSpc>
            </a:pPr>
            <a:r>
              <a:rPr lang="sk-SK">
                <a:solidFill>
                  <a:srgbClr val="FF0000"/>
                </a:solidFill>
              </a:rPr>
              <a:t>Do premennej </a:t>
            </a:r>
            <a:r>
              <a:rPr lang="en-US">
                <a:solidFill>
                  <a:srgbClr val="FF0000"/>
                </a:solidFill>
              </a:rPr>
              <a:t>pre celo</a:t>
            </a:r>
            <a:r>
              <a:rPr lang="sk-SK">
                <a:solidFill>
                  <a:srgbClr val="FF0000"/>
                </a:solidFill>
              </a:rPr>
              <a:t>číselné hodnoty </a:t>
            </a:r>
            <a:r>
              <a:rPr lang="en-US">
                <a:solidFill>
                  <a:srgbClr val="FF0000"/>
                </a:solidFill>
              </a:rPr>
              <a:t>(typu int)</a:t>
            </a:r>
            <a:r>
              <a:rPr lang="sk-SK">
                <a:solidFill>
                  <a:srgbClr val="FF0000"/>
                </a:solidFill>
              </a:rPr>
              <a:t> môžeme uložiť len hodnotu, ktorá je celé číslo </a:t>
            </a:r>
            <a:r>
              <a:rPr lang="en-US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Pr</a:t>
            </a:r>
            <a:r>
              <a:rPr lang="sk-SK"/>
              <a:t>íklad: 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sk-SK" i="1"/>
              <a:t>int </a:t>
            </a:r>
            <a:r>
              <a:rPr lang="en-US" i="1"/>
              <a:t>+ double » double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/>
              <a:t>int + int » int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 </a:t>
            </a:r>
            <a:r>
              <a:rPr lang="en-US" dirty="0"/>
              <a:t>(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dirty="0"/>
              <a:t>Vylepšovanie spočíva v </a:t>
            </a:r>
            <a:r>
              <a:rPr lang="sk-SK" sz="2400" b="1" dirty="0">
                <a:solidFill>
                  <a:srgbClr val="FF0000"/>
                </a:solidFill>
              </a:rPr>
              <a:t>pridávaní</a:t>
            </a:r>
            <a:r>
              <a:rPr lang="sk-SK" sz="2400" dirty="0"/>
              <a:t> nami definovaných </a:t>
            </a:r>
            <a:r>
              <a:rPr lang="sk-SK" sz="2400" b="1" dirty="0">
                <a:solidFill>
                  <a:srgbClr val="FF0000"/>
                </a:solidFill>
              </a:rPr>
              <a:t>metód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aj</a:t>
            </a:r>
            <a:r>
              <a:rPr lang="en-US" sz="2400" dirty="0"/>
              <a:t> s </a:t>
            </a:r>
            <a:r>
              <a:rPr lang="en-US" sz="2400" dirty="0" err="1"/>
              <a:t>parametrami</a:t>
            </a:r>
            <a:r>
              <a:rPr lang="en-US" sz="2400" dirty="0"/>
              <a:t>)</a:t>
            </a:r>
            <a:endParaRPr lang="sk-SK" sz="2400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square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			... </a:t>
            </a:r>
            <a:r>
              <a:rPr lang="en-US" sz="2000" i="1" dirty="0" err="1">
                <a:solidFill>
                  <a:srgbClr val="000000"/>
                </a:solidFill>
                <a:latin typeface="Courier New" pitchFamily="49" charset="0"/>
              </a:rPr>
              <a:t>na</a:t>
            </a:r>
            <a:r>
              <a:rPr lang="sk-SK" sz="2000" i="1" dirty="0" err="1">
                <a:solidFill>
                  <a:srgbClr val="000000"/>
                </a:solidFill>
                <a:latin typeface="Courier New" pitchFamily="49" charset="0"/>
              </a:rPr>
              <a:t>še</a:t>
            </a: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 príkazy ...</a:t>
            </a:r>
            <a:endParaRPr lang="cs-CZ" sz="2000" i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Objekty vylepšenej triedy majú všetky metódy a vlastnosti, ktoré mala pôvodná trieda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err="1"/>
              <a:t>novodefinovan</a:t>
            </a:r>
            <a:r>
              <a:rPr lang="sk-SK" sz="2400" dirty="0"/>
              <a:t>é</a:t>
            </a:r>
          </a:p>
          <a:p>
            <a:pPr eaLnBrk="1" hangingPunct="1"/>
            <a:r>
              <a:rPr lang="sk-SK" sz="2400" dirty="0"/>
              <a:t>V metódach vylepšených metód používame na oslovenie vykonávateľa </a:t>
            </a:r>
            <a:r>
              <a:rPr lang="en-US" sz="2400" dirty="0"/>
              <a:t>(</a:t>
            </a:r>
            <a:r>
              <a:rPr lang="sk-SK" sz="2400" dirty="0"/>
              <a:t>„</a:t>
            </a:r>
            <a:r>
              <a:rPr lang="en-US" sz="2400" dirty="0" err="1"/>
              <a:t>sam</a:t>
            </a:r>
            <a:r>
              <a:rPr lang="sk-SK" sz="2400" dirty="0" err="1"/>
              <a:t>ého</a:t>
            </a:r>
            <a:r>
              <a:rPr lang="sk-SK" sz="2400" dirty="0"/>
              <a:t> seba“</a:t>
            </a:r>
            <a:r>
              <a:rPr lang="en-US" sz="2400" dirty="0"/>
              <a:t>) </a:t>
            </a:r>
            <a:r>
              <a:rPr lang="en-US" sz="2400" dirty="0" err="1"/>
              <a:t>slov</a:t>
            </a:r>
            <a:r>
              <a:rPr lang="sk-SK" sz="2400" dirty="0" err="1"/>
              <a:t>íčko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this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en-US" sz="2400" dirty="0"/>
          </a:p>
          <a:p>
            <a:pPr eaLnBrk="1" hangingPunct="1"/>
            <a:endParaRPr lang="sk-SK" sz="2400" dirty="0"/>
          </a:p>
          <a:p>
            <a:pPr lvl="1" eaLnBrk="1" hangingPunct="1"/>
            <a:endParaRPr lang="cs-CZ" b="1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14351"/>
      </p:ext>
    </p:extLst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/>
              <a:t>premenná </a:t>
            </a:r>
            <a:r>
              <a:rPr lang="en-US" dirty="0" err="1"/>
              <a:t>zanik</a:t>
            </a:r>
            <a:r>
              <a:rPr lang="sk-SK" dirty="0"/>
              <a:t>á</a:t>
            </a:r>
            <a:r>
              <a:rPr lang="en-US" dirty="0"/>
              <a:t>? (1)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Prislúchajúce kučeravé zátvorky </a:t>
            </a:r>
            <a:r>
              <a:rPr lang="en-US" dirty="0"/>
              <a:t>{} </a:t>
            </a:r>
            <a:r>
              <a:rPr lang="sk-SK" dirty="0"/>
              <a:t>definujú </a:t>
            </a:r>
            <a:r>
              <a:rPr lang="sk-SK" b="1" dirty="0">
                <a:solidFill>
                  <a:srgbClr val="FF0000"/>
                </a:solidFill>
              </a:rPr>
              <a:t>blok príkazov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V bloku príkazov môžu byť iné bloky príkazov: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 bloku príkazov celej metódy je podblok príkazov </a:t>
            </a:r>
            <a:r>
              <a:rPr lang="sk-SK" b="1" i="1" dirty="0" err="1"/>
              <a:t>for</a:t>
            </a:r>
            <a:r>
              <a:rPr lang="sk-SK" dirty="0"/>
              <a:t> </a:t>
            </a:r>
            <a:r>
              <a:rPr lang="en-US" dirty="0" err="1"/>
              <a:t>opakovania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Premenná zaniká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sk-SK" dirty="0">
                <a:solidFill>
                  <a:srgbClr val="FF0000"/>
                </a:solidFill>
              </a:rPr>
              <a:t> keď sa skončí vykonávanie toho bloku príkazov, v ktorom vznikla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Rozsah platnosti </a:t>
            </a:r>
            <a:r>
              <a:rPr lang="en-US" b="1" dirty="0"/>
              <a:t>(scope) </a:t>
            </a:r>
            <a:r>
              <a:rPr lang="sk-SK" b="1" dirty="0"/>
              <a:t>premennej</a:t>
            </a:r>
            <a:r>
              <a:rPr lang="sk-SK" dirty="0"/>
              <a:t> –</a:t>
            </a:r>
            <a:r>
              <a:rPr lang="en-US" dirty="0"/>
              <a:t> </a:t>
            </a:r>
            <a:r>
              <a:rPr lang="sk-SK" dirty="0"/>
              <a:t>od miesta vzniku</a:t>
            </a:r>
            <a:r>
              <a:rPr lang="en-US" dirty="0"/>
              <a:t> (</a:t>
            </a:r>
            <a:r>
              <a:rPr lang="en-US" dirty="0" err="1"/>
              <a:t>deklar</a:t>
            </a:r>
            <a:r>
              <a:rPr lang="sk-SK" dirty="0" err="1"/>
              <a:t>ácie</a:t>
            </a:r>
            <a:r>
              <a:rPr lang="en-US" dirty="0"/>
              <a:t>)</a:t>
            </a:r>
            <a:r>
              <a:rPr lang="sk-SK" dirty="0"/>
              <a:t> premennej po </a:t>
            </a:r>
            <a:r>
              <a:rPr lang="sk-SK" dirty="0" err="1"/>
              <a:t>uz</a:t>
            </a:r>
            <a:r>
              <a:rPr lang="en-US" dirty="0"/>
              <a:t>a</a:t>
            </a:r>
            <a:r>
              <a:rPr lang="sk-SK" dirty="0" err="1"/>
              <a:t>tváraciu</a:t>
            </a:r>
            <a:r>
              <a:rPr lang="sk-SK" dirty="0"/>
              <a:t> kučeravú zátvorku toho bloku, v ktorej bola </a:t>
            </a:r>
            <a:r>
              <a:rPr lang="en-US" dirty="0" err="1"/>
              <a:t>deklarovan</a:t>
            </a:r>
            <a:r>
              <a:rPr lang="sk-SK" dirty="0"/>
              <a:t>á.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/>
              <a:t>premenná </a:t>
            </a:r>
            <a:r>
              <a:rPr lang="en-US" dirty="0" err="1"/>
              <a:t>zanik</a:t>
            </a:r>
            <a:r>
              <a:rPr lang="sk-SK" dirty="0"/>
              <a:t>á</a:t>
            </a:r>
            <a:r>
              <a:rPr lang="en-US" dirty="0"/>
              <a:t>? (2)</a:t>
            </a:r>
            <a:endParaRPr lang="sk-SK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n-NO" sz="2400" b="1" dirty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urier New" pitchFamily="49" charset="0"/>
              </a:rPr>
              <a:t> i=0; i&lt;20; i++) 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.setX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xCoord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+ 8);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/>
          </a:p>
        </p:txBody>
      </p:sp>
      <p:pic>
        <p:nvPicPr>
          <p:cNvPr id="30728" name="Picture 9" descr="Súbor: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058" y="4623546"/>
            <a:ext cx="13922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625151" y="4189445"/>
            <a:ext cx="1259631" cy="95172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6243" y="5016856"/>
            <a:ext cx="254725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Zátvorka, na ktorej premenná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zaniká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3993501" y="2266949"/>
            <a:ext cx="2444621" cy="14093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29264" y="2881042"/>
            <a:ext cx="2547259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Premenn</a:t>
            </a:r>
            <a:r>
              <a:rPr lang="sk-SK" sz="2400" dirty="0">
                <a:latin typeface="Trebuchet MS" pitchFamily="34" charset="0"/>
              </a:rPr>
              <a:t>á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sa vytvorí a zanikne celkom 20 krát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dirty="0"/>
              <a:t>(</a:t>
            </a:r>
            <a:r>
              <a:rPr lang="cs-CZ" dirty="0"/>
              <a:t>-128 až 127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dirty="0"/>
              <a:t> (</a:t>
            </a:r>
            <a:r>
              <a:rPr lang="cs-CZ" dirty="0"/>
              <a:t>-32 768 až 32 767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 (</a:t>
            </a:r>
            <a:r>
              <a:rPr lang="cs-CZ" dirty="0"/>
              <a:t>-2 147 483 648 až 2 147 483 647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/>
              <a:t> (</a:t>
            </a:r>
            <a:r>
              <a:rPr lang="cs-CZ" sz="1800" dirty="0"/>
              <a:t>-9 223 372 036 854 775 808 až 9 223 372 036 854 775 807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Re</a:t>
            </a:r>
            <a:r>
              <a:rPr lang="sk-SK" b="1" dirty="0" err="1"/>
              <a:t>álne</a:t>
            </a:r>
            <a:r>
              <a:rPr lang="sk-SK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dirty="0"/>
              <a:t> – menšia presnosť, zaberá menej pamäte</a:t>
            </a:r>
          </a:p>
        </p:txBody>
      </p:sp>
      <p:pic>
        <p:nvPicPr>
          <p:cNvPr id="31750" name="Picture 7" descr="http://www.mlab.cz/Modules/Memory/Memory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5308600"/>
            <a:ext cx="15208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05330" y="1276178"/>
            <a:ext cx="2917372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rôzne typy </a:t>
            </a:r>
            <a:r>
              <a:rPr lang="en-US" sz="2400" dirty="0">
                <a:latin typeface="Trebuchet MS" pitchFamily="34" charset="0"/>
              </a:rPr>
              <a:t>=</a:t>
            </a:r>
            <a:r>
              <a:rPr lang="sk-SK" sz="2400" dirty="0">
                <a:latin typeface="Trebuchet MS" pitchFamily="34" charset="0"/>
              </a:rPr>
              <a:t> rôzne </a:t>
            </a:r>
            <a:r>
              <a:rPr lang="sk-SK" sz="2400" b="1" dirty="0">
                <a:latin typeface="Trebuchet MS" pitchFamily="34" charset="0"/>
              </a:rPr>
              <a:t>rozsahy</a:t>
            </a:r>
            <a:r>
              <a:rPr lang="sk-SK" sz="2400" dirty="0">
                <a:latin typeface="Trebuchet MS" pitchFamily="34" charset="0"/>
              </a:rPr>
              <a:t> povolených hodnôt a zabratá pamäť</a:t>
            </a:r>
            <a:endParaRPr lang="cs-CZ" sz="2400" b="1" dirty="0">
              <a:latin typeface="Trebuchet MS" pitchFamily="34" charset="0"/>
            </a:endParaRPr>
          </a:p>
        </p:txBody>
      </p:sp>
      <p:pic>
        <p:nvPicPr>
          <p:cNvPr id="8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2750" y="2172839"/>
            <a:ext cx="197207" cy="1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1441" y="2547256"/>
            <a:ext cx="353350" cy="32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6602" y="2939144"/>
            <a:ext cx="568996" cy="51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268" y="3123780"/>
            <a:ext cx="923732" cy="8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23453" y="5907272"/>
            <a:ext cx="3604728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</a:t>
            </a:r>
            <a:r>
              <a:rPr lang="en-US" sz="2400" dirty="0" err="1">
                <a:latin typeface="Trebuchet MS" pitchFamily="34" charset="0"/>
              </a:rPr>
              <a:t>rimit</a:t>
            </a:r>
            <a:r>
              <a:rPr lang="sk-SK" sz="2400" dirty="0" err="1">
                <a:latin typeface="Trebuchet MS" pitchFamily="34" charset="0"/>
              </a:rPr>
              <a:t>ívny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= </a:t>
            </a:r>
            <a:r>
              <a:rPr lang="en-US" sz="2400" dirty="0" err="1">
                <a:latin typeface="Trebuchet MS" pitchFamily="34" charset="0"/>
              </a:rPr>
              <a:t>jednoduch</a:t>
            </a:r>
            <a:r>
              <a:rPr lang="sk-SK" sz="2400" dirty="0">
                <a:latin typeface="Trebuchet MS" pitchFamily="34" charset="0"/>
              </a:rPr>
              <a:t>ý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Náhodou o náhodách ...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Java poskytuje funkciu, ktorá vygeneruje </a:t>
            </a:r>
            <a:r>
              <a:rPr lang="sk-SK" dirty="0">
                <a:solidFill>
                  <a:srgbClr val="FF0000"/>
                </a:solidFill>
              </a:rPr>
              <a:t>náhodné reálne číslo</a:t>
            </a:r>
            <a:r>
              <a:rPr lang="sk-SK" dirty="0"/>
              <a:t> medzi 0 a 1:</a:t>
            </a:r>
          </a:p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Príklady:</a:t>
            </a:r>
          </a:p>
          <a:p>
            <a:pPr lvl="1" eaLnBrk="1" hangingPunct="1"/>
            <a:r>
              <a:rPr lang="sk-SK" dirty="0"/>
              <a:t>náhodné natočenie korytnačky:</a:t>
            </a:r>
          </a:p>
          <a:p>
            <a:pPr algn="ctr" eaLnBrk="1" hangingPunct="1">
              <a:buFontTx/>
              <a:buNone/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korytnacka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*360);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/>
            <a:r>
              <a:rPr lang="sk-SK" dirty="0"/>
              <a:t>náhodná dĺžka kroku korytnačky medzi 10 a 2</a:t>
            </a:r>
            <a:r>
              <a:rPr lang="en-US" dirty="0"/>
              <a:t>5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orytnacka.step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(10 +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*15);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000" dirty="0"/>
          </a:p>
          <a:p>
            <a:pPr eaLnBrk="1" hangingPunct="1">
              <a:buFontTx/>
              <a:buNone/>
            </a:pPr>
            <a:endParaRPr lang="sk-SK" dirty="0"/>
          </a:p>
          <a:p>
            <a:pPr lvl="1" eaLnBrk="1" hangingPunct="1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2772" name="Picture 5" descr="http://www.oitc.com/Dice/images/Dice.gif"/>
          <p:cNvPicPr>
            <a:picLocks noChangeAspect="1" noChangeArrowheads="1"/>
          </p:cNvPicPr>
          <p:nvPr/>
        </p:nvPicPr>
        <p:blipFill>
          <a:blip r:embed="rId2" cstate="print"/>
          <a:srcRect l="8151" t="18367" r="6264" b="16795"/>
          <a:stretch>
            <a:fillRect/>
          </a:stretch>
        </p:blipFill>
        <p:spPr bwMode="auto">
          <a:xfrm>
            <a:off x="6246813" y="2024063"/>
            <a:ext cx="23653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-Turn Arrow 5"/>
          <p:cNvSpPr/>
          <p:nvPr/>
        </p:nvSpPr>
        <p:spPr bwMode="auto">
          <a:xfrm rot="5400000" flipV="1">
            <a:off x="2388914" y="2790408"/>
            <a:ext cx="942394" cy="400110"/>
          </a:xfrm>
          <a:prstGeom prst="uturnArrow">
            <a:avLst/>
          </a:prstGeom>
          <a:gradFill rotWithShape="1">
            <a:gsLst>
              <a:gs pos="0">
                <a:srgbClr val="92D050"/>
              </a:gs>
              <a:gs pos="100000">
                <a:srgbClr val="0080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4411" y="2990463"/>
                <a:ext cx="15022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sk-SK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d>
                            <m:dPr>
                              <m:begChr m:val="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sk-SK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11" y="2990463"/>
                <a:ext cx="150222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sk-SK" dirty="0" err="1"/>
              <a:t>áhodné</a:t>
            </a:r>
            <a:r>
              <a:rPr lang="sk-SK" dirty="0"/>
              <a:t> čísla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540" y="1661402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0070C0"/>
                </a:solidFill>
                <a:latin typeface="Courier New" pitchFamily="49" charset="0"/>
              </a:rPr>
              <a:t>()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5029" y="2565918"/>
            <a:ext cx="749248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</p:cxnSp>
      <p:sp>
        <p:nvSpPr>
          <p:cNvPr id="8" name="Left Brace 7"/>
          <p:cNvSpPr/>
          <p:nvPr/>
        </p:nvSpPr>
        <p:spPr bwMode="auto">
          <a:xfrm rot="5400000">
            <a:off x="1586204" y="1614196"/>
            <a:ext cx="401216" cy="1464906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20157" y="2584580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81481" y="2597019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sk-SK" dirty="0"/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2705877" y="970383"/>
            <a:ext cx="1894115" cy="5197151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0328" y="4584994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FF000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*3.5</a:t>
            </a:r>
            <a:endParaRPr lang="cs-CZ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004870" y="2142930"/>
            <a:ext cx="58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3.5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296778" y="5401071"/>
                <a:ext cx="8574505" cy="104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57188" marR="0" lvl="0" indent="-3571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  <a:buFont typeface="Trebuchet MS" pitchFamily="34" charset="0"/>
                  <a:buChar char="●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N</a:t>
                </a:r>
                <a:r>
                  <a:rPr kumimoji="0" lang="sk-SK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áhodné</a:t>
                </a:r>
                <a:r>
                  <a:rPr kumimoji="0" lang="sk-SK" sz="2800" b="0" i="0" u="none" strike="noStrike" kern="0" cap="none" spc="0" normalizeH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 číslo z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kumimoji="0" lang="sk-SK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2B321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Lucida Sans Unicode" pitchFamily="34" charset="0"/>
                      </a:rPr>
                      <m:t>, </m:t>
                    </m:r>
                    <m:d>
                      <m:dPr>
                        <m:begChr m:val=""/>
                        <m:ctrlP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:</a:t>
                </a:r>
              </a:p>
              <a:p>
                <a:pPr marL="814388" lvl="1" indent="-357188" algn="ctr"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</a:pPr>
                <a:r>
                  <a:rPr lang="en-US" sz="2800" dirty="0">
                    <a:solidFill>
                      <a:srgbClr val="000000"/>
                    </a:solidFill>
                    <a:latin typeface="Courier New" pitchFamily="49" charset="0"/>
                  </a:rPr>
                  <a:t>a + </a:t>
                </a:r>
                <a:r>
                  <a:rPr lang="cs-CZ" sz="2800" dirty="0" err="1">
                    <a:solidFill>
                      <a:srgbClr val="000000"/>
                    </a:solidFill>
                    <a:latin typeface="Courier New" pitchFamily="49" charset="0"/>
                  </a:rPr>
                  <a:t>Math.random</a:t>
                </a:r>
                <a:r>
                  <a:rPr lang="cs-CZ" sz="2800" dirty="0">
                    <a:solidFill>
                      <a:srgbClr val="000000"/>
                    </a:solidFill>
                    <a:latin typeface="Courier New" pitchFamily="49" charset="0"/>
                  </a:rPr>
                  <a:t>()</a:t>
                </a:r>
                <a:r>
                  <a:rPr lang="en-US" sz="2800" dirty="0">
                    <a:solidFill>
                      <a:srgbClr val="000000"/>
                    </a:solidFill>
                    <a:latin typeface="Courier New" pitchFamily="49" charset="0"/>
                  </a:rPr>
                  <a:t>*(b-a)</a:t>
                </a:r>
                <a:endParaRPr lang="cs-CZ" sz="2800" dirty="0">
                  <a:solidFill>
                    <a:srgbClr val="000000"/>
                  </a:solidFill>
                  <a:latin typeface="Courier New" pitchFamily="49" charset="0"/>
                </a:endParaRPr>
              </a:p>
              <a:p>
                <a:pPr marL="814388" lvl="1" indent="-357188"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  <a:buFont typeface="Trebuchet MS" pitchFamily="34" charset="0"/>
                  <a:buChar char="●"/>
                </a:pPr>
                <a:endParaRPr kumimoji="0" lang="cs-CZ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B3212"/>
                  </a:solidFill>
                  <a:effectLst/>
                  <a:uLnTx/>
                  <a:uFillTx/>
                  <a:latin typeface="+mn-lt"/>
                  <a:ea typeface="Lucida Sans Unicode" pitchFamily="34" charset="0"/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778" y="5401071"/>
                <a:ext cx="8574505" cy="1046384"/>
              </a:xfrm>
              <a:prstGeom prst="rect">
                <a:avLst/>
              </a:prstGeom>
              <a:blipFill>
                <a:blip r:embed="rId2"/>
                <a:stretch>
                  <a:fillRect l="-1920" t="-12791" b="-220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Zbesil</a:t>
            </a:r>
            <a:r>
              <a:rPr lang="sk-SK" sz="4000"/>
              <a:t>á korytnačka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Naprogramujme spomalený náhodný pohyb korytnačky ...</a:t>
            </a:r>
            <a:endParaRPr lang="cs-CZ" dirty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2962275"/>
            <a:ext cx="8483600" cy="224676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randomWalk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(30);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238" y="4364038"/>
            <a:ext cx="2092325" cy="2092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Zbesilá korytnačka a farba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176837" cy="4802187"/>
          </a:xfrm>
        </p:spPr>
        <p:txBody>
          <a:bodyPr/>
          <a:lstStyle/>
          <a:p>
            <a:pPr eaLnBrk="1" hangingPunct="1"/>
            <a:r>
              <a:rPr lang="sk-SK"/>
              <a:t>Chceme, aby korytnačka menila farbu kresliaceho pera podľa toho, kde sa </a:t>
            </a:r>
            <a:r>
              <a:rPr lang="en-US"/>
              <a:t>pr</a:t>
            </a:r>
            <a:r>
              <a:rPr lang="sk-SK"/>
              <a:t>áve nachádza:</a:t>
            </a:r>
          </a:p>
          <a:p>
            <a:pPr lvl="1" eaLnBrk="1" hangingPunct="1"/>
            <a:r>
              <a:rPr lang="sk-SK" b="1">
                <a:solidFill>
                  <a:srgbClr val="FF0000"/>
                </a:solidFill>
              </a:rPr>
              <a:t>Ak</a:t>
            </a:r>
            <a:r>
              <a:rPr lang="sk-SK"/>
              <a:t> je jej x-ová súradnica menšia ako 150, </a:t>
            </a:r>
            <a:r>
              <a:rPr lang="sk-SK" b="1">
                <a:solidFill>
                  <a:srgbClr val="FF0000"/>
                </a:solidFill>
              </a:rPr>
              <a:t>tak</a:t>
            </a:r>
            <a:r>
              <a:rPr lang="sk-SK"/>
              <a:t> kreslí zelenou farbou, </a:t>
            </a:r>
            <a:r>
              <a:rPr lang="sk-SK" b="1">
                <a:solidFill>
                  <a:srgbClr val="FF0000"/>
                </a:solidFill>
              </a:rPr>
              <a:t>inak</a:t>
            </a:r>
            <a:r>
              <a:rPr lang="sk-SK"/>
              <a:t> kreslí červenou farbou.</a:t>
            </a:r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00" y="1954213"/>
            <a:ext cx="2714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1539875"/>
            <a:ext cx="7991475" cy="4802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150) </a:t>
            </a:r>
            <a:r>
              <a:rPr lang="cs-CZ" b="1" dirty="0">
                <a:solidFill>
                  <a:srgbClr val="008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>
                <a:solidFill>
                  <a:srgbClr val="0000C0"/>
                </a:solidFill>
                <a:latin typeface="Courier New" pitchFamily="49" charset="0"/>
              </a:rPr>
              <a:t>green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008000"/>
                </a:solidFill>
                <a:latin typeface="Courier New" pitchFamily="49" charset="0"/>
              </a:rPr>
              <a:t>}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>
                <a:solidFill>
                  <a:srgbClr val="0000C0"/>
                </a:solidFill>
                <a:latin typeface="Courier New" pitchFamily="49" charset="0"/>
              </a:rPr>
              <a:t>red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endParaRPr lang="cs-CZ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Podmienkový príkaz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36980" y="1677394"/>
            <a:ext cx="1844352" cy="47797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Podmienka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16200000">
            <a:off x="3377682" y="830425"/>
            <a:ext cx="550507" cy="3303037"/>
          </a:xfrm>
          <a:prstGeom prst="righ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6540760" y="2304661"/>
            <a:ext cx="559836" cy="9703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16554" y="1531214"/>
            <a:ext cx="3156857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Príkazy na vykonanie, ak podmienka </a:t>
            </a:r>
            <a:r>
              <a:rPr lang="sk-SK" sz="2400" b="1" dirty="0">
                <a:latin typeface="Trebuchet MS" pitchFamily="34" charset="0"/>
              </a:rPr>
              <a:t>platí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5449078" y="5150499"/>
            <a:ext cx="1169436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1754" y="5705108"/>
            <a:ext cx="335902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Príkazy na vykonanie, ak podmienka </a:t>
            </a:r>
            <a:r>
              <a:rPr lang="sk-SK" sz="2400" b="1" dirty="0">
                <a:latin typeface="Trebuchet MS" pitchFamily="34" charset="0"/>
              </a:rPr>
              <a:t>neplatí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Podmienkový príkaz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3913" y="1539875"/>
            <a:ext cx="8034337" cy="4438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>
                <a:solidFill>
                  <a:srgbClr val="003366"/>
                </a:solidFill>
                <a:latin typeface="Courier New" pitchFamily="49" charset="0"/>
              </a:rPr>
              <a:t>neplatí</a:t>
            </a: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/>
          </a:p>
        </p:txBody>
      </p:sp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738" y="4792663"/>
            <a:ext cx="2814637" cy="16017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Logický výraz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Podmienka</a:t>
            </a:r>
            <a:r>
              <a:rPr lang="sk-SK" dirty="0"/>
              <a:t> sa zadáva vždy ako </a:t>
            </a:r>
            <a:r>
              <a:rPr lang="sk-SK" b="1" dirty="0">
                <a:solidFill>
                  <a:srgbClr val="FF0000"/>
                </a:solidFill>
              </a:rPr>
              <a:t>logický výraz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Logický výraz je výraz, ktorého výsledkom je </a:t>
            </a:r>
            <a:r>
              <a:rPr lang="sk-SK" b="1" dirty="0" err="1"/>
              <a:t>pravdivostná</a:t>
            </a:r>
            <a:r>
              <a:rPr lang="sk-SK" b="1" dirty="0"/>
              <a:t> hodnota</a:t>
            </a:r>
            <a:r>
              <a:rPr lang="sk-SK" dirty="0"/>
              <a:t>: pravda</a:t>
            </a:r>
            <a:r>
              <a:rPr lang="en-US" dirty="0"/>
              <a:t>/</a:t>
            </a:r>
            <a:r>
              <a:rPr lang="en-US" dirty="0" err="1"/>
              <a:t>nepravda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Logick</a:t>
            </a:r>
            <a:r>
              <a:rPr lang="sk-SK" dirty="0"/>
              <a:t>ý výraz sa skladá z: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Porovnávacích operátorov</a:t>
            </a:r>
            <a:r>
              <a:rPr lang="en-US" dirty="0"/>
              <a:t> pre </a:t>
            </a:r>
            <a:r>
              <a:rPr lang="sk-SK" dirty="0"/>
              <a:t>číselné hodnoty 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Ostrá nerovnosť </a:t>
            </a:r>
            <a:r>
              <a:rPr lang="en-US" dirty="0"/>
              <a:t>&gt;, &lt;</a:t>
            </a:r>
            <a:endParaRPr lang="sk-SK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Neostrá nerovnosť </a:t>
            </a:r>
            <a:r>
              <a:rPr lang="en-US" dirty="0"/>
              <a:t>&gt;=, &lt;=</a:t>
            </a:r>
            <a:endParaRPr lang="sk-SK" dirty="0"/>
          </a:p>
          <a:p>
            <a:pPr lvl="2"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Rovnosť </a:t>
            </a:r>
            <a:r>
              <a:rPr lang="en-US" b="1" dirty="0">
                <a:solidFill>
                  <a:srgbClr val="FF0000"/>
                </a:solidFill>
              </a:rPr>
              <a:t>==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Nerovnosť </a:t>
            </a:r>
            <a:r>
              <a:rPr lang="en-US" dirty="0"/>
              <a:t>!=</a:t>
            </a:r>
            <a:r>
              <a:rPr lang="sk-SK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Logick</a:t>
            </a:r>
            <a:r>
              <a:rPr lang="sk-SK" dirty="0" err="1"/>
              <a:t>ých</a:t>
            </a:r>
            <a:r>
              <a:rPr lang="sk-SK" dirty="0"/>
              <a:t> spojok</a:t>
            </a:r>
            <a:r>
              <a:rPr lang="en-US" dirty="0"/>
              <a:t> (a, </a:t>
            </a:r>
            <a:r>
              <a:rPr lang="en-US" dirty="0" err="1"/>
              <a:t>alebo</a:t>
            </a:r>
            <a:r>
              <a:rPr lang="en-US" dirty="0"/>
              <a:t>, …)</a:t>
            </a:r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461657" y="4758612"/>
            <a:ext cx="3147526" cy="1244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66113" y="4408152"/>
            <a:ext cx="227667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rebuchet MS" pitchFamily="34" charset="0"/>
              </a:rPr>
              <a:t>Pozor</a:t>
            </a:r>
            <a:r>
              <a:rPr lang="en-US" sz="2400" b="1" dirty="0">
                <a:latin typeface="Trebuchet MS" pitchFamily="34" charset="0"/>
              </a:rPr>
              <a:t>, </a:t>
            </a:r>
            <a:r>
              <a:rPr lang="sk-SK" sz="2400" b="1" dirty="0">
                <a:latin typeface="Trebuchet MS" pitchFamily="34" charset="0"/>
              </a:rPr>
              <a:t>nie </a:t>
            </a:r>
            <a:r>
              <a:rPr lang="en-US" sz="2400" b="1" dirty="0">
                <a:latin typeface="Trebuchet MS" pitchFamily="34" charset="0"/>
              </a:rPr>
              <a:t>= </a:t>
            </a:r>
          </a:p>
          <a:p>
            <a:pPr algn="ctr"/>
            <a:r>
              <a:rPr lang="en-US" sz="2400" dirty="0">
                <a:latin typeface="Trebuchet MS" pitchFamily="34" charset="0"/>
              </a:rPr>
              <a:t>(</a:t>
            </a:r>
            <a:r>
              <a:rPr lang="sk-SK" sz="2400" dirty="0">
                <a:latin typeface="Trebuchet MS" pitchFamily="34" charset="0"/>
              </a:rPr>
              <a:t>častá chyba</a:t>
            </a:r>
            <a:r>
              <a:rPr lang="en-US" sz="2400" dirty="0">
                <a:latin typeface="Trebuchet MS" pitchFamily="34" charset="0"/>
              </a:rPr>
              <a:t>!)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-m</a:t>
            </a:r>
            <a:r>
              <a:rPr lang="sk-SK" dirty="0" err="1"/>
              <a:t>ul</a:t>
            </a:r>
            <a:r>
              <a:rPr lang="en-US" dirty="0"/>
              <a:t>k</a:t>
            </a:r>
            <a:r>
              <a:rPr lang="sk-SK" dirty="0"/>
              <a:t>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18652" y="2407298"/>
            <a:ext cx="1576871" cy="5598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78493" y="360171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749282" y="346165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12" y="5299787"/>
            <a:ext cx="8104890" cy="13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314E30B-D39F-4E9B-8054-36D60EB8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</a:t>
            </a:r>
            <a:r>
              <a:rPr lang="en-US" dirty="0"/>
              <a:t> (3)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0462228"/>
      </p:ext>
    </p:extLst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Logick</a:t>
            </a:r>
            <a:r>
              <a:rPr lang="sk-SK" sz="4000"/>
              <a:t>ý výraz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Logick</a:t>
            </a:r>
            <a:r>
              <a:rPr lang="sk-SK" sz="2400"/>
              <a:t>é spojky:</a:t>
            </a:r>
          </a:p>
          <a:p>
            <a:pPr lvl="1" eaLnBrk="1" hangingPunct="1"/>
            <a:r>
              <a:rPr lang="en-US" sz="2000" i="1"/>
              <a:t>(vyraz1)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&amp;&amp;</a:t>
            </a:r>
            <a:r>
              <a:rPr lang="en-US" sz="2000"/>
              <a:t> </a:t>
            </a:r>
            <a:r>
              <a:rPr lang="en-US" sz="2000" i="1"/>
              <a:t>(vyraz2)</a:t>
            </a:r>
            <a:r>
              <a:rPr lang="en-US" sz="2000"/>
              <a:t> </a:t>
            </a:r>
            <a:r>
              <a:rPr lang="sk-SK" sz="2000"/>
              <a:t>...</a:t>
            </a:r>
            <a:r>
              <a:rPr lang="en-US" sz="2000"/>
              <a:t> plat</a:t>
            </a:r>
            <a:r>
              <a:rPr lang="sk-SK" sz="2000"/>
              <a:t>í </a:t>
            </a:r>
            <a:r>
              <a:rPr lang="sk-SK" sz="2000" i="1"/>
              <a:t>vyraz1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</a:t>
            </a:r>
            <a:r>
              <a:rPr lang="sk-SK" sz="2000"/>
              <a:t> </a:t>
            </a:r>
            <a:r>
              <a:rPr lang="sk-SK" sz="2000" i="1"/>
              <a:t>vyraz2</a:t>
            </a:r>
            <a:endParaRPr lang="en-US" sz="2000" i="1"/>
          </a:p>
          <a:p>
            <a:pPr lvl="1" eaLnBrk="1" hangingPunct="1"/>
            <a:r>
              <a:rPr lang="en-US" sz="2000" i="1"/>
              <a:t>(vyraz1)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||</a:t>
            </a:r>
            <a:r>
              <a:rPr lang="en-US" sz="2000"/>
              <a:t> </a:t>
            </a:r>
            <a:r>
              <a:rPr lang="en-US" sz="2000" i="1"/>
              <a:t>(vyraz2)</a:t>
            </a:r>
            <a:r>
              <a:rPr lang="sk-SK" sz="2000" i="1"/>
              <a:t> ...</a:t>
            </a:r>
            <a:r>
              <a:rPr lang="en-US" sz="2000"/>
              <a:t> plat</a:t>
            </a:r>
            <a:r>
              <a:rPr lang="sk-SK" sz="2000"/>
              <a:t>í </a:t>
            </a:r>
            <a:r>
              <a:rPr lang="sk-SK" sz="2000" i="1"/>
              <a:t>vyraz1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alebo</a:t>
            </a:r>
            <a:r>
              <a:rPr lang="sk-SK" sz="2000"/>
              <a:t> </a:t>
            </a:r>
            <a:r>
              <a:rPr lang="sk-SK" sz="2000" i="1"/>
              <a:t>vyraz2</a:t>
            </a:r>
            <a:endParaRPr lang="en-US" sz="2000" i="1"/>
          </a:p>
          <a:p>
            <a:pPr lvl="1" eaLnBrk="1" hangingPunct="1"/>
            <a:r>
              <a:rPr lang="en-US" sz="2000" i="1">
                <a:solidFill>
                  <a:srgbClr val="FF0000"/>
                </a:solidFill>
              </a:rPr>
              <a:t>!</a:t>
            </a:r>
            <a:r>
              <a:rPr lang="en-US" sz="2000" i="1"/>
              <a:t>(vyraz)</a:t>
            </a:r>
            <a:r>
              <a:rPr lang="en-US" sz="2000"/>
              <a:t> plat</a:t>
            </a:r>
            <a:r>
              <a:rPr lang="sk-SK" sz="2000"/>
              <a:t>í práve vtedy ak neplatí vyraz</a:t>
            </a:r>
          </a:p>
          <a:p>
            <a:pPr eaLnBrk="1" hangingPunct="1"/>
            <a:r>
              <a:rPr lang="sk-SK" sz="2400"/>
              <a:t>Príklady:</a:t>
            </a: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x == 2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.getX() &gt; 100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(x &gt;= 100) &amp;&amp; (x &lt;= 200)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(x &lt; 30) || (x &gt; 100)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.distanceTo(100, 100) &gt; 300</a:t>
            </a:r>
            <a:endParaRPr lang="sk-SK" sz="2000"/>
          </a:p>
          <a:p>
            <a:pPr eaLnBrk="1" hangingPunct="1"/>
            <a:endParaRPr lang="cs-CZ" sz="240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18733" y="1772136"/>
          <a:ext cx="3095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139680" imgH="126720" progId="Equation.3">
                  <p:embed/>
                </p:oleObj>
              </mc:Choice>
              <mc:Fallback>
                <p:oleObj name="Rovnica" r:id="rId2" imgW="139680" imgH="126720" progId="Equation.3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733" y="1772136"/>
                        <a:ext cx="30956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109635" y="2221399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139680" imgH="126720" progId="Equation.3">
                  <p:embed/>
                </p:oleObj>
              </mc:Choice>
              <mc:Fallback>
                <p:oleObj name="Rovnica" r:id="rId4" imgW="139680" imgH="126720" progId="Equation.3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635" y="2221399"/>
                        <a:ext cx="3095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388716" y="2676621"/>
          <a:ext cx="3381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6" imgW="152280" imgH="101520" progId="Equation.3">
                  <p:embed/>
                </p:oleObj>
              </mc:Choice>
              <mc:Fallback>
                <p:oleObj name="Rovnica" r:id="rId6" imgW="152280" imgH="101520" progId="Equation.3">
                  <p:embed/>
                  <p:pic>
                    <p:nvPicPr>
                      <p:cNvPr id="10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716" y="2676621"/>
                        <a:ext cx="3381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Zbesil</a:t>
            </a:r>
            <a:r>
              <a:rPr lang="sk-SK" sz="3200" dirty="0"/>
              <a:t>á korytnačka na povrázku</a:t>
            </a:r>
            <a:endParaRPr lang="cs-CZ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Vytvorme metódu realizujúcu zadaný počet </a:t>
            </a:r>
            <a:r>
              <a:rPr lang="sk-SK" b="1"/>
              <a:t>náhodných krokov</a:t>
            </a:r>
            <a:r>
              <a:rPr lang="sk-SK"/>
              <a:t> tak, aby korytnačka sa nikdy nevzdialila viac ako 100 od miesta kde začala ...</a:t>
            </a:r>
          </a:p>
          <a:p>
            <a:pPr eaLnBrk="1" hangingPunct="1"/>
            <a:r>
              <a:rPr lang="sk-SK"/>
              <a:t>Jeden krok:</a:t>
            </a:r>
          </a:p>
          <a:p>
            <a:pPr lvl="1" eaLnBrk="1" hangingPunct="1"/>
            <a:r>
              <a:rPr lang="sk-SK"/>
              <a:t>Náhodne sa otoč</a:t>
            </a:r>
          </a:p>
          <a:p>
            <a:pPr lvl="1" eaLnBrk="1" hangingPunct="1"/>
            <a:r>
              <a:rPr lang="sk-SK"/>
              <a:t>Sprav krok dĺžky 10</a:t>
            </a:r>
          </a:p>
          <a:p>
            <a:pPr lvl="1" eaLnBrk="1" hangingPunct="1"/>
            <a:r>
              <a:rPr lang="sk-SK" b="1">
                <a:solidFill>
                  <a:srgbClr val="FF0000"/>
                </a:solidFill>
              </a:rPr>
              <a:t>Ak</a:t>
            </a:r>
            <a:r>
              <a:rPr lang="sk-SK"/>
              <a:t> si ďalej ako 100 od začiatku, </a:t>
            </a:r>
          </a:p>
          <a:p>
            <a:pPr lvl="1" eaLnBrk="1" hangingPunct="1">
              <a:buFontTx/>
              <a:buNone/>
            </a:pPr>
            <a:r>
              <a:rPr lang="sk-SK"/>
              <a:t>	</a:t>
            </a:r>
            <a:r>
              <a:rPr lang="sk-SK" b="1">
                <a:solidFill>
                  <a:srgbClr val="FF0000"/>
                </a:solidFill>
              </a:rPr>
              <a:t>tak</a:t>
            </a:r>
            <a:r>
              <a:rPr lang="sk-SK"/>
              <a:t> sprav krok späť</a:t>
            </a:r>
          </a:p>
          <a:p>
            <a:pPr lvl="1" eaLnBrk="1" hangingPunct="1"/>
            <a:endParaRPr lang="cs-CZ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3495675"/>
            <a:ext cx="2295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Podmienkový </a:t>
            </a:r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bez </a:t>
            </a:r>
            <a:r>
              <a:rPr lang="sk-SK" dirty="0" err="1"/>
              <a:t>else</a:t>
            </a:r>
            <a:endParaRPr lang="cs-CZ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Niekedy potrebujeme niečo spraviť, ak je splnená podmienka, ale </a:t>
            </a:r>
            <a:r>
              <a:rPr lang="sk-SK" b="1" dirty="0">
                <a:solidFill>
                  <a:srgbClr val="FF0000"/>
                </a:solidFill>
              </a:rPr>
              <a:t>v opačnom prípade</a:t>
            </a:r>
            <a:r>
              <a:rPr lang="sk-SK" dirty="0"/>
              <a:t> nepotrebujeme spraviť </a:t>
            </a:r>
            <a:r>
              <a:rPr lang="sk-SK" b="1" dirty="0">
                <a:solidFill>
                  <a:srgbClr val="FF0000"/>
                </a:solidFill>
              </a:rPr>
              <a:t>nič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Namiesto napísania prázdnej </a:t>
            </a:r>
            <a:r>
              <a:rPr lang="sk-SK" i="1" dirty="0" err="1"/>
              <a:t>else</a:t>
            </a:r>
            <a:r>
              <a:rPr lang="sk-SK" dirty="0"/>
              <a:t> vetvy ju môžeme pokojne vynechať: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ak podmienka </a:t>
            </a:r>
            <a:r>
              <a:rPr lang="sk-SK" b="1" dirty="0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 dirty="0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2195522434"/>
      </p:ext>
    </p:extLst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Špecialitky ...</a:t>
            </a:r>
            <a:endParaRPr lang="cs-CZ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Za kučeravou zátvorkou sa nikdy nepíše bodkočiarka</a:t>
            </a:r>
            <a:r>
              <a:rPr lang="en-US" dirty="0"/>
              <a:t>!</a:t>
            </a:r>
            <a:endParaRPr lang="sk-SK" dirty="0"/>
          </a:p>
          <a:p>
            <a:pPr eaLnBrk="1" hangingPunct="1"/>
            <a:r>
              <a:rPr lang="sk-SK" dirty="0"/>
              <a:t>Na uloženie pravdivostnej hodnoty slúži typ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s </a:t>
            </a:r>
            <a:r>
              <a:rPr lang="sk-SK" dirty="0" err="1"/>
              <a:t>literálmi</a:t>
            </a:r>
            <a:r>
              <a:rPr lang="sk-SK" dirty="0"/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pravda</a:t>
            </a:r>
            <a:r>
              <a:rPr lang="en-US" dirty="0"/>
              <a:t>) a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nepravda</a:t>
            </a:r>
            <a:r>
              <a:rPr lang="en-US" dirty="0"/>
              <a:t>):</a:t>
            </a:r>
          </a:p>
          <a:p>
            <a:pPr lvl="1" eaLnBrk="1" hangingPunct="1"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lizko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(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&lt; 30);</a:t>
            </a:r>
            <a:endParaRPr lang="cs-CZ" sz="20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somPravda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somNepravda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„Tajné skratky“</a:t>
            </a:r>
            <a:endParaRPr lang="cs-CZ" sz="40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x je premenná celočíselného typu, tak: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x++;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x = x + 1;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x--;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– 1;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 += 5;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+ 5;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 *= y;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* y;</a:t>
            </a:r>
          </a:p>
          <a:p>
            <a:pPr lvl="1" eaLnBrk="1" hangingPunct="1"/>
            <a:r>
              <a:rPr lang="en-US" dirty="0"/>
              <a:t>… a </a:t>
            </a:r>
            <a:r>
              <a:rPr lang="sk-SK" dirty="0"/>
              <a:t>ďalšie ...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Okrem </a:t>
            </a:r>
            <a:r>
              <a:rPr lang="en-US" dirty="0">
                <a:solidFill>
                  <a:srgbClr val="FF0000"/>
                </a:solidFill>
              </a:rPr>
              <a:t>x++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x--</a:t>
            </a:r>
            <a:r>
              <a:rPr lang="en-US" dirty="0"/>
              <a:t> </a:t>
            </a:r>
            <a:r>
              <a:rPr lang="en-US" dirty="0" err="1"/>
              <a:t>ostatn</a:t>
            </a:r>
            <a:r>
              <a:rPr lang="sk-SK" dirty="0"/>
              <a:t>é skratky využívame s </a:t>
            </a:r>
            <a:r>
              <a:rPr lang="en-US" dirty="0" err="1"/>
              <a:t>ve</a:t>
            </a:r>
            <a:r>
              <a:rPr lang="sk-SK" dirty="0" err="1"/>
              <a:t>ľkou</a:t>
            </a:r>
            <a:r>
              <a:rPr lang="sk-SK" dirty="0"/>
              <a:t> rozvahou</a:t>
            </a:r>
            <a:r>
              <a:rPr lang="en-US" dirty="0"/>
              <a:t>!</a:t>
            </a:r>
            <a:r>
              <a:rPr lang="sk-SK" dirty="0"/>
              <a:t> </a:t>
            </a:r>
            <a:r>
              <a:rPr lang="sk-SK" b="1" dirty="0"/>
              <a:t>Nie je umenie</a:t>
            </a:r>
            <a:r>
              <a:rPr lang="sk-SK" dirty="0"/>
              <a:t> napísať program, ktorý bude </a:t>
            </a:r>
            <a:r>
              <a:rPr lang="sk-SK" b="1" dirty="0"/>
              <a:t>ťažko prečítať</a:t>
            </a:r>
            <a:r>
              <a:rPr lang="sk-SK" dirty="0"/>
              <a:t> a </a:t>
            </a:r>
            <a:r>
              <a:rPr lang="sk-SK" b="1" dirty="0"/>
              <a:t>pochopiť</a:t>
            </a:r>
            <a:r>
              <a:rPr lang="sk-SK" dirty="0"/>
              <a:t>.</a:t>
            </a:r>
            <a:endParaRPr lang="cs-CZ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665" y="1997723"/>
            <a:ext cx="2163763" cy="21637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/>
              <a:t>Čo ešte nevieme ...</a:t>
            </a:r>
            <a:endParaRPr lang="cs-CZ" sz="36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/>
              <a:t>Parametre</a:t>
            </a:r>
            <a:r>
              <a:rPr lang="sk-SK"/>
              <a:t> metódy nie sú nič iné, ako </a:t>
            </a:r>
            <a:r>
              <a:rPr lang="sk-SK" b="1"/>
              <a:t>obyčajné premenné</a:t>
            </a:r>
            <a:r>
              <a:rPr lang="sk-SK"/>
              <a:t>, ktorých hodnota </a:t>
            </a:r>
            <a:r>
              <a:rPr lang="sk-SK" b="1"/>
              <a:t>je inicializovaná</a:t>
            </a:r>
            <a:r>
              <a:rPr lang="sk-SK"/>
              <a:t> tou hodnotou, s akou sa metóda volá ...</a:t>
            </a:r>
          </a:p>
          <a:p>
            <a:pPr eaLnBrk="1" hangingPunct="1"/>
            <a:r>
              <a:rPr lang="sk-SK"/>
              <a:t>Pre </a:t>
            </a:r>
            <a:r>
              <a:rPr lang="sk-SK" b="1">
                <a:solidFill>
                  <a:srgbClr val="FF0000"/>
                </a:solidFill>
              </a:rPr>
              <a:t>mená</a:t>
            </a:r>
            <a:r>
              <a:rPr lang="sk-SK"/>
              <a:t> premenných treba dodržiavať </a:t>
            </a:r>
            <a:r>
              <a:rPr lang="sk-SK" b="1">
                <a:solidFill>
                  <a:srgbClr val="FF0000"/>
                </a:solidFill>
              </a:rPr>
              <a:t>pravidlá</a:t>
            </a:r>
            <a:r>
              <a:rPr lang="sk-SK"/>
              <a:t> slušného pomenovania:</a:t>
            </a:r>
          </a:p>
          <a:p>
            <a:pPr lvl="1" eaLnBrk="1" hangingPunct="1"/>
            <a:r>
              <a:rPr lang="sk-SK"/>
              <a:t>nesmie začínať číslom, bez medzier </a:t>
            </a:r>
          </a:p>
          <a:p>
            <a:pPr lvl="1" eaLnBrk="1" hangingPunct="1"/>
            <a:r>
              <a:rPr lang="sk-SK"/>
              <a:t>len malé písmená, veľké písmeno je použité pre prvé písmeno vo viac-slovných názvoch druhého a ďalšieho slova</a:t>
            </a:r>
          </a:p>
          <a:p>
            <a:pPr lvl="2" eaLnBrk="1" hangingPunct="1"/>
            <a:r>
              <a:rPr lang="sk-SK">
                <a:solidFill>
                  <a:schemeClr val="tx1"/>
                </a:solidFill>
                <a:latin typeface="Courier New" pitchFamily="49" charset="0"/>
              </a:rPr>
              <a:t>mojaVelmiDlhaPremenna</a:t>
            </a:r>
            <a:endParaRPr lang="cs-CZ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sk-SK" dirty="0"/>
              <a:t>čom to dnes bolo</a:t>
            </a:r>
            <a:r>
              <a:rPr lang="en-US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Premenn</a:t>
            </a:r>
            <a:r>
              <a:rPr lang="sk-SK" dirty="0">
                <a:solidFill>
                  <a:srgbClr val="FF0000"/>
                </a:solidFill>
              </a:rPr>
              <a:t>é</a:t>
            </a:r>
          </a:p>
          <a:p>
            <a:pPr lvl="1"/>
            <a:r>
              <a:rPr lang="sk-SK" dirty="0"/>
              <a:t>pomenované </a:t>
            </a:r>
            <a:r>
              <a:rPr lang="sk-SK" b="1" dirty="0">
                <a:solidFill>
                  <a:srgbClr val="FF0000"/>
                </a:solidFill>
              </a:rPr>
              <a:t>úložiská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uchovávajúce jednu hodnotu konkrétneho typu</a:t>
            </a:r>
          </a:p>
          <a:p>
            <a:pPr lvl="1"/>
            <a:r>
              <a:rPr lang="sk-SK" dirty="0"/>
              <a:t>uchovávanú hodnotu môžeme zmeniť</a:t>
            </a:r>
          </a:p>
          <a:p>
            <a:r>
              <a:rPr lang="sk-SK" dirty="0"/>
              <a:t>Aritmetické výrazy a „zradná“ operácia </a:t>
            </a:r>
            <a:r>
              <a:rPr lang="en-US" dirty="0"/>
              <a:t>/</a:t>
            </a:r>
            <a:endParaRPr lang="sk-SK" dirty="0"/>
          </a:p>
          <a:p>
            <a:r>
              <a:rPr lang="sk-SK" dirty="0"/>
              <a:t>Generovanie náhodných hodnôt</a:t>
            </a:r>
          </a:p>
          <a:p>
            <a:r>
              <a:rPr lang="sk-SK" dirty="0">
                <a:solidFill>
                  <a:srgbClr val="FF0000"/>
                </a:solidFill>
              </a:rPr>
              <a:t>Podmienkové príkazy </a:t>
            </a:r>
            <a:r>
              <a:rPr lang="en-US" dirty="0"/>
              <a:t>(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if-else</a:t>
            </a:r>
            <a:r>
              <a:rPr lang="en-US" dirty="0"/>
              <a:t>, resp.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spôsob ako zabezpečiť, že sa príkaz vykoná len za určitých podmienok</a:t>
            </a:r>
          </a:p>
          <a:p>
            <a:pPr marL="625475" lvl="1" indent="0" algn="r">
              <a:buNone/>
            </a:pPr>
            <a:r>
              <a:rPr lang="sk-SK" i="1" dirty="0"/>
              <a:t>... nové stavebné prvky našich programov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1442442"/>
      </p:ext>
    </p:extLst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12-c</a:t>
            </a:r>
            <a:r>
              <a:rPr lang="sk-SK" sz="4000" dirty="0" err="1"/>
              <a:t>ípa</a:t>
            </a:r>
            <a:r>
              <a:rPr lang="sk-SK" sz="4000" dirty="0"/>
              <a:t> hviezda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41580-1295-44B2-A7EF-0A56B2F6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66788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N-cípa hviezda </a:t>
            </a:r>
            <a:r>
              <a:rPr lang="en-US" sz="4000" dirty="0"/>
              <a:t>(1)</a:t>
            </a:r>
            <a:endParaRPr lang="cs-CZ" sz="4000" dirty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/>
              <a:t>C</a:t>
            </a:r>
            <a:r>
              <a:rPr lang="en-US" dirty="0" err="1"/>
              <a:t>hceme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sk-SK" dirty="0" err="1"/>
              <a:t>ľovať</a:t>
            </a:r>
            <a:r>
              <a:rPr lang="sk-SK" dirty="0"/>
              <a:t> jednoduchú </a:t>
            </a:r>
          </a:p>
          <a:p>
            <a:pPr eaLnBrk="1" hangingPunct="1">
              <a:buFontTx/>
              <a:buNone/>
            </a:pPr>
            <a:r>
              <a:rPr lang="sk-SK" dirty="0"/>
              <a:t>    </a:t>
            </a:r>
            <a:r>
              <a:rPr lang="sk-SK" dirty="0">
                <a:solidFill>
                  <a:srgbClr val="FF0000"/>
                </a:solidFill>
              </a:rPr>
              <a:t>n</a:t>
            </a:r>
            <a:r>
              <a:rPr lang="sk-SK" dirty="0"/>
              <a:t>-cípu hviezdu</a:t>
            </a:r>
          </a:p>
          <a:p>
            <a:pPr eaLnBrk="1" hangingPunct="1"/>
            <a:r>
              <a:rPr lang="sk-SK" b="1" dirty="0"/>
              <a:t>Parametre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sk-SK" dirty="0"/>
              <a:t> – počet lúčov</a:t>
            </a:r>
          </a:p>
          <a:p>
            <a:pPr lvl="1" eaLnBrk="1" hangingPunct="1"/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r>
              <a:rPr lang="sk-SK" dirty="0"/>
              <a:t> – dĺžka lúča</a:t>
            </a:r>
          </a:p>
          <a:p>
            <a:pPr eaLnBrk="1" hangingPunct="1"/>
            <a:r>
              <a:rPr lang="sk-SK" dirty="0"/>
              <a:t>„</a:t>
            </a:r>
            <a:r>
              <a:rPr lang="sk-SK" b="1" dirty="0"/>
              <a:t>Povolené hodnoty</a:t>
            </a:r>
            <a:r>
              <a:rPr lang="sk-SK" dirty="0"/>
              <a:t>“ parametrov:</a:t>
            </a:r>
          </a:p>
          <a:p>
            <a:pPr lvl="1" eaLnBrk="1" hangingPunct="1"/>
            <a:r>
              <a:rPr lang="sk-SK" dirty="0"/>
              <a:t>Počet lúčov – </a:t>
            </a:r>
            <a:r>
              <a:rPr lang="sk-SK" b="1" dirty="0"/>
              <a:t>celé číslo</a:t>
            </a:r>
            <a:r>
              <a:rPr lang="sk-SK" dirty="0"/>
              <a:t> </a:t>
            </a:r>
            <a:r>
              <a:rPr lang="en-US" sz="2100" dirty="0"/>
              <a:t>(</a:t>
            </a:r>
            <a:r>
              <a:rPr lang="sk-SK" sz="2100" dirty="0"/>
              <a:t>ako by vyzerala 3.</a:t>
            </a:r>
            <a:r>
              <a:rPr lang="en-US" sz="2100" dirty="0"/>
              <a:t>8 c</a:t>
            </a:r>
            <a:r>
              <a:rPr lang="sk-SK" sz="2100" dirty="0" err="1"/>
              <a:t>ípa</a:t>
            </a:r>
            <a:r>
              <a:rPr lang="sk-SK" sz="2100" dirty="0"/>
              <a:t> hviezda</a:t>
            </a:r>
            <a:r>
              <a:rPr lang="en-US" sz="2100" dirty="0"/>
              <a:t>?)</a:t>
            </a:r>
            <a:endParaRPr lang="sk-SK" sz="2100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sk-SK" dirty="0"/>
              <a:t>Dĺžka lúča – </a:t>
            </a:r>
            <a:r>
              <a:rPr lang="sk-SK" b="1" dirty="0"/>
              <a:t>reálne číslo</a:t>
            </a:r>
            <a:endParaRPr lang="cs-CZ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4814596" y="6186195"/>
            <a:ext cx="2379305" cy="2052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72604" y="6158303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endParaRPr lang="sk-SK" sz="2100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57394" y="5365102"/>
            <a:ext cx="970385" cy="2799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02898" y="5433625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endParaRPr lang="sk-SK" sz="21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4293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N-cípa hviezda </a:t>
            </a:r>
            <a:r>
              <a:rPr lang="en-US" sz="4000" dirty="0"/>
              <a:t>(</a:t>
            </a:r>
            <a:r>
              <a:rPr lang="sk-SK" sz="4000" dirty="0"/>
              <a:t>2</a:t>
            </a:r>
            <a:r>
              <a:rPr lang="en-US" sz="4000" dirty="0"/>
              <a:t>)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nStar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n,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n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r>
              <a:rPr lang="sk-SK" dirty="0"/>
              <a:t> </a:t>
            </a:r>
            <a:r>
              <a:rPr lang="en-US" dirty="0"/>
              <a:t>(n-</a:t>
            </a:r>
            <a:r>
              <a:rPr lang="en-US" dirty="0" err="1"/>
              <a:t>tina</a:t>
            </a:r>
            <a:r>
              <a:rPr lang="en-US" dirty="0"/>
              <a:t> </a:t>
            </a:r>
            <a:r>
              <a:rPr lang="en-US" dirty="0" err="1"/>
              <a:t>pln</a:t>
            </a:r>
            <a:r>
              <a:rPr lang="sk-SK" dirty="0" err="1"/>
              <a:t>ého</a:t>
            </a:r>
            <a:r>
              <a:rPr lang="sk-SK" dirty="0"/>
              <a:t> uhla</a:t>
            </a:r>
            <a:r>
              <a:rPr lang="en-US" dirty="0"/>
              <a:t>)</a:t>
            </a:r>
            <a:endParaRPr 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(360 /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63885" y="4525347"/>
            <a:ext cx="1302963" cy="6004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1983" y="4724498"/>
            <a:ext cx="274942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Parameter vieme použiť aj na riadenie počtu opakovaní cez „</a:t>
            </a:r>
            <a:r>
              <a:rPr lang="sk-SK" dirty="0" err="1">
                <a:latin typeface="Lucida Sans" pitchFamily="34" charset="0"/>
              </a:rPr>
              <a:t>for</a:t>
            </a:r>
            <a:r>
              <a:rPr lang="sk-SK" dirty="0">
                <a:latin typeface="Lucida Sans" pitchFamily="34" charset="0"/>
              </a:rPr>
              <a:t>“</a:t>
            </a:r>
            <a:r>
              <a:rPr lang="en-US" dirty="0">
                <a:latin typeface="Lucida Sans" pitchFamily="34" charset="0"/>
              </a:rPr>
              <a:t>-</a:t>
            </a:r>
            <a:r>
              <a:rPr lang="en-US" dirty="0" err="1">
                <a:latin typeface="Lucida Sans" pitchFamily="34" charset="0"/>
              </a:rPr>
              <a:t>mulku</a:t>
            </a:r>
            <a:endParaRPr lang="cs-CZ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0334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N-cípa hviezda </a:t>
            </a:r>
            <a:r>
              <a:rPr lang="en-US" dirty="0"/>
              <a:t>(3)</a:t>
            </a:r>
            <a:endParaRPr lang="sk-SK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sk-SK" dirty="0"/>
              <a:t>„povolených“ hodnôt: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/>
              <a:t>reálne číslo </a:t>
            </a:r>
            <a:r>
              <a:rPr lang="en-US" dirty="0">
                <a:solidFill>
                  <a:schemeClr val="tx1"/>
                </a:solidFill>
              </a:rPr>
              <a:t>(3.14, 2.71, 3.0,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-14, -4.5)</a:t>
            </a:r>
            <a:endParaRPr lang="cs-CZ" sz="2100" dirty="0">
              <a:solidFill>
                <a:schemeClr val="tx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/>
              <a:t>celé číslo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(4, 1000, -40, 90)</a:t>
            </a:r>
            <a:endParaRPr lang="sk-SK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Experiment: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funguje jednoduchá hviezda pre každé n</a:t>
            </a:r>
            <a:r>
              <a:rPr lang="en-US" dirty="0"/>
              <a:t>?</a:t>
            </a:r>
            <a:endParaRPr lang="sk-SK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5330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Rovnoramenný trojuholník</a:t>
            </a:r>
            <a:endParaRPr 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naučiť korytnačky namaľovať </a:t>
            </a:r>
            <a:r>
              <a:rPr lang="sk-SK" b="1" dirty="0">
                <a:solidFill>
                  <a:srgbClr val="FF0000"/>
                </a:solidFill>
              </a:rPr>
              <a:t>rovnoramenný trojuholník</a:t>
            </a:r>
            <a:r>
              <a:rPr lang="sk-SK" dirty="0"/>
              <a:t> </a:t>
            </a:r>
            <a:r>
              <a:rPr lang="en-US" dirty="0"/>
              <a:t>(isosceles triangle) </a:t>
            </a:r>
            <a:r>
              <a:rPr lang="sk-SK" dirty="0"/>
              <a:t>so zadanou </a:t>
            </a:r>
            <a:r>
              <a:rPr lang="sk-SK" b="1" dirty="0"/>
              <a:t>dĺžkou ramena</a:t>
            </a:r>
            <a:r>
              <a:rPr lang="sk-SK" dirty="0"/>
              <a:t> a zadaným </a:t>
            </a:r>
            <a:r>
              <a:rPr lang="sk-SK" b="1" dirty="0"/>
              <a:t>uhlom</a:t>
            </a:r>
            <a:r>
              <a:rPr lang="sk-SK" dirty="0"/>
              <a:t>, ktorý zvierajú ramená</a:t>
            </a:r>
            <a:r>
              <a:rPr lang="en-US" dirty="0"/>
              <a:t>?</a:t>
            </a: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isosceles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sk-SK" sz="2000" dirty="0"/>
              <a:t> </a:t>
            </a:r>
          </a:p>
          <a:p>
            <a:pPr eaLnBrk="1" hangingPunct="1">
              <a:buFontTx/>
              <a:buNone/>
            </a:pPr>
            <a:endParaRPr lang="cs-CZ" sz="2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3886452"/>
            <a:ext cx="228758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168908" y="5379123"/>
            <a:ext cx="2006081" cy="494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15593" y="5124918"/>
            <a:ext cx="1732384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Uhol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ramien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731854" y="4492714"/>
            <a:ext cx="2161594" cy="30168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647742" y="4265767"/>
            <a:ext cx="191588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D</a:t>
            </a:r>
            <a:r>
              <a:rPr lang="sk-SK" dirty="0" err="1">
                <a:latin typeface="Lucida Sans" pitchFamily="34" charset="0"/>
              </a:rPr>
              <a:t>ĺžka</a:t>
            </a:r>
            <a:r>
              <a:rPr lang="sk-SK" dirty="0">
                <a:latin typeface="Lucida Sans" pitchFamily="34" charset="0"/>
              </a:rPr>
              <a:t> ramena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19186053">
            <a:off x="2944975" y="5687033"/>
            <a:ext cx="419877" cy="410547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3682</TotalTime>
  <Words>2423</Words>
  <Application>Microsoft Office PowerPoint</Application>
  <PresentationFormat>Prezentácia na obrazovke (4:3)</PresentationFormat>
  <Paragraphs>413</Paragraphs>
  <Slides>47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48" baseType="lpstr">
      <vt:lpstr>Identity_Lifecycle_Management</vt:lpstr>
      <vt:lpstr>2. prednáška</vt:lpstr>
      <vt:lpstr>Na predošlej prednáške (1)</vt:lpstr>
      <vt:lpstr>Na predošlej prednáške (2)</vt:lpstr>
      <vt:lpstr>Na predošlej prednáške (3)</vt:lpstr>
      <vt:lpstr>12-cípa hviezda</vt:lpstr>
      <vt:lpstr>N-cípa hviezda (1)</vt:lpstr>
      <vt:lpstr>N-cípa hviezda (2)</vt:lpstr>
      <vt:lpstr>N-cípa hviezda (3)</vt:lpstr>
      <vt:lpstr>Rovnoramenný trojuholník</vt:lpstr>
      <vt:lpstr>Rovnoramenný trojuholník</vt:lpstr>
      <vt:lpstr>Rovnoramenný trojuholník</vt:lpstr>
      <vt:lpstr>Ako si pamätať?</vt:lpstr>
      <vt:lpstr>Ako si pamätať ...</vt:lpstr>
      <vt:lpstr>Premenné - predstava</vt:lpstr>
      <vt:lpstr>Čo potrebujeme vedieť?</vt:lpstr>
      <vt:lpstr>Vytvorenie premennej</vt:lpstr>
      <vt:lpstr>Nastavenie hodnoty premennej</vt:lpstr>
      <vt:lpstr>dva v jednom</vt:lpstr>
      <vt:lpstr>Čítanie hodnoty premennej</vt:lpstr>
      <vt:lpstr>Terminológia</vt:lpstr>
      <vt:lpstr>Konečne trojuholník ...</vt:lpstr>
      <vt:lpstr>Iné príklady ...</vt:lpstr>
      <vt:lpstr>O svete napravo od =</vt:lpstr>
      <vt:lpstr>Čo sa deje?</vt:lpstr>
      <vt:lpstr>O svete napravo od =</vt:lpstr>
      <vt:lpstr>Aritmetický výraz</vt:lpstr>
      <vt:lpstr>Špirála</vt:lpstr>
      <vt:lpstr>O nefungujúcej hviezde ...</vt:lpstr>
      <vt:lpstr>Pravidlá o typoch</vt:lpstr>
      <vt:lpstr>Kedy premenná zaniká? (1)</vt:lpstr>
      <vt:lpstr>Kedy premenná zaniká? (2)</vt:lpstr>
      <vt:lpstr>Typy primitívnych premenných</vt:lpstr>
      <vt:lpstr>Náhodou o náhodách ...</vt:lpstr>
      <vt:lpstr>Náhodné čísla</vt:lpstr>
      <vt:lpstr>Zbesilá korytnačka</vt:lpstr>
      <vt:lpstr>Zbesilá korytnačka a farba</vt:lpstr>
      <vt:lpstr>Podmienkový príkaz (1)</vt:lpstr>
      <vt:lpstr>Podmienkový príkaz (2)</vt:lpstr>
      <vt:lpstr>Logický výraz (1)</vt:lpstr>
      <vt:lpstr>Logický výraz (2)</vt:lpstr>
      <vt:lpstr>Zbesilá korytnačka na povrázku</vt:lpstr>
      <vt:lpstr>Podmienkový príkaz bez else</vt:lpstr>
      <vt:lpstr>Špecialitky ...</vt:lpstr>
      <vt:lpstr>„Tajné skratky“</vt:lpstr>
      <vt:lpstr>Čo ešte nevieme ...</vt:lpstr>
      <vt:lpstr>O čom to dnes bolo?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168</cp:revision>
  <dcterms:created xsi:type="dcterms:W3CDTF">2007-01-29T19:11:06Z</dcterms:created>
  <dcterms:modified xsi:type="dcterms:W3CDTF">2024-09-17T08:43:13Z</dcterms:modified>
</cp:coreProperties>
</file>