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9"/>
  </p:notesMasterIdLst>
  <p:handoutMasterIdLst>
    <p:handoutMasterId r:id="rId50"/>
  </p:handoutMasterIdLst>
  <p:sldIdLst>
    <p:sldId id="310" r:id="rId2"/>
    <p:sldId id="370" r:id="rId3"/>
    <p:sldId id="356" r:id="rId4"/>
    <p:sldId id="357" r:id="rId5"/>
    <p:sldId id="358" r:id="rId6"/>
    <p:sldId id="371" r:id="rId7"/>
    <p:sldId id="364" r:id="rId8"/>
    <p:sldId id="366" r:id="rId9"/>
    <p:sldId id="365" r:id="rId10"/>
    <p:sldId id="360" r:id="rId11"/>
    <p:sldId id="361" r:id="rId12"/>
    <p:sldId id="362" r:id="rId13"/>
    <p:sldId id="319" r:id="rId14"/>
    <p:sldId id="320" r:id="rId15"/>
    <p:sldId id="321" r:id="rId16"/>
    <p:sldId id="322" r:id="rId17"/>
    <p:sldId id="323" r:id="rId18"/>
    <p:sldId id="348" r:id="rId19"/>
    <p:sldId id="324" r:id="rId20"/>
    <p:sldId id="325" r:id="rId21"/>
    <p:sldId id="326" r:id="rId22"/>
    <p:sldId id="327" r:id="rId23"/>
    <p:sldId id="349" r:id="rId24"/>
    <p:sldId id="328" r:id="rId25"/>
    <p:sldId id="329" r:id="rId26"/>
    <p:sldId id="330" r:id="rId27"/>
    <p:sldId id="331" r:id="rId28"/>
    <p:sldId id="332" r:id="rId29"/>
    <p:sldId id="334" r:id="rId30"/>
    <p:sldId id="333" r:id="rId31"/>
    <p:sldId id="335" r:id="rId32"/>
    <p:sldId id="336" r:id="rId33"/>
    <p:sldId id="337" r:id="rId34"/>
    <p:sldId id="338" r:id="rId35"/>
    <p:sldId id="339" r:id="rId36"/>
    <p:sldId id="340" r:id="rId37"/>
    <p:sldId id="341" r:id="rId38"/>
    <p:sldId id="342" r:id="rId39"/>
    <p:sldId id="343" r:id="rId40"/>
    <p:sldId id="344" r:id="rId41"/>
    <p:sldId id="351" r:id="rId42"/>
    <p:sldId id="345" r:id="rId43"/>
    <p:sldId id="346" r:id="rId44"/>
    <p:sldId id="367" r:id="rId45"/>
    <p:sldId id="368" r:id="rId46"/>
    <p:sldId id="369" r:id="rId47"/>
    <p:sldId id="347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Predvolená sekcia" id="{D260F8D7-C0C0-4671-97AD-97E1A1AA1300}">
          <p14:sldIdLst>
            <p14:sldId id="310"/>
          </p14:sldIdLst>
        </p14:section>
        <p14:section name="Sekcia bez názvu" id="{AC67EA10-307A-4BFA-AF41-3C96E8896C4B}">
          <p14:sldIdLst>
            <p14:sldId id="370"/>
            <p14:sldId id="356"/>
            <p14:sldId id="357"/>
            <p14:sldId id="358"/>
            <p14:sldId id="371"/>
            <p14:sldId id="364"/>
            <p14:sldId id="366"/>
            <p14:sldId id="365"/>
            <p14:sldId id="360"/>
            <p14:sldId id="361"/>
            <p14:sldId id="362"/>
            <p14:sldId id="319"/>
            <p14:sldId id="320"/>
            <p14:sldId id="321"/>
            <p14:sldId id="322"/>
            <p14:sldId id="323"/>
            <p14:sldId id="348"/>
            <p14:sldId id="324"/>
            <p14:sldId id="325"/>
            <p14:sldId id="326"/>
            <p14:sldId id="327"/>
            <p14:sldId id="349"/>
            <p14:sldId id="328"/>
            <p14:sldId id="329"/>
            <p14:sldId id="330"/>
            <p14:sldId id="331"/>
            <p14:sldId id="332"/>
            <p14:sldId id="334"/>
            <p14:sldId id="333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51"/>
            <p14:sldId id="345"/>
            <p14:sldId id="346"/>
            <p14:sldId id="367"/>
            <p14:sldId id="368"/>
            <p14:sldId id="369"/>
            <p14:sldId id="34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81"/>
    <a:srgbClr val="CC9900"/>
    <a:srgbClr val="008000"/>
    <a:srgbClr val="99CCFF"/>
    <a:srgbClr val="FFFFCC"/>
    <a:srgbClr val="A7E2FF"/>
    <a:srgbClr val="2B3212"/>
    <a:srgbClr val="FF99FF"/>
    <a:srgbClr val="CCCC00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DEAFD-477E-FE52-EAEA-CB60413A0712}" v="37" dt="2024-09-16T13:43:31.391"/>
    <p1510:client id="{931BC182-49F2-CDBC-9953-7A90303B0ED1}" v="127" dt="2024-09-16T09:35:57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09" autoAdjust="0"/>
    <p:restoredTop sz="86747" autoAdjust="0"/>
  </p:normalViewPr>
  <p:slideViewPr>
    <p:cSldViewPr snapToGrid="0">
      <p:cViewPr varScale="1">
        <p:scale>
          <a:sx n="100" d="100"/>
          <a:sy n="100" d="100"/>
        </p:scale>
        <p:origin x="1986" y="72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Zo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k-S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Top computer languages in % by PYPL</a:t>
            </a:r>
            <a:r>
              <a:rPr lang="en-US" b="1" baseline="0" dirty="0"/>
              <a:t> index (worldwide) September 2023</a:t>
            </a:r>
            <a:endParaRPr lang="sk-SK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Hárok1!$E$7</c:f>
              <c:strCache>
                <c:ptCount val="1"/>
                <c:pt idx="0">
                  <c:v>Python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Hárok1!$F$7</c:f>
              <c:numCache>
                <c:formatCode>General</c:formatCode>
                <c:ptCount val="1"/>
                <c:pt idx="0">
                  <c:v>27.99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46-4528-BB29-68FD9D013259}"/>
            </c:ext>
          </c:extLst>
        </c:ser>
        <c:ser>
          <c:idx val="1"/>
          <c:order val="1"/>
          <c:tx>
            <c:strRef>
              <c:f>Hárok1!$E$8</c:f>
              <c:strCache>
                <c:ptCount val="1"/>
                <c:pt idx="0">
                  <c:v>Java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Hárok1!$F$8</c:f>
              <c:numCache>
                <c:formatCode>General</c:formatCode>
                <c:ptCount val="1"/>
                <c:pt idx="0">
                  <c:v>15.9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46-4528-BB29-68FD9D013259}"/>
            </c:ext>
          </c:extLst>
        </c:ser>
        <c:ser>
          <c:idx val="2"/>
          <c:order val="2"/>
          <c:tx>
            <c:strRef>
              <c:f>Hárok1!$E$9</c:f>
              <c:strCache>
                <c:ptCount val="1"/>
                <c:pt idx="0">
                  <c:v>JavaScript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Hárok1!$F$9</c:f>
              <c:numCache>
                <c:formatCode>General</c:formatCode>
                <c:ptCount val="1"/>
                <c:pt idx="0">
                  <c:v>9.36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46-4528-BB29-68FD9D013259}"/>
            </c:ext>
          </c:extLst>
        </c:ser>
        <c:ser>
          <c:idx val="3"/>
          <c:order val="3"/>
          <c:tx>
            <c:strRef>
              <c:f>Hárok1!$E$10</c:f>
              <c:strCache>
                <c:ptCount val="1"/>
                <c:pt idx="0">
                  <c:v>C#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Hárok1!$F$10</c:f>
              <c:numCache>
                <c:formatCode>General</c:formatCode>
                <c:ptCount val="1"/>
                <c:pt idx="0">
                  <c:v>6.67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46-4528-BB29-68FD9D013259}"/>
            </c:ext>
          </c:extLst>
        </c:ser>
        <c:ser>
          <c:idx val="4"/>
          <c:order val="4"/>
          <c:tx>
            <c:strRef>
              <c:f>Hárok1!$E$11</c:f>
              <c:strCache>
                <c:ptCount val="1"/>
                <c:pt idx="0">
                  <c:v>C/C++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Hárok1!$F$11</c:f>
              <c:numCache>
                <c:formatCode>General</c:formatCode>
                <c:ptCount val="1"/>
                <c:pt idx="0">
                  <c:v>6.54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46-4528-BB29-68FD9D013259}"/>
            </c:ext>
          </c:extLst>
        </c:ser>
        <c:ser>
          <c:idx val="5"/>
          <c:order val="5"/>
          <c:tx>
            <c:strRef>
              <c:f>Hárok1!$E$12</c:f>
              <c:strCache>
                <c:ptCount val="1"/>
                <c:pt idx="0">
                  <c:v>PHP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Hárok1!$F$12</c:f>
              <c:numCache>
                <c:formatCode>General</c:formatCode>
                <c:ptCount val="1"/>
                <c:pt idx="0">
                  <c:v>4.91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846-4528-BB29-68FD9D013259}"/>
            </c:ext>
          </c:extLst>
        </c:ser>
        <c:ser>
          <c:idx val="6"/>
          <c:order val="6"/>
          <c:tx>
            <c:strRef>
              <c:f>Hárok1!$E$13</c:f>
              <c:strCache>
                <c:ptCount val="1"/>
                <c:pt idx="0">
                  <c:v>R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Hárok1!$F$13</c:f>
              <c:numCache>
                <c:formatCode>General</c:formatCode>
                <c:ptCount val="1"/>
                <c:pt idx="0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846-4528-BB29-68FD9D013259}"/>
            </c:ext>
          </c:extLst>
        </c:ser>
        <c:ser>
          <c:idx val="7"/>
          <c:order val="7"/>
          <c:tx>
            <c:strRef>
              <c:f>Hárok1!$E$14</c:f>
              <c:strCache>
                <c:ptCount val="1"/>
                <c:pt idx="0">
                  <c:v>TypeScript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Hárok1!$F$14</c:f>
              <c:numCache>
                <c:formatCode>General</c:formatCode>
                <c:ptCount val="1"/>
                <c:pt idx="0">
                  <c:v>3.04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846-4528-BB29-68FD9D013259}"/>
            </c:ext>
          </c:extLst>
        </c:ser>
        <c:ser>
          <c:idx val="8"/>
          <c:order val="8"/>
          <c:tx>
            <c:strRef>
              <c:f>Hárok1!$E$15</c:f>
              <c:strCache>
                <c:ptCount val="1"/>
                <c:pt idx="0">
                  <c:v>Swift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Hárok1!$F$15</c:f>
              <c:numCache>
                <c:formatCode>General</c:formatCode>
                <c:ptCount val="1"/>
                <c:pt idx="0">
                  <c:v>2.64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46-4528-BB29-68FD9D013259}"/>
            </c:ext>
          </c:extLst>
        </c:ser>
        <c:ser>
          <c:idx val="9"/>
          <c:order val="9"/>
          <c:tx>
            <c:strRef>
              <c:f>Hárok1!$E$16</c:f>
              <c:strCache>
                <c:ptCount val="1"/>
                <c:pt idx="0">
                  <c:v>Objective-C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Hárok1!$F$16</c:f>
              <c:numCache>
                <c:formatCode>General</c:formatCode>
                <c:ptCount val="1"/>
                <c:pt idx="0">
                  <c:v>2.15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846-4528-BB29-68FD9D013259}"/>
            </c:ext>
          </c:extLst>
        </c:ser>
        <c:ser>
          <c:idx val="10"/>
          <c:order val="10"/>
          <c:tx>
            <c:strRef>
              <c:f>Hárok1!$E$17</c:f>
              <c:strCache>
                <c:ptCount val="1"/>
                <c:pt idx="0">
                  <c:v>Rust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Hárok1!$F$17</c:f>
              <c:numCache>
                <c:formatCode>General</c:formatCode>
                <c:ptCount val="1"/>
                <c:pt idx="0">
                  <c:v>2.12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846-4528-BB29-68FD9D013259}"/>
            </c:ext>
          </c:extLst>
        </c:ser>
        <c:ser>
          <c:idx val="11"/>
          <c:order val="11"/>
          <c:tx>
            <c:strRef>
              <c:f>Hárok1!$E$18</c:f>
              <c:strCache>
                <c:ptCount val="1"/>
                <c:pt idx="0">
                  <c:v>Go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Hárok1!$F$18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F846-4528-BB29-68FD9D013259}"/>
            </c:ext>
          </c:extLst>
        </c:ser>
        <c:ser>
          <c:idx val="12"/>
          <c:order val="12"/>
          <c:tx>
            <c:strRef>
              <c:f>Hárok1!$E$19</c:f>
              <c:strCache>
                <c:ptCount val="1"/>
                <c:pt idx="0">
                  <c:v>Kotlin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Hárok1!$F$19</c:f>
              <c:numCache>
                <c:formatCode>General</c:formatCode>
                <c:ptCount val="1"/>
                <c:pt idx="0">
                  <c:v>1.78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846-4528-BB29-68FD9D013259}"/>
            </c:ext>
          </c:extLst>
        </c:ser>
        <c:ser>
          <c:idx val="13"/>
          <c:order val="13"/>
          <c:tx>
            <c:strRef>
              <c:f>Hárok1!$E$20</c:f>
              <c:strCache>
                <c:ptCount val="1"/>
                <c:pt idx="0">
                  <c:v>Matlab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Hárok1!$F$20</c:f>
              <c:numCache>
                <c:formatCode>General</c:formatCode>
                <c:ptCount val="1"/>
                <c:pt idx="0">
                  <c:v>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F846-4528-BB29-68FD9D013259}"/>
            </c:ext>
          </c:extLst>
        </c:ser>
        <c:ser>
          <c:idx val="14"/>
          <c:order val="14"/>
          <c:tx>
            <c:strRef>
              <c:f>Hárok1!$E$21</c:f>
              <c:strCache>
                <c:ptCount val="1"/>
                <c:pt idx="0">
                  <c:v>Ruby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Hárok1!$F$21</c:f>
              <c:numCache>
                <c:formatCode>General</c:formatCode>
                <c:ptCount val="1"/>
                <c:pt idx="0">
                  <c:v>1.05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846-4528-BB29-68FD9D013259}"/>
            </c:ext>
          </c:extLst>
        </c:ser>
        <c:ser>
          <c:idx val="15"/>
          <c:order val="15"/>
          <c:tx>
            <c:strRef>
              <c:f>Hárok1!$E$22</c:f>
              <c:strCache>
                <c:ptCount val="1"/>
                <c:pt idx="0">
                  <c:v>Ada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Hárok1!$F$22</c:f>
              <c:numCache>
                <c:formatCode>General</c:formatCode>
                <c:ptCount val="1"/>
                <c:pt idx="0">
                  <c:v>1.02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846-4528-BB29-68FD9D013259}"/>
            </c:ext>
          </c:extLst>
        </c:ser>
        <c:ser>
          <c:idx val="16"/>
          <c:order val="16"/>
          <c:tx>
            <c:strRef>
              <c:f>Hárok1!$E$23</c:f>
              <c:strCache>
                <c:ptCount val="1"/>
                <c:pt idx="0">
                  <c:v>rest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k-SK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Hárok1!$F$23</c:f>
              <c:numCache>
                <c:formatCode>General</c:formatCode>
                <c:ptCount val="1"/>
                <c:pt idx="0">
                  <c:v>6.8499999999999801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846-4528-BB29-68FD9D01325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83873008"/>
        <c:axId val="1383869680"/>
      </c:barChart>
      <c:catAx>
        <c:axId val="13838730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383869680"/>
        <c:crosses val="autoZero"/>
        <c:auto val="1"/>
        <c:lblAlgn val="ctr"/>
        <c:lblOffset val="100"/>
        <c:noMultiLvlLbl val="0"/>
      </c:catAx>
      <c:valAx>
        <c:axId val="138386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k-SK"/>
          </a:p>
        </c:txPr>
        <c:crossAx val="1383873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k-S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k-SK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2969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22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jpaz2.ics.upjs.sk/maven/archetype-catalog.x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7088" y="287338"/>
            <a:ext cx="6904037" cy="530225"/>
          </a:xfrm>
        </p:spPr>
        <p:txBody>
          <a:bodyPr/>
          <a:lstStyle/>
          <a:p>
            <a:pPr>
              <a:defRPr/>
            </a:pPr>
            <a:r>
              <a:rPr lang="en-US" dirty="0">
                <a:latin typeface="Lucida Sans"/>
                <a:ea typeface="Verdana"/>
              </a:rPr>
              <a:t>1. </a:t>
            </a:r>
            <a:r>
              <a:rPr lang="en-US" dirty="0" err="1">
                <a:latin typeface="Lucida Sans"/>
                <a:ea typeface="Verdana"/>
              </a:rPr>
              <a:t>predn</a:t>
            </a:r>
            <a:r>
              <a:rPr lang="sk-SK" dirty="0" err="1">
                <a:latin typeface="Lucida Sans"/>
                <a:ea typeface="Verdana"/>
              </a:rPr>
              <a:t>áška</a:t>
            </a:r>
          </a:p>
        </p:txBody>
      </p:sp>
      <p:sp>
        <p:nvSpPr>
          <p:cNvPr id="4" name="Subtitle 1"/>
          <p:cNvSpPr txBox="1">
            <a:spLocks/>
          </p:cNvSpPr>
          <p:nvPr/>
        </p:nvSpPr>
        <p:spPr bwMode="auto">
          <a:xfrm>
            <a:off x="2144713" y="2722648"/>
            <a:ext cx="509587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-357188" algn="ctr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</a:pP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Náš</a:t>
            </a: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sz="2800" b="1" i="1" dirty="0" err="1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prvý</a:t>
            </a:r>
            <a:r>
              <a:rPr lang="en-US" sz="2800" b="1" i="1" dirty="0">
                <a:solidFill>
                  <a:srgbClr val="2B3212"/>
                </a:solidFill>
                <a:latin typeface="Lucida Sans" pitchFamily="34" charset="0"/>
                <a:ea typeface="Lucida Sans Unicode" pitchFamily="34" charset="0"/>
                <a:cs typeface="Lucida Sans Unicode" pitchFamily="34" charset="0"/>
              </a:rPr>
              <a:t> program…</a:t>
            </a:r>
          </a:p>
          <a:p>
            <a:pPr indent="-357188" algn="ctr" eaLnBrk="0" hangingPunct="0"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 typeface="Trebuchet MS" pitchFamily="34" charset="0"/>
              <a:buChar char="●"/>
            </a:pPr>
            <a:endParaRPr lang="sk-SK" sz="2800" dirty="0">
              <a:solidFill>
                <a:srgbClr val="2B3212"/>
              </a:solidFill>
              <a:latin typeface="Lucida Sans" pitchFamily="34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 bwMode="auto">
          <a:xfrm>
            <a:off x="1193800" y="1555750"/>
            <a:ext cx="721677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4800" b="1" i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ea typeface="Verdana" pitchFamily="34" charset="0"/>
                <a:cs typeface="Verdana" pitchFamily="34" charset="0"/>
              </a:rPr>
              <a:t>Úvod do Javy a JPAZu</a:t>
            </a:r>
          </a:p>
        </p:txBody>
      </p:sp>
      <p:pic>
        <p:nvPicPr>
          <p:cNvPr id="37893" name="Picture 5" descr="http://cache.gawkerassets.com/assets/images/4/2010/12/frustrated-computer-program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7727" y="4419181"/>
            <a:ext cx="3214460" cy="2144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4.bp.blogspot.com/_XWUmt-ulElM/TNzVyjjxGuI/AAAAAAAAANs/8LAWp7i3qH0/s1600/two+tone+spiral+step+three.png">
            <a:extLst>
              <a:ext uri="{FF2B5EF4-FFF2-40B4-BE49-F238E27FC236}">
                <a16:creationId xmlns:a16="http://schemas.microsoft.com/office/drawing/2014/main" id="{8ABEE591-BF80-4B73-89E5-75BBF86E8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249" y="4267701"/>
            <a:ext cx="22955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50850" y="4045587"/>
            <a:ext cx="8375650" cy="230832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Launcher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{</a:t>
            </a:r>
          </a:p>
          <a:p>
            <a:pPr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main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String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[]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args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</a:p>
          <a:p>
            <a:pPr algn="l"/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algn="l"/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400" dirty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Prvý projekt a prvá trieda</a:t>
            </a:r>
            <a:endParaRPr lang="cs-CZ" sz="400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818057" cy="1918264"/>
          </a:xfrm>
        </p:spPr>
        <p:txBody>
          <a:bodyPr/>
          <a:lstStyle/>
          <a:p>
            <a:pPr marL="356870" indent="-356870" eaLnBrk="1" hangingPunct="1"/>
            <a:r>
              <a:rPr lang="en-US" dirty="0"/>
              <a:t>p</a:t>
            </a:r>
            <a:r>
              <a:rPr lang="sk-SK" dirty="0" err="1"/>
              <a:t>rogramovanie</a:t>
            </a:r>
            <a:r>
              <a:rPr lang="sk-SK" dirty="0"/>
              <a:t> v Jave </a:t>
            </a:r>
            <a:r>
              <a:rPr lang="en-US" dirty="0"/>
              <a:t>= </a:t>
            </a:r>
            <a:r>
              <a:rPr lang="en-US" dirty="0" err="1"/>
              <a:t>vytv</a:t>
            </a:r>
            <a:r>
              <a:rPr lang="sk-SK" dirty="0" err="1"/>
              <a:t>áranie</a:t>
            </a:r>
            <a:r>
              <a:rPr lang="sk-SK" dirty="0"/>
              <a:t> tried</a:t>
            </a:r>
            <a:r>
              <a:rPr lang="en-US" dirty="0"/>
              <a:t> (Class)</a:t>
            </a:r>
            <a:endParaRPr lang="sk-SK"/>
          </a:p>
          <a:p>
            <a:pPr marL="356870" indent="-356870" eaLnBrk="1" hangingPunct="1"/>
            <a:r>
              <a:rPr lang="en-US" dirty="0">
                <a:cs typeface="Lucida Sans Unicode"/>
              </a:rPr>
              <a:t>demo </a:t>
            </a:r>
            <a:r>
              <a:rPr lang="en-US" dirty="0" err="1">
                <a:cs typeface="Lucida Sans Unicode"/>
              </a:rPr>
              <a:t>vytvorenia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spustite</a:t>
            </a:r>
            <a:r>
              <a:rPr lang="sk-SK" dirty="0" err="1">
                <a:cs typeface="Lucida Sans Unicode"/>
              </a:rPr>
              <a:t>ľnej</a:t>
            </a:r>
            <a:r>
              <a:rPr lang="sk-SK" dirty="0">
                <a:cs typeface="Lucida Sans Unicode"/>
              </a:rPr>
              <a:t> triedy v </a:t>
            </a:r>
            <a:r>
              <a:rPr lang="sk-SK" dirty="0" err="1">
                <a:cs typeface="Lucida Sans Unicode"/>
              </a:rPr>
              <a:t>Intellij</a:t>
            </a:r>
            <a:r>
              <a:rPr lang="sk-SK" dirty="0">
                <a:cs typeface="Lucida Sans Unicode"/>
              </a:rPr>
              <a:t> IDEA</a:t>
            </a:r>
            <a:r>
              <a:rPr lang="en-US" dirty="0">
                <a:cs typeface="Lucida Sans Unicode"/>
              </a:rPr>
              <a:t>…</a:t>
            </a:r>
            <a:endParaRPr lang="sk-SK" dirty="0">
              <a:cs typeface="Lucida Sans Unicode"/>
            </a:endParaRPr>
          </a:p>
          <a:p>
            <a:pPr marL="356870" indent="-356870" eaLnBrk="1" hangingPunct="1"/>
            <a:endParaRPr lang="en-US" dirty="0"/>
          </a:p>
          <a:p>
            <a:pPr marL="356870" indent="-356870" eaLnBrk="1" hangingPunct="1"/>
            <a:r>
              <a:rPr lang="en-US" dirty="0" err="1"/>
              <a:t>typick</a:t>
            </a:r>
            <a:r>
              <a:rPr lang="sk-SK" dirty="0"/>
              <a:t>á „spúšťacia“ trieda:</a:t>
            </a:r>
          </a:p>
        </p:txBody>
      </p:sp>
      <p:sp>
        <p:nvSpPr>
          <p:cNvPr id="1079301" name="Line 5"/>
          <p:cNvSpPr>
            <a:spLocks noChangeShapeType="1"/>
          </p:cNvSpPr>
          <p:nvPr/>
        </p:nvSpPr>
        <p:spPr bwMode="auto">
          <a:xfrm flipH="1" flipV="1">
            <a:off x="1688841" y="5169157"/>
            <a:ext cx="3209730" cy="7744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79305" name="AutoShape 9"/>
          <p:cNvSpPr>
            <a:spLocks noChangeArrowheads="1"/>
          </p:cNvSpPr>
          <p:nvPr/>
        </p:nvSpPr>
        <p:spPr bwMode="auto">
          <a:xfrm>
            <a:off x="6434786" y="2846096"/>
            <a:ext cx="2242683" cy="842963"/>
          </a:xfrm>
          <a:prstGeom prst="wedgeRoundRectCallout">
            <a:avLst>
              <a:gd name="adj1" fmla="val -105201"/>
              <a:gd name="adj2" fmla="val 145061"/>
              <a:gd name="adj3" fmla="val 16667"/>
            </a:avLst>
          </a:prstGeom>
          <a:blipFill>
            <a:blip r:embed="rId2" cstate="print"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sk-SK" dirty="0">
                <a:latin typeface="Lucida Sans" pitchFamily="34" charset="0"/>
              </a:rPr>
              <a:t>Hovoríme „metóda </a:t>
            </a:r>
            <a:r>
              <a:rPr lang="sk-SK" dirty="0" err="1">
                <a:latin typeface="Lucida Sans" pitchFamily="34" charset="0"/>
              </a:rPr>
              <a:t>main</a:t>
            </a:r>
            <a:r>
              <a:rPr lang="sk-SK" dirty="0">
                <a:latin typeface="Lucida Sans" pitchFamily="34" charset="0"/>
              </a:rPr>
              <a:t>“</a:t>
            </a:r>
            <a:endParaRPr lang="cs-CZ" dirty="0">
              <a:latin typeface="Lucida Sans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781420" y="5274544"/>
            <a:ext cx="3933372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Priestor pre naše príkazy, ktoré sa postupne vykonajú po spustení triedy </a:t>
            </a:r>
            <a:r>
              <a:rPr lang="sk-SK" sz="2100" b="1" dirty="0">
                <a:latin typeface="Lucida Sans" pitchFamily="34" charset="0"/>
              </a:rPr>
              <a:t>v takom poradí</a:t>
            </a:r>
            <a:r>
              <a:rPr lang="sk-SK" sz="2100" dirty="0">
                <a:latin typeface="Lucida Sans" pitchFamily="34" charset="0"/>
              </a:rPr>
              <a:t>, v akom sú zapísané</a:t>
            </a:r>
            <a:r>
              <a:rPr lang="en-US" sz="2100" dirty="0">
                <a:latin typeface="Lucida Sans" pitchFamily="34" charset="0"/>
              </a:rPr>
              <a:t>.</a:t>
            </a:r>
            <a:endParaRPr lang="sk-SK" sz="2100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59942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9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9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79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79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301" grpId="0" animBg="1"/>
      <p:bldP spid="1079305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Čo máme na disku</a:t>
            </a:r>
            <a:endParaRPr lang="cs-CZ" sz="400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6870" indent="-356870" eaLnBrk="1" hangingPunct="1"/>
            <a:r>
              <a:rPr lang="en-US" dirty="0"/>
              <a:t>s</a:t>
            </a:r>
            <a:r>
              <a:rPr lang="sk-SK" dirty="0"/>
              <a:t>úbory vznikajú v </a:t>
            </a:r>
            <a:r>
              <a:rPr lang="sk-SK" b="1" dirty="0"/>
              <a:t>podadresároch projektu</a:t>
            </a:r>
            <a:endParaRPr lang="sk-SK"/>
          </a:p>
          <a:p>
            <a:pPr marL="356870" indent="-356870" eaLnBrk="1" hangingPunct="1"/>
            <a:r>
              <a:rPr lang="en-US" dirty="0"/>
              <a:t>s</a:t>
            </a:r>
            <a:r>
              <a:rPr lang="sk-SK" dirty="0"/>
              <a:t>úbory s príponou </a:t>
            </a:r>
            <a:r>
              <a:rPr lang="sk-SK" i="1" dirty="0" err="1">
                <a:solidFill>
                  <a:srgbClr val="FF0000"/>
                </a:solidFill>
              </a:rPr>
              <a:t>java</a:t>
            </a:r>
            <a:endParaRPr lang="sk-SK" i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b="1" dirty="0"/>
              <a:t>zdrojový kód </a:t>
            </a:r>
            <a:r>
              <a:rPr lang="sk-SK" dirty="0"/>
              <a:t>jednotlivých tried</a:t>
            </a:r>
          </a:p>
          <a:p>
            <a:pPr lvl="1" eaLnBrk="1" hangingPunct="1"/>
            <a:r>
              <a:rPr lang="sk-SK" dirty="0"/>
              <a:t>treba posielať pri riešení domácich úloh</a:t>
            </a:r>
          </a:p>
          <a:p>
            <a:pPr marL="356870" indent="-356870" eaLnBrk="1" hangingPunct="1"/>
            <a:endParaRPr lang="sk-SK" dirty="0"/>
          </a:p>
          <a:p>
            <a:pPr marL="356870" indent="-356870" eaLnBrk="1" hangingPunct="1"/>
            <a:r>
              <a:rPr lang="sk-SK" dirty="0">
                <a:cs typeface="Lucida Sans Unicode"/>
              </a:rPr>
              <a:t>z</a:t>
            </a:r>
            <a:r>
              <a:rPr lang="en-US" dirty="0" err="1">
                <a:cs typeface="Lucida Sans Unicode"/>
              </a:rPr>
              <a:t>vy</a:t>
            </a:r>
            <a:r>
              <a:rPr lang="sk-SK" dirty="0">
                <a:cs typeface="Lucida Sans Unicode"/>
              </a:rPr>
              <a:t>šok nás nateraz nezaujíma...</a:t>
            </a:r>
            <a:endParaRPr lang="cs-CZ" dirty="0">
              <a:cs typeface="Lucida Sans Unicode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 l="6056" r="7611" b="12167"/>
          <a:stretch>
            <a:fillRect/>
          </a:stretch>
        </p:blipFill>
        <p:spPr bwMode="auto">
          <a:xfrm>
            <a:off x="7388558" y="2019300"/>
            <a:ext cx="1482725" cy="15081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13222033"/>
      </p:ext>
    </p:extLst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JPAZ</a:t>
            </a:r>
            <a:r>
              <a:rPr lang="en-US" sz="4000"/>
              <a:t>2 framework</a:t>
            </a:r>
            <a:endParaRPr lang="cs-CZ" sz="40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/>
              <a:t>JPAZ</a:t>
            </a:r>
            <a:r>
              <a:rPr lang="en-US" b="1" dirty="0"/>
              <a:t>2 framework</a:t>
            </a:r>
            <a:endParaRPr lang="sk-SK" b="1" dirty="0"/>
          </a:p>
          <a:p>
            <a:pPr lvl="1" eaLnBrk="1" hangingPunct="1"/>
            <a:r>
              <a:rPr lang="sk-SK" dirty="0"/>
              <a:t>umožní nám vidieť objekty</a:t>
            </a:r>
          </a:p>
          <a:p>
            <a:pPr lvl="1" eaLnBrk="1" hangingPunct="1"/>
            <a:r>
              <a:rPr lang="sk-SK" dirty="0"/>
              <a:t>umožní nám interakciu s </a:t>
            </a:r>
            <a:r>
              <a:rPr lang="sk-SK" dirty="0" err="1"/>
              <a:t>objektami</a:t>
            </a:r>
            <a:endParaRPr lang="sk-SK" dirty="0"/>
          </a:p>
          <a:p>
            <a:pPr lvl="1" eaLnBrk="1" hangingPunct="1"/>
            <a:r>
              <a:rPr lang="sk-SK" dirty="0"/>
              <a:t>umožní nám „korytnačiu grafiku“</a:t>
            </a:r>
          </a:p>
          <a:p>
            <a:pPr marL="625475" lvl="1" indent="0" eaLnBrk="1" hangingPunct="1">
              <a:buNone/>
            </a:pPr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2888" y="1241052"/>
            <a:ext cx="2891227" cy="112341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4098" name="Picture 2" descr="http://img.freepik.com/free-photo/green-turtle-on-beach-ascension-island_2742402.jpg?size=338&amp;ext=jpg">
            <a:extLst>
              <a:ext uri="{FF2B5EF4-FFF2-40B4-BE49-F238E27FC236}">
                <a16:creationId xmlns:a16="http://schemas.microsoft.com/office/drawing/2014/main" id="{49DBCB5F-CF1B-4EA9-937F-36105DAF8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277" y="3781425"/>
            <a:ext cx="220461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cyberneticzoo.com/wp-content/uploads/historia-logo-turtle-01.jpg">
            <a:extLst>
              <a:ext uri="{FF2B5EF4-FFF2-40B4-BE49-F238E27FC236}">
                <a16:creationId xmlns:a16="http://schemas.microsoft.com/office/drawing/2014/main" id="{7D6F1A20-C0EA-47FF-BC90-074A86320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395" y="3762375"/>
            <a:ext cx="451338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1273791"/>
      </p:ext>
    </p:extLst>
  </p:cSld>
  <p:clrMapOvr>
    <a:masterClrMapping/>
  </p:clrMapOvr>
  <p:transition spd="med">
    <p:randomBa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Prv</a:t>
            </a:r>
            <a:r>
              <a:rPr lang="sk-SK" sz="4000"/>
              <a:t>á trieda s JPAZom</a:t>
            </a:r>
            <a:endParaRPr lang="cs-CZ" sz="40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7" y="1276938"/>
            <a:ext cx="9294897" cy="5300326"/>
          </a:xfrm>
        </p:spPr>
        <p:txBody>
          <a:bodyPr/>
          <a:lstStyle/>
          <a:p>
            <a:pPr eaLnBrk="1" hangingPunct="1"/>
            <a:r>
              <a:rPr lang="en-US" dirty="0"/>
              <a:t>v</a:t>
            </a:r>
            <a:r>
              <a:rPr lang="sk-SK" dirty="0" err="1"/>
              <a:t>yskúšajme</a:t>
            </a:r>
            <a:r>
              <a:rPr lang="sk-SK" dirty="0"/>
              <a:t> príkaz </a:t>
            </a:r>
            <a:r>
              <a:rPr lang="en-US" dirty="0"/>
              <a:t>(</a:t>
            </a:r>
            <a:r>
              <a:rPr lang="sk-SK" dirty="0"/>
              <a:t>v metóde „</a:t>
            </a:r>
            <a:r>
              <a:rPr lang="sk-SK" dirty="0" err="1"/>
              <a:t>main</a:t>
            </a:r>
            <a:r>
              <a:rPr lang="sk-SK" dirty="0"/>
              <a:t>“</a:t>
            </a:r>
            <a:r>
              <a:rPr lang="en-US" dirty="0"/>
              <a:t>)</a:t>
            </a:r>
            <a:r>
              <a:rPr lang="sk-SK" dirty="0"/>
              <a:t>:</a:t>
            </a:r>
          </a:p>
          <a:p>
            <a:pPr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AnimatedWinPane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AnimatedWinPane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6600824" y="2388636"/>
            <a:ext cx="378473" cy="181946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81349" name="Text Box 5"/>
          <p:cNvSpPr txBox="1">
            <a:spLocks noChangeArrowheads="1"/>
          </p:cNvSpPr>
          <p:nvPr/>
        </p:nvSpPr>
        <p:spPr bwMode="auto">
          <a:xfrm>
            <a:off x="5285273" y="4049583"/>
            <a:ext cx="3397250" cy="175432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Vytvoríme nový objekt triedy </a:t>
            </a:r>
            <a:r>
              <a:rPr lang="sk-S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AnimatedWinPane</a:t>
            </a:r>
            <a:r>
              <a:rPr lang="sk-SK" sz="2400" dirty="0">
                <a:latin typeface="Lucida Sans" pitchFamily="34" charset="0"/>
              </a:rPr>
              <a:t> </a:t>
            </a:r>
            <a:br>
              <a:rPr lang="en-US" sz="2100" dirty="0">
                <a:latin typeface="Lucida Sans" pitchFamily="34" charset="0"/>
              </a:rPr>
            </a:br>
            <a:r>
              <a:rPr lang="en-US" sz="2100" dirty="0">
                <a:latin typeface="Lucida Sans" pitchFamily="34" charset="0"/>
              </a:rPr>
              <a:t>(</a:t>
            </a:r>
            <a:r>
              <a:rPr lang="en-US" sz="2100" dirty="0" err="1">
                <a:latin typeface="Lucida Sans" pitchFamily="34" charset="0"/>
              </a:rPr>
              <a:t>objekt</a:t>
            </a:r>
            <a:r>
              <a:rPr lang="en-US" sz="2100" dirty="0">
                <a:latin typeface="Lucida Sans" pitchFamily="34" charset="0"/>
              </a:rPr>
              <a:t> </a:t>
            </a:r>
            <a:r>
              <a:rPr lang="en-US" sz="2100" dirty="0" err="1">
                <a:latin typeface="Lucida Sans" pitchFamily="34" charset="0"/>
              </a:rPr>
              <a:t>sa</a:t>
            </a:r>
            <a:r>
              <a:rPr lang="en-US" sz="2100" dirty="0">
                <a:latin typeface="Lucida Sans" pitchFamily="34" charset="0"/>
              </a:rPr>
              <a:t> n</a:t>
            </a:r>
            <a:r>
              <a:rPr lang="sk-SK" sz="2100" dirty="0" err="1">
                <a:latin typeface="Lucida Sans" pitchFamily="34" charset="0"/>
              </a:rPr>
              <a:t>ám</a:t>
            </a:r>
            <a:r>
              <a:rPr lang="sk-SK" sz="2100" dirty="0">
                <a:latin typeface="Lucida Sans" pitchFamily="34" charset="0"/>
              </a:rPr>
              <a:t> zobrazí po spustení „spúšťača“</a:t>
            </a:r>
            <a:r>
              <a:rPr lang="en-US" sz="2100" dirty="0">
                <a:latin typeface="Lucida Sans" pitchFamily="34" charset="0"/>
              </a:rPr>
              <a:t>)</a:t>
            </a:r>
            <a:endParaRPr lang="cs-CZ" sz="2100" dirty="0">
              <a:latin typeface="Lucida San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2397967" y="2388637"/>
            <a:ext cx="1296955" cy="194076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73787" y="3614156"/>
            <a:ext cx="3920932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rebuchet MS" pitchFamily="34" charset="0"/>
              </a:rPr>
              <a:t>Vytvor</a:t>
            </a:r>
            <a:r>
              <a:rPr lang="sk-SK" sz="2400" dirty="0" err="1">
                <a:latin typeface="Trebuchet MS" pitchFamily="34" charset="0"/>
              </a:rPr>
              <a:t>íme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„komunikačnú“ premennú</a:t>
            </a:r>
            <a:r>
              <a:rPr lang="sk-SK" sz="2400" dirty="0">
                <a:latin typeface="Trebuchet MS" pitchFamily="34" charset="0"/>
              </a:rPr>
              <a:t> s názvom </a:t>
            </a:r>
            <a:r>
              <a:rPr lang="sk-SK" sz="2400" b="1" dirty="0" err="1">
                <a:latin typeface="Trebuchet MS" pitchFamily="34" charset="0"/>
              </a:rPr>
              <a:t>sandbox</a:t>
            </a:r>
            <a:r>
              <a:rPr lang="en-US" sz="2400" dirty="0">
                <a:latin typeface="Trebuchet MS" pitchFamily="34" charset="0"/>
              </a:rPr>
              <a:t> – </a:t>
            </a:r>
            <a:r>
              <a:rPr lang="en-US" sz="2400" dirty="0" err="1">
                <a:latin typeface="Trebuchet MS" pitchFamily="34" charset="0"/>
              </a:rPr>
              <a:t>cez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ňu potom dokážeme komunikovať</a:t>
            </a:r>
            <a:r>
              <a:rPr lang="en-US" sz="2400" dirty="0">
                <a:latin typeface="Trebuchet MS" pitchFamily="34" charset="0"/>
              </a:rPr>
              <a:t> s </a:t>
            </a:r>
            <a:r>
              <a:rPr lang="en-US" sz="2400" dirty="0" err="1">
                <a:latin typeface="Trebuchet MS" pitchFamily="34" charset="0"/>
              </a:rPr>
              <a:t>objektom</a:t>
            </a:r>
            <a:r>
              <a:rPr lang="en-US" sz="2400" dirty="0">
                <a:latin typeface="Trebuchet MS" pitchFamily="34" charset="0"/>
              </a:rPr>
              <a:t>, s </a:t>
            </a:r>
            <a:r>
              <a:rPr lang="en-US" sz="2400" dirty="0" err="1">
                <a:latin typeface="Trebuchet MS" pitchFamily="34" charset="0"/>
              </a:rPr>
              <a:t>ktor</a:t>
            </a:r>
            <a:r>
              <a:rPr lang="sk-SK" sz="2400" dirty="0" err="1">
                <a:latin typeface="Trebuchet MS" pitchFamily="34" charset="0"/>
              </a:rPr>
              <a:t>ým</a:t>
            </a:r>
            <a:r>
              <a:rPr lang="sk-SK" sz="2400" dirty="0">
                <a:latin typeface="Trebuchet MS" pitchFamily="34" charset="0"/>
              </a:rPr>
              <a:t> bola prepojená cez </a:t>
            </a:r>
            <a:r>
              <a:rPr lang="en-US" sz="2400" dirty="0">
                <a:latin typeface="Trebuchet MS" pitchFamily="34" charset="0"/>
              </a:rPr>
              <a:t>=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1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1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81349" grpId="0" animBg="1"/>
      <p:bldP spid="1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Object Inspector</a:t>
            </a:r>
            <a:endParaRPr lang="cs-CZ" sz="400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</a:t>
            </a:r>
            <a:r>
              <a:rPr lang="sk-SK" dirty="0" err="1"/>
              <a:t>ridajme</a:t>
            </a:r>
            <a:r>
              <a:rPr lang="sk-SK" dirty="0"/>
              <a:t> ďalšie príkazy:</a:t>
            </a: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oi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ObjectInspector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oi.inspect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2127379" y="2780521"/>
            <a:ext cx="1" cy="181946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32406" y="4463241"/>
            <a:ext cx="3669006" cy="17081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Cez premennú </a:t>
            </a:r>
            <a:r>
              <a:rPr lang="sk-SK" sz="2100" b="1" dirty="0" err="1">
                <a:latin typeface="Lucida Sans" pitchFamily="34" charset="0"/>
              </a:rPr>
              <a:t>oi</a:t>
            </a:r>
            <a:r>
              <a:rPr lang="en-US" sz="2100" dirty="0">
                <a:latin typeface="Lucida Sans" pitchFamily="34" charset="0"/>
              </a:rPr>
              <a:t> </a:t>
            </a:r>
            <a:r>
              <a:rPr lang="sk-SK" sz="2100" dirty="0">
                <a:latin typeface="Lucida Sans" pitchFamily="34" charset="0"/>
              </a:rPr>
              <a:t>povieme </a:t>
            </a:r>
            <a:r>
              <a:rPr lang="sk-SK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ObjectInspector</a:t>
            </a:r>
            <a:r>
              <a:rPr lang="en-US" sz="2100" dirty="0">
                <a:latin typeface="Lucida Sans" pitchFamily="34" charset="0"/>
              </a:rPr>
              <a:t>-u</a:t>
            </a:r>
            <a:r>
              <a:rPr lang="sk-SK" sz="2100" dirty="0">
                <a:latin typeface="Lucida Sans" pitchFamily="34" charset="0"/>
              </a:rPr>
              <a:t>, že má </a:t>
            </a:r>
            <a:r>
              <a:rPr lang="sk-SK" sz="2100" u="sng" dirty="0">
                <a:latin typeface="Lucida Sans" pitchFamily="34" charset="0"/>
              </a:rPr>
              <a:t>špehovať</a:t>
            </a:r>
            <a:r>
              <a:rPr lang="sk-SK" sz="2100" dirty="0">
                <a:latin typeface="Lucida Sans" pitchFamily="34" charset="0"/>
              </a:rPr>
              <a:t> objekt, s ktorým komunikujeme cez premennú </a:t>
            </a:r>
            <a:r>
              <a:rPr lang="sk-SK" sz="2100" b="1" dirty="0" err="1">
                <a:latin typeface="Lucida Sans" pitchFamily="34" charset="0"/>
              </a:rPr>
              <a:t>sandbox</a:t>
            </a:r>
            <a:endParaRPr lang="sk-SK" sz="2100" b="1" dirty="0">
              <a:latin typeface="Lucida San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 flipV="1">
            <a:off x="4926564" y="2379305"/>
            <a:ext cx="1579984" cy="154265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871614" y="3654588"/>
            <a:ext cx="3955145" cy="240065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Podobne ako objekt triedy </a:t>
            </a:r>
            <a:r>
              <a:rPr lang="sk-SK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AnimatedWinPane</a:t>
            </a:r>
            <a:r>
              <a:rPr lang="sk-SK" sz="2100" i="1" dirty="0">
                <a:latin typeface="Lucida Sans" panose="020B0602030504020204" pitchFamily="34" charset="0"/>
              </a:rPr>
              <a:t> </a:t>
            </a:r>
            <a:r>
              <a:rPr lang="sk-SK" sz="2100" dirty="0">
                <a:latin typeface="Lucida Sans" pitchFamily="34" charset="0"/>
              </a:rPr>
              <a:t>vytvoríme aj objekt triedy </a:t>
            </a:r>
            <a:r>
              <a:rPr lang="sk-SK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ObjectInspector</a:t>
            </a:r>
            <a:r>
              <a:rPr lang="sk-SK" sz="2100" dirty="0">
                <a:latin typeface="Lucida Sans" pitchFamily="34" charset="0"/>
              </a:rPr>
              <a:t> a premennú </a:t>
            </a:r>
            <a:r>
              <a:rPr lang="sk-SK" sz="2100" b="1" dirty="0" err="1">
                <a:latin typeface="Lucida Sans" pitchFamily="34" charset="0"/>
              </a:rPr>
              <a:t>oi</a:t>
            </a:r>
            <a:r>
              <a:rPr lang="sk-SK" sz="2100" dirty="0">
                <a:latin typeface="Lucida Sans" pitchFamily="34" charset="0"/>
              </a:rPr>
              <a:t>, cez ktorú s ním budeme komunikovať</a:t>
            </a:r>
            <a:endParaRPr lang="cs-CZ" sz="2100" dirty="0">
              <a:latin typeface="Lucida Sans" pitchFamily="34" charset="0"/>
            </a:endParaRPr>
          </a:p>
          <a:p>
            <a:endParaRPr lang="sk-SK" sz="2100" b="1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Object Inspector </a:t>
            </a:r>
            <a:r>
              <a:rPr lang="sk-SK" sz="4000"/>
              <a:t>a objekty</a:t>
            </a:r>
            <a:endParaRPr lang="cs-CZ" sz="40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/>
              <a:t>Object Inspector</a:t>
            </a:r>
          </a:p>
          <a:p>
            <a:pPr lvl="1" eaLnBrk="1" hangingPunct="1"/>
            <a:r>
              <a:rPr lang="sk-SK" dirty="0"/>
              <a:t>slúži na „špehovanie“ objektov</a:t>
            </a:r>
            <a:endParaRPr lang="en-US" dirty="0"/>
          </a:p>
          <a:p>
            <a:pPr eaLnBrk="1" hangingPunct="1"/>
            <a:r>
              <a:rPr lang="en-US" dirty="0"/>
              <a:t>c</a:t>
            </a:r>
            <a:r>
              <a:rPr lang="sk-SK" dirty="0" err="1"/>
              <a:t>ez</a:t>
            </a:r>
            <a:r>
              <a:rPr lang="sk-SK" dirty="0"/>
              <a:t> </a:t>
            </a:r>
            <a:r>
              <a:rPr lang="sk-SK" dirty="0" err="1"/>
              <a:t>Object</a:t>
            </a:r>
            <a:r>
              <a:rPr lang="sk-SK" dirty="0"/>
              <a:t> </a:t>
            </a:r>
            <a:r>
              <a:rPr lang="sk-SK" dirty="0" err="1"/>
              <a:t>Inspector</a:t>
            </a:r>
            <a:r>
              <a:rPr lang="sk-SK" dirty="0"/>
              <a:t> vidíme, že </a:t>
            </a:r>
            <a:r>
              <a:rPr lang="sk-SK" b="1" dirty="0"/>
              <a:t>objekty majú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>
                <a:solidFill>
                  <a:srgbClr val="FF0000"/>
                </a:solidFill>
              </a:rPr>
              <a:t>vlastnosti</a:t>
            </a:r>
            <a:r>
              <a:rPr lang="sk-SK" dirty="0"/>
              <a:t> </a:t>
            </a:r>
            <a:r>
              <a:rPr lang="en-US" dirty="0"/>
              <a:t>(properties)</a:t>
            </a:r>
            <a:endParaRPr lang="sk-SK" dirty="0"/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met</a:t>
            </a:r>
            <a:r>
              <a:rPr lang="sk-SK" dirty="0">
                <a:solidFill>
                  <a:srgbClr val="FF0000"/>
                </a:solidFill>
              </a:rPr>
              <a:t>ódy</a:t>
            </a:r>
            <a:r>
              <a:rPr lang="sk-SK" dirty="0"/>
              <a:t> </a:t>
            </a:r>
            <a:r>
              <a:rPr lang="en-US" dirty="0"/>
              <a:t>(methods)</a:t>
            </a:r>
            <a:endParaRPr lang="sk-SK" dirty="0"/>
          </a:p>
          <a:p>
            <a:pPr eaLnBrk="1" hangingPunct="1"/>
            <a:r>
              <a:rPr lang="en-US" b="1" dirty="0"/>
              <a:t>v</a:t>
            </a:r>
            <a:r>
              <a:rPr lang="sk-SK" b="1" dirty="0" err="1"/>
              <a:t>lastnosti</a:t>
            </a:r>
            <a:r>
              <a:rPr lang="sk-SK" dirty="0"/>
              <a:t> ukazujú „</a:t>
            </a:r>
            <a:r>
              <a:rPr lang="sk-SK" dirty="0">
                <a:solidFill>
                  <a:srgbClr val="FF0000"/>
                </a:solidFill>
              </a:rPr>
              <a:t>stav</a:t>
            </a:r>
            <a:r>
              <a:rPr lang="sk-SK" dirty="0"/>
              <a:t>“ objektu 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   </a:t>
            </a:r>
            <a:r>
              <a:rPr lang="sk-SK" dirty="0"/>
              <a:t>a niektoré ide dokonca meniť </a:t>
            </a:r>
            <a:endParaRPr lang="en-US" dirty="0"/>
          </a:p>
          <a:p>
            <a:pPr eaLnBrk="1" hangingPunct="1">
              <a:buFontTx/>
              <a:buNone/>
            </a:pPr>
            <a:r>
              <a:rPr lang="en-US" dirty="0"/>
              <a:t>  (</a:t>
            </a:r>
            <a:r>
              <a:rPr lang="en-US" dirty="0" err="1"/>
              <a:t>ich</a:t>
            </a:r>
            <a:r>
              <a:rPr lang="en-US" dirty="0"/>
              <a:t> </a:t>
            </a:r>
            <a:r>
              <a:rPr lang="en-US" dirty="0" err="1"/>
              <a:t>zmenou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nejako</a:t>
            </a:r>
            <a:r>
              <a:rPr lang="en-US" dirty="0"/>
              <a:t> </a:t>
            </a:r>
            <a:r>
              <a:rPr lang="en-US" dirty="0" err="1"/>
              <a:t>zmen</a:t>
            </a:r>
            <a:r>
              <a:rPr lang="sk-SK" dirty="0"/>
              <a:t>í objekt</a:t>
            </a:r>
            <a:r>
              <a:rPr lang="en-US" dirty="0"/>
              <a:t>)</a:t>
            </a:r>
            <a:endParaRPr lang="sk-SK" dirty="0"/>
          </a:p>
          <a:p>
            <a:pPr eaLnBrk="1" hangingPunct="1"/>
            <a:endParaRPr lang="cs-CZ" dirty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125" y="3524250"/>
            <a:ext cx="2295525" cy="2611438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Prvá korytnačka</a:t>
            </a:r>
            <a:endParaRPr lang="cs-CZ" sz="400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</a:t>
            </a:r>
            <a:r>
              <a:rPr lang="sk-SK" dirty="0" err="1"/>
              <a:t>ridajme</a:t>
            </a:r>
            <a:r>
              <a:rPr lang="sk-SK" dirty="0"/>
              <a:t>:</a:t>
            </a: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sandbox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add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oi.inspect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3228392" y="1819468"/>
            <a:ext cx="1334277" cy="111034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488024" y="1197527"/>
            <a:ext cx="4450703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Vytvoríme objekt triedy </a:t>
            </a:r>
            <a:r>
              <a:rPr lang="sk-SK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Turtle</a:t>
            </a:r>
            <a:r>
              <a:rPr lang="sk-SK" sz="2100" dirty="0">
                <a:latin typeface="Lucida Sans" pitchFamily="34" charset="0"/>
              </a:rPr>
              <a:t>, s ktorým </a:t>
            </a:r>
            <a:r>
              <a:rPr lang="en-US" sz="2100" dirty="0" err="1">
                <a:latin typeface="Lucida Sans" pitchFamily="34" charset="0"/>
              </a:rPr>
              <a:t>budeme</a:t>
            </a:r>
            <a:r>
              <a:rPr lang="en-US" sz="2100" dirty="0">
                <a:latin typeface="Lucida Sans" pitchFamily="34" charset="0"/>
              </a:rPr>
              <a:t> </a:t>
            </a:r>
            <a:r>
              <a:rPr lang="sk-SK" sz="2100" dirty="0">
                <a:latin typeface="Lucida Sans" pitchFamily="34" charset="0"/>
              </a:rPr>
              <a:t>komunikovať cez premennú </a:t>
            </a:r>
            <a:r>
              <a:rPr lang="sk-SK" sz="2100" b="1" dirty="0" err="1">
                <a:latin typeface="Lucida Sans" pitchFamily="34" charset="0"/>
              </a:rPr>
              <a:t>franklin</a:t>
            </a:r>
            <a:r>
              <a:rPr lang="en-US" sz="2100" b="1" dirty="0">
                <a:latin typeface="Lucida Sans" pitchFamily="34" charset="0"/>
              </a:rPr>
              <a:t> </a:t>
            </a:r>
            <a:r>
              <a:rPr lang="en-US" sz="2100" dirty="0">
                <a:latin typeface="Lucida Sans" pitchFamily="34" charset="0"/>
              </a:rPr>
              <a:t>(</a:t>
            </a:r>
            <a:r>
              <a:rPr lang="sk-SK" sz="2100" dirty="0">
                <a:latin typeface="Lucida Sans" pitchFamily="34" charset="0"/>
              </a:rPr>
              <a:t>„meno korytnačky“</a:t>
            </a:r>
            <a:r>
              <a:rPr lang="en-US" sz="2100" dirty="0">
                <a:latin typeface="Lucida Sans" pitchFamily="34" charset="0"/>
              </a:rPr>
              <a:t>)</a:t>
            </a:r>
            <a:endParaRPr lang="sk-SK" sz="2100" b="1" dirty="0">
              <a:latin typeface="Lucida San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>
            <a:off x="4905374" y="3638447"/>
            <a:ext cx="1491515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753878" y="3411992"/>
            <a:ext cx="3117405" cy="10618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Pridáme vytvorenú korytnačku do </a:t>
            </a:r>
            <a:r>
              <a:rPr lang="en-US" sz="2100" dirty="0" err="1">
                <a:latin typeface="Lucida Sans" pitchFamily="34" charset="0"/>
              </a:rPr>
              <a:t>pieskoviska</a:t>
            </a:r>
            <a:r>
              <a:rPr lang="en-US" sz="2100" dirty="0">
                <a:latin typeface="Lucida Sans" pitchFamily="34" charset="0"/>
              </a:rPr>
              <a:t> (</a:t>
            </a:r>
            <a:r>
              <a:rPr lang="en-US" sz="2100" b="1" dirty="0">
                <a:latin typeface="Lucida Sans" pitchFamily="34" charset="0"/>
              </a:rPr>
              <a:t>sandbox</a:t>
            </a:r>
            <a:r>
              <a:rPr lang="en-US" sz="2100" dirty="0">
                <a:latin typeface="Lucida Sans" pitchFamily="34" charset="0"/>
              </a:rPr>
              <a:t>)</a:t>
            </a:r>
            <a:endParaRPr lang="sk-SK" sz="2100" b="1" dirty="0">
              <a:latin typeface="Lucida Sans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2699468" y="4391025"/>
            <a:ext cx="616791" cy="104930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910642" y="5245697"/>
            <a:ext cx="3445523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dirty="0">
                <a:latin typeface="Lucida Sans" pitchFamily="34" charset="0"/>
              </a:rPr>
              <a:t>Povieme vytvorenému </a:t>
            </a:r>
            <a:r>
              <a:rPr lang="sk-SK" sz="2100" dirty="0" err="1">
                <a:latin typeface="Lucida Sans" pitchFamily="34" charset="0"/>
              </a:rPr>
              <a:t>Object</a:t>
            </a:r>
            <a:r>
              <a:rPr lang="sk-SK" sz="2100" dirty="0">
                <a:latin typeface="Lucida Sans" pitchFamily="34" charset="0"/>
              </a:rPr>
              <a:t> </a:t>
            </a:r>
            <a:r>
              <a:rPr lang="sk-SK" sz="2100" dirty="0" err="1">
                <a:latin typeface="Lucida Sans" pitchFamily="34" charset="0"/>
              </a:rPr>
              <a:t>Inspectoru</a:t>
            </a:r>
            <a:r>
              <a:rPr lang="sk-SK" sz="2100" dirty="0">
                <a:latin typeface="Lucida Sans" pitchFamily="34" charset="0"/>
              </a:rPr>
              <a:t>, aby „špehoval“ vytvorenú korytnačku</a:t>
            </a: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8547" y="5364827"/>
            <a:ext cx="1281599" cy="1319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6857999" y="4749282"/>
            <a:ext cx="20340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dirty="0">
                <a:latin typeface="Lucida Sans" pitchFamily="34" charset="0"/>
              </a:rPr>
              <a:t>Zjednodušený</a:t>
            </a:r>
            <a:br>
              <a:rPr lang="sk-SK" dirty="0">
                <a:latin typeface="Lucida Sans" pitchFamily="34" charset="0"/>
              </a:rPr>
            </a:br>
            <a:r>
              <a:rPr lang="sk-SK" dirty="0">
                <a:latin typeface="Lucida Sans" pitchFamily="34" charset="0"/>
              </a:rPr>
              <a:t>tvar</a:t>
            </a:r>
            <a:br>
              <a:rPr lang="sk-SK" dirty="0">
                <a:latin typeface="Lucida Sans" pitchFamily="34" charset="0"/>
              </a:rPr>
            </a:br>
            <a:r>
              <a:rPr lang="sk-SK" dirty="0">
                <a:latin typeface="Lucida Sans" pitchFamily="34" charset="0"/>
              </a:rPr>
              <a:t>korytnačiek</a:t>
            </a:r>
          </a:p>
        </p:txBody>
      </p:sp>
      <p:pic>
        <p:nvPicPr>
          <p:cNvPr id="5122" name="Picture 2" descr="https://i.ebayimg.com/00/s/MjUwWDI1MA==/z/Sl4AAOSw8d9Uy6Uf/$_35.JPG">
            <a:extLst>
              <a:ext uri="{FF2B5EF4-FFF2-40B4-BE49-F238E27FC236}">
                <a16:creationId xmlns:a16="http://schemas.microsoft.com/office/drawing/2014/main" id="{F5D49FCF-127C-465E-AAA1-FAF40AECA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7" y="4812509"/>
            <a:ext cx="2032503" cy="203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Pozorovanie korytnačky v OI</a:t>
            </a:r>
            <a:endParaRPr lang="cs-CZ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k</a:t>
            </a:r>
            <a:r>
              <a:rPr lang="sk-SK" dirty="0" err="1"/>
              <a:t>orytnačka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„</a:t>
            </a:r>
            <a:r>
              <a:rPr lang="sk-SK" b="1" dirty="0">
                <a:solidFill>
                  <a:srgbClr val="FF0000"/>
                </a:solidFill>
              </a:rPr>
              <a:t>žije v </a:t>
            </a:r>
            <a:r>
              <a:rPr lang="en-US" b="1" dirty="0" err="1">
                <a:solidFill>
                  <a:srgbClr val="FF0000"/>
                </a:solidFill>
              </a:rPr>
              <a:t>pieskovisku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ploche</a:t>
            </a:r>
            <a:r>
              <a:rPr lang="sk-SK" b="1" dirty="0">
                <a:solidFill>
                  <a:srgbClr val="FF0000"/>
                </a:solidFill>
              </a:rPr>
              <a:t>“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objekt</a:t>
            </a:r>
            <a:r>
              <a:rPr lang="en-US" dirty="0"/>
              <a:t> </a:t>
            </a:r>
            <a:r>
              <a:rPr lang="en-US" dirty="0" err="1"/>
              <a:t>triedy</a:t>
            </a:r>
            <a:r>
              <a:rPr lang="en-US" dirty="0"/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AnimatedWinPane</a:t>
            </a:r>
            <a:r>
              <a:rPr lang="en-US" dirty="0"/>
              <a:t>) a </a:t>
            </a:r>
            <a:r>
              <a:rPr lang="en-US" dirty="0" err="1"/>
              <a:t>miesto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pobytu</a:t>
            </a:r>
            <a:r>
              <a:rPr lang="en-US" dirty="0"/>
              <a:t> je </a:t>
            </a:r>
            <a:r>
              <a:rPr lang="en-US" dirty="0" err="1"/>
              <a:t>ur</a:t>
            </a:r>
            <a:r>
              <a:rPr lang="sk-SK" dirty="0" err="1"/>
              <a:t>čené</a:t>
            </a:r>
            <a:r>
              <a:rPr lang="sk-SK" dirty="0"/>
              <a:t> súradnicami </a:t>
            </a:r>
            <a:r>
              <a:rPr lang="en-US" dirty="0"/>
              <a:t>(X, Y)</a:t>
            </a:r>
          </a:p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s</a:t>
            </a:r>
            <a:r>
              <a:rPr lang="sk-SK" b="1" dirty="0" err="1">
                <a:solidFill>
                  <a:srgbClr val="FF0000"/>
                </a:solidFill>
              </a:rPr>
              <a:t>úradnica</a:t>
            </a:r>
            <a:r>
              <a:rPr lang="sk-SK" dirty="0"/>
              <a:t> </a:t>
            </a:r>
            <a:r>
              <a:rPr lang="en-US" dirty="0"/>
              <a:t>(0, 0) je v </a:t>
            </a:r>
            <a:r>
              <a:rPr lang="sk-SK" dirty="0"/>
              <a:t>ľavom hornom rohu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x</a:t>
            </a:r>
            <a:r>
              <a:rPr lang="sk-SK" dirty="0"/>
              <a:t>-</a:t>
            </a:r>
            <a:r>
              <a:rPr lang="sk-SK" dirty="0" err="1"/>
              <a:t>ová</a:t>
            </a:r>
            <a:r>
              <a:rPr lang="sk-SK" dirty="0"/>
              <a:t> súradnica rastie </a:t>
            </a:r>
            <a:r>
              <a:rPr lang="sk-SK" b="1" dirty="0"/>
              <a:t>zľava doprava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y</a:t>
            </a:r>
            <a:r>
              <a:rPr lang="sk-SK" dirty="0"/>
              <a:t>-</a:t>
            </a:r>
            <a:r>
              <a:rPr lang="sk-SK" dirty="0" err="1"/>
              <a:t>ová</a:t>
            </a:r>
            <a:r>
              <a:rPr lang="sk-SK" dirty="0"/>
              <a:t> súradnica rastie </a:t>
            </a:r>
            <a:r>
              <a:rPr lang="sk-SK" b="1" dirty="0"/>
              <a:t>zhora nadol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k</a:t>
            </a:r>
            <a:r>
              <a:rPr lang="sk-SK" dirty="0" err="1"/>
              <a:t>orytnačke</a:t>
            </a:r>
            <a:r>
              <a:rPr lang="sk-SK" dirty="0"/>
              <a:t> ide </a:t>
            </a:r>
            <a:r>
              <a:rPr lang="sk-SK" b="1" dirty="0">
                <a:solidFill>
                  <a:srgbClr val="FF0000"/>
                </a:solidFill>
              </a:rPr>
              <a:t>meniť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farbu </a:t>
            </a:r>
            <a:r>
              <a:rPr lang="en-US" dirty="0"/>
              <a:t>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penColor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/>
              <a:t>nato</a:t>
            </a:r>
            <a:r>
              <a:rPr lang="sk-SK" dirty="0" err="1"/>
              <a:t>čenie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direction</a:t>
            </a:r>
            <a:r>
              <a:rPr lang="en-US" dirty="0"/>
              <a:t>) – v </a:t>
            </a:r>
            <a:r>
              <a:rPr lang="en-US" dirty="0" err="1"/>
              <a:t>uhloch</a:t>
            </a:r>
            <a:r>
              <a:rPr lang="sk-SK" dirty="0"/>
              <a:t>,</a:t>
            </a:r>
            <a:r>
              <a:rPr lang="en-US" dirty="0"/>
              <a:t> </a:t>
            </a:r>
            <a:r>
              <a:rPr lang="en-US" dirty="0" err="1"/>
              <a:t>rastie</a:t>
            </a:r>
            <a:r>
              <a:rPr lang="en-US" dirty="0"/>
              <a:t> v </a:t>
            </a:r>
            <a:r>
              <a:rPr lang="en-US" dirty="0" err="1"/>
              <a:t>smere</a:t>
            </a:r>
            <a:r>
              <a:rPr lang="en-US" dirty="0"/>
              <a:t> </a:t>
            </a:r>
            <a:r>
              <a:rPr lang="en-US" dirty="0" err="1"/>
              <a:t>pohybu</a:t>
            </a:r>
            <a:r>
              <a:rPr lang="en-US" dirty="0"/>
              <a:t> </a:t>
            </a:r>
            <a:r>
              <a:rPr lang="en-US" dirty="0" err="1"/>
              <a:t>hodinov</a:t>
            </a:r>
            <a:r>
              <a:rPr lang="sk-SK" dirty="0" err="1"/>
              <a:t>ých</a:t>
            </a:r>
            <a:r>
              <a:rPr lang="sk-SK" dirty="0"/>
              <a:t> ručičiek, smer 0 je nahor</a:t>
            </a: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Poz</a:t>
            </a:r>
            <a:r>
              <a:rPr lang="sk-SK" dirty="0" err="1"/>
              <a:t>ícia</a:t>
            </a:r>
            <a:r>
              <a:rPr lang="sk-SK" dirty="0"/>
              <a:t> a natočenie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7884" y="1294039"/>
            <a:ext cx="4602664" cy="488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 bwMode="auto">
          <a:xfrm>
            <a:off x="2220685" y="1875454"/>
            <a:ext cx="5113176" cy="158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rot="5400000">
            <a:off x="-69980" y="4191002"/>
            <a:ext cx="4643536" cy="158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436498" y="1474238"/>
            <a:ext cx="42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rgbClr val="FF0000"/>
                </a:solidFill>
              </a:rPr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63959" y="6086671"/>
            <a:ext cx="429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600" dirty="0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8815" y="1340499"/>
            <a:ext cx="17665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[x=0, y=0]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11572" y="3657602"/>
            <a:ext cx="67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150</a:t>
            </a:r>
            <a:endParaRPr lang="sk-SK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4015276" y="1990531"/>
            <a:ext cx="67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150</a:t>
            </a:r>
            <a:endParaRPr lang="sk-SK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12" y="5694786"/>
            <a:ext cx="67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300</a:t>
            </a:r>
            <a:endParaRPr lang="sk-SK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5716567" y="1965652"/>
            <a:ext cx="671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300</a:t>
            </a:r>
            <a:endParaRPr lang="sk-SK" i="1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 flipH="1" flipV="1">
            <a:off x="3951513" y="3466324"/>
            <a:ext cx="569170" cy="1588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1" name="TextBox 20"/>
          <p:cNvSpPr txBox="1"/>
          <p:nvPr/>
        </p:nvSpPr>
        <p:spPr>
          <a:xfrm>
            <a:off x="4077477" y="2855169"/>
            <a:ext cx="382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0</a:t>
            </a:r>
            <a:endParaRPr lang="sk-SK" dirty="0">
              <a:solidFill>
                <a:srgbClr val="0070C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4359712" y="3881535"/>
            <a:ext cx="706810" cy="13239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5032309" y="3651381"/>
            <a:ext cx="5100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90</a:t>
            </a:r>
            <a:endParaRPr lang="sk-SK" dirty="0">
              <a:solidFill>
                <a:srgbClr val="0070C0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rot="5400000">
            <a:off x="3935965" y="4250892"/>
            <a:ext cx="621243" cy="2316"/>
          </a:xfrm>
          <a:prstGeom prst="straightConnector1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3940626" y="4500467"/>
            <a:ext cx="6313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180</a:t>
            </a:r>
            <a:endParaRPr lang="sk-SK" dirty="0">
              <a:solidFill>
                <a:srgbClr val="0070C0"/>
              </a:solidFill>
            </a:endParaRPr>
          </a:p>
        </p:txBody>
      </p:sp>
      <p:sp>
        <p:nvSpPr>
          <p:cNvPr id="31" name="Arc 30"/>
          <p:cNvSpPr/>
          <p:nvPr/>
        </p:nvSpPr>
        <p:spPr bwMode="auto">
          <a:xfrm>
            <a:off x="3760236" y="3470988"/>
            <a:ext cx="1000566" cy="794802"/>
          </a:xfrm>
          <a:prstGeom prst="arc">
            <a:avLst/>
          </a:prstGeom>
          <a:noFill/>
          <a:ln w="38100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525350" y="2939138"/>
            <a:ext cx="18474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>
                <a:solidFill>
                  <a:srgbClr val="002060"/>
                </a:solidFill>
              </a:rPr>
              <a:t>Smer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dirty="0" err="1">
                <a:solidFill>
                  <a:srgbClr val="002060"/>
                </a:solidFill>
              </a:rPr>
              <a:t>ot</a:t>
            </a:r>
            <a:r>
              <a:rPr lang="sk-SK" sz="1800" dirty="0" err="1">
                <a:solidFill>
                  <a:srgbClr val="002060"/>
                </a:solidFill>
              </a:rPr>
              <a:t>áčania</a:t>
            </a:r>
            <a:br>
              <a:rPr lang="sk-SK" sz="1800" dirty="0">
                <a:solidFill>
                  <a:srgbClr val="002060"/>
                </a:solidFill>
              </a:rPr>
            </a:br>
            <a:r>
              <a:rPr lang="sk-SK" sz="1800" dirty="0">
                <a:solidFill>
                  <a:srgbClr val="002060"/>
                </a:solidFill>
              </a:rPr>
              <a:t>v metóde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i="1" dirty="0">
                <a:solidFill>
                  <a:srgbClr val="002060"/>
                </a:solidFill>
              </a:rPr>
              <a:t>turn</a:t>
            </a:r>
            <a:endParaRPr lang="sk-SK" sz="1800" i="1" dirty="0">
              <a:solidFill>
                <a:srgbClr val="00206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11425" y="4883017"/>
            <a:ext cx="1639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800" dirty="0">
                <a:solidFill>
                  <a:srgbClr val="0070C0"/>
                </a:solidFill>
              </a:rPr>
              <a:t>Natočenia pre </a:t>
            </a:r>
            <a:r>
              <a:rPr lang="sk-SK" sz="1800" i="1" dirty="0" err="1">
                <a:solidFill>
                  <a:srgbClr val="0070C0"/>
                </a:solidFill>
              </a:rPr>
              <a:t>direction</a:t>
            </a:r>
            <a:endParaRPr lang="sk-SK" sz="1800" i="1" dirty="0">
              <a:solidFill>
                <a:srgbClr val="0070C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783357" y="2274551"/>
            <a:ext cx="215537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t</a:t>
            </a:r>
            <a:r>
              <a:rPr lang="sk-SK" b="1" i="1" dirty="0" err="1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urn</a:t>
            </a:r>
            <a:r>
              <a:rPr lang="sk-SK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= </a:t>
            </a:r>
            <a:r>
              <a:rPr lang="en-US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relat</a:t>
            </a:r>
            <a:r>
              <a:rPr lang="sk-SK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ívne</a:t>
            </a:r>
            <a:r>
              <a:rPr lang="sk-SK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otočenie</a:t>
            </a:r>
            <a:r>
              <a:rPr lang="en-US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sk-SK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o zadaný uhol </a:t>
            </a:r>
            <a:r>
              <a:rPr lang="en-US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v </a:t>
            </a:r>
            <a:r>
              <a:rPr lang="en-US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smere</a:t>
            </a:r>
            <a:r>
              <a:rPr lang="en-US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lang="en-US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hodinov</a:t>
            </a:r>
            <a:r>
              <a:rPr lang="sk-SK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ých</a:t>
            </a:r>
            <a:r>
              <a:rPr lang="sk-SK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ručičiek</a:t>
            </a:r>
          </a:p>
          <a:p>
            <a:pPr eaLnBrk="1" hangingPunct="1"/>
            <a:endParaRPr lang="sk-SK" dirty="0">
              <a:solidFill>
                <a:srgbClr val="2B3212"/>
              </a:solidFill>
              <a:latin typeface="+mn-lt"/>
              <a:ea typeface="Lucida Sans Unicode" pitchFamily="34" charset="0"/>
              <a:cs typeface="Lucida Sans Unicode" pitchFamily="34" charset="0"/>
            </a:endParaRPr>
          </a:p>
          <a:p>
            <a:pPr eaLnBrk="1" hangingPunct="1"/>
            <a:r>
              <a:rPr lang="sk-SK" b="1" i="1" dirty="0" err="1">
                <a:solidFill>
                  <a:srgbClr val="FF0000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setDirection</a:t>
            </a:r>
            <a:r>
              <a:rPr lang="en-US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= </a:t>
            </a:r>
            <a:r>
              <a:rPr lang="en-US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absol</a:t>
            </a:r>
            <a:r>
              <a:rPr lang="sk-SK" dirty="0" err="1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útne</a:t>
            </a:r>
            <a:r>
              <a:rPr lang="sk-SK" dirty="0">
                <a:solidFill>
                  <a:srgbClr val="2B3212"/>
                </a:solidFill>
                <a:latin typeface="+mn-lt"/>
                <a:ea typeface="Lucida Sans Unicode" pitchFamily="34" charset="0"/>
                <a:cs typeface="Lucida Sans Unicode" pitchFamily="34" charset="0"/>
              </a:rPr>
              <a:t> natočenie zadaným smerom</a:t>
            </a:r>
          </a:p>
        </p:txBody>
      </p:sp>
    </p:spTree>
  </p:cSld>
  <p:clrMapOvr>
    <a:masterClrMapping/>
  </p:clrMapOvr>
  <p:transition spd="med">
    <p:randomBa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Pozorovanie metód cez OI</a:t>
            </a:r>
            <a:endParaRPr lang="cs-CZ" sz="400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1382713"/>
            <a:ext cx="8529638" cy="51069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m</a:t>
            </a:r>
            <a:r>
              <a:rPr lang="sk-SK" b="1" dirty="0" err="1">
                <a:solidFill>
                  <a:srgbClr val="FF0000"/>
                </a:solidFill>
              </a:rPr>
              <a:t>etódy</a:t>
            </a:r>
            <a:r>
              <a:rPr lang="sk-SK" b="1" dirty="0">
                <a:solidFill>
                  <a:srgbClr val="FF0000"/>
                </a:solidFill>
              </a:rPr>
              <a:t> sú príkazy pre objekty</a:t>
            </a:r>
            <a:r>
              <a:rPr lang="en-US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latin typeface="Consolas" panose="020B0609020204030204" pitchFamily="49" charset="0"/>
              </a:rPr>
              <a:t>center</a:t>
            </a:r>
            <a:r>
              <a:rPr lang="en-US" dirty="0"/>
              <a:t> </a:t>
            </a:r>
            <a:r>
              <a:rPr lang="sk-SK" dirty="0"/>
              <a:t>– </a:t>
            </a:r>
            <a:r>
              <a:rPr lang="en-US" dirty="0" err="1"/>
              <a:t>korytna</a:t>
            </a:r>
            <a:r>
              <a:rPr lang="sk-SK" dirty="0" err="1"/>
              <a:t>čka</a:t>
            </a:r>
            <a:r>
              <a:rPr lang="sk-SK" dirty="0"/>
              <a:t> sa presunie do stredu plochy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>
                <a:latin typeface="Consolas" panose="020B0609020204030204" pitchFamily="49" charset="0"/>
              </a:rPr>
              <a:t>step</a:t>
            </a:r>
            <a:r>
              <a:rPr lang="sk-SK" dirty="0"/>
              <a:t> - korytnačka sa posunie o zadanú dĺžku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err="1">
                <a:latin typeface="Consolas" panose="020B0609020204030204" pitchFamily="49" charset="0"/>
              </a:rPr>
              <a:t>turn</a:t>
            </a:r>
            <a:r>
              <a:rPr lang="sk-SK" dirty="0"/>
              <a:t> - korytnačka sa otočí o zadaný uhol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cez metódy sa „</a:t>
            </a:r>
            <a:r>
              <a:rPr lang="sk-SK" dirty="0">
                <a:solidFill>
                  <a:srgbClr val="FF0000"/>
                </a:solidFill>
              </a:rPr>
              <a:t>rozprávame</a:t>
            </a:r>
            <a:r>
              <a:rPr lang="sk-SK" dirty="0"/>
              <a:t>“ s objektmi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</a:t>
            </a:r>
            <a:r>
              <a:rPr lang="sk-SK" dirty="0" err="1"/>
              <a:t>iektoré</a:t>
            </a:r>
            <a:r>
              <a:rPr lang="sk-SK" dirty="0"/>
              <a:t> metódy majú </a:t>
            </a:r>
            <a:r>
              <a:rPr lang="sk-SK" b="1" dirty="0">
                <a:solidFill>
                  <a:srgbClr val="FF0000"/>
                </a:solidFill>
              </a:rPr>
              <a:t>parametre</a:t>
            </a:r>
            <a:r>
              <a:rPr lang="sk-SK" dirty="0"/>
              <a:t> </a:t>
            </a:r>
            <a:r>
              <a:rPr lang="en-US" dirty="0"/>
              <a:t>(parameters), </a:t>
            </a:r>
            <a:r>
              <a:rPr lang="en-US" dirty="0" err="1"/>
              <a:t>ktor</a:t>
            </a:r>
            <a:r>
              <a:rPr lang="sk-SK" dirty="0" err="1"/>
              <a:t>ými</a:t>
            </a:r>
            <a:r>
              <a:rPr lang="sk-SK" dirty="0"/>
              <a:t> sa bližšie upresňuje, ako sa má príkaz vykonať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</a:t>
            </a:r>
            <a:r>
              <a:rPr lang="sk-SK" dirty="0" err="1"/>
              <a:t>iektoré</a:t>
            </a:r>
            <a:r>
              <a:rPr lang="sk-SK" dirty="0"/>
              <a:t> metódy </a:t>
            </a:r>
            <a:r>
              <a:rPr lang="sk-SK" b="1" dirty="0">
                <a:solidFill>
                  <a:srgbClr val="FF0000"/>
                </a:solidFill>
              </a:rPr>
              <a:t>odpovedajú</a:t>
            </a:r>
            <a:r>
              <a:rPr lang="sk-SK" dirty="0"/>
              <a:t> hodnotou </a:t>
            </a:r>
            <a:r>
              <a:rPr lang="en-US" dirty="0"/>
              <a:t>(result)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niektor</a:t>
            </a:r>
            <a:r>
              <a:rPr lang="sk-SK" dirty="0"/>
              <a:t>é metódy </a:t>
            </a:r>
            <a:r>
              <a:rPr lang="sk-SK" b="1" dirty="0">
                <a:solidFill>
                  <a:srgbClr val="FF0000"/>
                </a:solidFill>
              </a:rPr>
              <a:t>sú podobné vlastnostiam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sk-SK" dirty="0"/>
              <a:t>vlastnosť </a:t>
            </a:r>
            <a:r>
              <a:rPr lang="en-US" dirty="0"/>
              <a:t>x a met</a:t>
            </a:r>
            <a:r>
              <a:rPr lang="sk-SK" dirty="0"/>
              <a:t>ódy </a:t>
            </a:r>
            <a:r>
              <a:rPr lang="sk-SK" dirty="0" err="1">
                <a:latin typeface="Consolas" panose="020B0609020204030204" pitchFamily="49" charset="0"/>
              </a:rPr>
              <a:t>setX</a:t>
            </a:r>
            <a:r>
              <a:rPr lang="sk-SK" dirty="0"/>
              <a:t> a </a:t>
            </a:r>
            <a:r>
              <a:rPr lang="sk-SK" dirty="0" err="1">
                <a:latin typeface="Consolas" panose="020B0609020204030204" pitchFamily="49" charset="0"/>
              </a:rPr>
              <a:t>getX</a:t>
            </a:r>
            <a:r>
              <a:rPr lang="en-US" dirty="0"/>
              <a:t>)</a:t>
            </a: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952F74-60D5-45A6-9E4A-36164FCE2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</a:t>
            </a:r>
            <a:r>
              <a:rPr lang="sk-SK" dirty="0"/>
              <a:t>čo Java</a:t>
            </a:r>
            <a:r>
              <a:rPr lang="en-US" dirty="0"/>
              <a:t>?</a:t>
            </a:r>
            <a:endParaRPr lang="sk-SK" dirty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167035"/>
              </p:ext>
            </p:extLst>
          </p:nvPr>
        </p:nvGraphicFramePr>
        <p:xfrm>
          <a:off x="0" y="1323975"/>
          <a:ext cx="914400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82714311"/>
      </p:ext>
    </p:extLst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3200" dirty="0"/>
              <a:t>Zmysluplné „klikanie“ príkazov</a:t>
            </a:r>
            <a:endParaRPr lang="cs-CZ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n</a:t>
            </a:r>
            <a:r>
              <a:rPr lang="sk-SK" dirty="0" err="1"/>
              <a:t>akreslenie</a:t>
            </a:r>
            <a:r>
              <a:rPr lang="sk-SK" dirty="0"/>
              <a:t> štvorca </a:t>
            </a:r>
            <a:r>
              <a:rPr lang="en-US" dirty="0"/>
              <a:t>(square)</a:t>
            </a:r>
            <a:r>
              <a:rPr lang="sk-SK" dirty="0"/>
              <a:t> so stranou 100: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step s parametrom 100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</a:t>
            </a:r>
            <a:r>
              <a:rPr lang="sk-SK" sz="2000" i="1" dirty="0" err="1"/>
              <a:t>turn</a:t>
            </a:r>
            <a:r>
              <a:rPr lang="sk-SK" sz="2000" i="1" dirty="0"/>
              <a:t> s parametrom </a:t>
            </a:r>
            <a:r>
              <a:rPr lang="en-US" sz="2000" i="1" dirty="0"/>
              <a:t>90</a:t>
            </a:r>
            <a:endParaRPr lang="sk-SK" sz="2000" i="1" dirty="0"/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step s parametrom 100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</a:t>
            </a:r>
            <a:r>
              <a:rPr lang="sk-SK" sz="2000" i="1" dirty="0" err="1"/>
              <a:t>turn</a:t>
            </a:r>
            <a:r>
              <a:rPr lang="sk-SK" sz="2000" i="1" dirty="0"/>
              <a:t> s parametrom </a:t>
            </a:r>
            <a:r>
              <a:rPr lang="en-US" sz="2000" i="1" dirty="0"/>
              <a:t>90</a:t>
            </a:r>
            <a:endParaRPr lang="cs-CZ" sz="2000" i="1" dirty="0"/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step s parametrom 100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</a:t>
            </a:r>
            <a:r>
              <a:rPr lang="sk-SK" sz="2000" i="1" dirty="0" err="1"/>
              <a:t>turn</a:t>
            </a:r>
            <a:r>
              <a:rPr lang="sk-SK" sz="2000" i="1" dirty="0"/>
              <a:t> s parametrom </a:t>
            </a:r>
            <a:r>
              <a:rPr lang="en-US" sz="2000" i="1" dirty="0"/>
              <a:t>90</a:t>
            </a:r>
            <a:endParaRPr lang="cs-CZ" sz="2000" i="1" dirty="0"/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step s parametrom 100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i="1" dirty="0"/>
              <a:t>spusti metódu </a:t>
            </a:r>
            <a:r>
              <a:rPr lang="sk-SK" sz="2000" i="1" dirty="0" err="1"/>
              <a:t>turn</a:t>
            </a:r>
            <a:r>
              <a:rPr lang="sk-SK" sz="2000" i="1" dirty="0"/>
              <a:t> s parametrom </a:t>
            </a:r>
            <a:r>
              <a:rPr lang="en-US" sz="2000" i="1" dirty="0"/>
              <a:t>90</a:t>
            </a:r>
            <a:r>
              <a:rPr lang="sk-SK" sz="2000" i="1" dirty="0"/>
              <a:t> </a:t>
            </a:r>
            <a:r>
              <a:rPr lang="en-US" sz="2000" i="1" dirty="0"/>
              <a:t>(</a:t>
            </a:r>
            <a:r>
              <a:rPr lang="en-US" sz="2000" i="1" dirty="0" err="1"/>
              <a:t>ak</a:t>
            </a:r>
            <a:r>
              <a:rPr lang="en-US" sz="2000" i="1" dirty="0"/>
              <a:t> </a:t>
            </a:r>
            <a:r>
              <a:rPr lang="en-US" sz="2000" i="1" dirty="0" err="1"/>
              <a:t>chceme</a:t>
            </a:r>
            <a:r>
              <a:rPr lang="en-US" sz="2000" i="1" dirty="0"/>
              <a:t>, </a:t>
            </a:r>
            <a:r>
              <a:rPr lang="en-US" sz="2000" i="1" dirty="0" err="1"/>
              <a:t>aby</a:t>
            </a:r>
            <a:r>
              <a:rPr lang="en-US" sz="2000" i="1" dirty="0"/>
              <a:t> </a:t>
            </a:r>
            <a:r>
              <a:rPr lang="en-US" sz="2000" i="1" dirty="0" err="1"/>
              <a:t>korytna</a:t>
            </a:r>
            <a:r>
              <a:rPr lang="sk-SK" sz="2000" i="1" dirty="0" err="1"/>
              <a:t>čka</a:t>
            </a:r>
            <a:r>
              <a:rPr lang="sk-SK" sz="2000" i="1" dirty="0"/>
              <a:t> bola nasmerovaná tak, ako bola na začiatku</a:t>
            </a:r>
            <a:r>
              <a:rPr lang="en-US" sz="2000" i="1" dirty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1400" dirty="0"/>
          </a:p>
          <a:p>
            <a:pPr eaLnBrk="1" hangingPunct="1">
              <a:lnSpc>
                <a:spcPct val="90000"/>
              </a:lnSpc>
            </a:pPr>
            <a:r>
              <a:rPr lang="en-US" dirty="0" err="1"/>
              <a:t>rovnostrann</a:t>
            </a:r>
            <a:r>
              <a:rPr lang="sk-SK" dirty="0"/>
              <a:t>ý </a:t>
            </a:r>
            <a:r>
              <a:rPr lang="en-US" dirty="0" err="1"/>
              <a:t>trojuholn</a:t>
            </a:r>
            <a:r>
              <a:rPr lang="sk-SK" dirty="0" err="1"/>
              <a:t>ík</a:t>
            </a:r>
            <a:r>
              <a:rPr lang="en-US" dirty="0"/>
              <a:t> (</a:t>
            </a:r>
            <a:r>
              <a:rPr lang="sk-SK" dirty="0" err="1"/>
              <a:t>equilateral</a:t>
            </a:r>
            <a:r>
              <a:rPr lang="sk-SK" dirty="0"/>
              <a:t> triangle</a:t>
            </a:r>
            <a:r>
              <a:rPr lang="en-US" dirty="0"/>
              <a:t>)?</a:t>
            </a:r>
            <a:endParaRPr lang="cs-CZ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13782" y="1879827"/>
            <a:ext cx="1609725" cy="2060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Sp</a:t>
            </a:r>
            <a:r>
              <a:rPr lang="sk-SK" sz="4000"/>
              <a:t>äť k programovaniu</a:t>
            </a:r>
            <a:endParaRPr lang="cs-CZ" sz="400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u</a:t>
            </a:r>
            <a:r>
              <a:rPr lang="sk-SK" dirty="0"/>
              <a:t>ž vieme:</a:t>
            </a:r>
          </a:p>
          <a:p>
            <a:pPr lvl="1" eaLnBrk="1" hangingPunct="1"/>
            <a:r>
              <a:rPr lang="sk-SK" b="1" dirty="0"/>
              <a:t>vytvoriť</a:t>
            </a:r>
            <a:r>
              <a:rPr lang="sk-SK" dirty="0"/>
              <a:t> objekty napísaním „magických“ príkazov</a:t>
            </a:r>
          </a:p>
          <a:p>
            <a:pPr lvl="1" eaLnBrk="1" hangingPunct="1"/>
            <a:r>
              <a:rPr lang="sk-SK" dirty="0"/>
              <a:t>„hrať“ sa s objektami cez </a:t>
            </a:r>
            <a:r>
              <a:rPr lang="sk-SK" b="1" dirty="0" err="1"/>
              <a:t>ObjectInspector</a:t>
            </a:r>
            <a:endParaRPr lang="sk-SK" b="1" dirty="0"/>
          </a:p>
          <a:p>
            <a:pPr lvl="1" eaLnBrk="1" hangingPunct="1"/>
            <a:r>
              <a:rPr lang="sk-SK" dirty="0"/>
              <a:t>čo sú </a:t>
            </a:r>
            <a:r>
              <a:rPr lang="sk-SK" b="1" dirty="0"/>
              <a:t>vlastnosti</a:t>
            </a:r>
            <a:r>
              <a:rPr lang="sk-SK" dirty="0"/>
              <a:t> a čo </a:t>
            </a:r>
            <a:r>
              <a:rPr lang="sk-SK" b="1" dirty="0"/>
              <a:t>metódy</a:t>
            </a:r>
          </a:p>
          <a:p>
            <a:pPr lvl="1" eaLnBrk="1" hangingPunct="1"/>
            <a:r>
              <a:rPr lang="sk-SK" dirty="0"/>
              <a:t>poznáme čo robia niektoré metódy korytnačky</a:t>
            </a:r>
          </a:p>
          <a:p>
            <a:pPr lvl="1" eaLnBrk="1" hangingPunct="1"/>
            <a:r>
              <a:rPr lang="sk-SK" dirty="0"/>
              <a:t>základ </a:t>
            </a:r>
            <a:r>
              <a:rPr lang="sk-SK" b="1" dirty="0"/>
              <a:t>korytnačej grafiky</a:t>
            </a:r>
            <a:r>
              <a:rPr lang="sk-SK" dirty="0"/>
              <a:t> a </a:t>
            </a:r>
            <a:r>
              <a:rPr lang="sk-SK" dirty="0" err="1"/>
              <a:t>JPAZu</a:t>
            </a:r>
            <a:r>
              <a:rPr lang="sk-SK" dirty="0"/>
              <a:t>: </a:t>
            </a:r>
            <a:endParaRPr lang="en-US" dirty="0"/>
          </a:p>
          <a:p>
            <a:pPr lvl="2" eaLnBrk="1" hangingPunct="1"/>
            <a:r>
              <a:rPr lang="sk-SK" dirty="0"/>
              <a:t>pieskovisko </a:t>
            </a:r>
            <a:r>
              <a:rPr lang="en-US" dirty="0"/>
              <a:t>(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Animated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WinPane</a:t>
            </a:r>
            <a:r>
              <a:rPr lang="en-US" dirty="0"/>
              <a:t>) je </a:t>
            </a:r>
            <a:r>
              <a:rPr lang="en-US" dirty="0" err="1"/>
              <a:t>domov</a:t>
            </a:r>
            <a:r>
              <a:rPr lang="en-US" dirty="0"/>
              <a:t> </a:t>
            </a:r>
            <a:br>
              <a:rPr lang="sk-SK" dirty="0"/>
            </a:br>
            <a:r>
              <a:rPr lang="en-US" dirty="0"/>
              <a:t>pre </a:t>
            </a:r>
            <a:r>
              <a:rPr lang="en-US" dirty="0" err="1"/>
              <a:t>korytna</a:t>
            </a:r>
            <a:r>
              <a:rPr lang="sk-SK" dirty="0" err="1"/>
              <a:t>čky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Turtle</a:t>
            </a:r>
            <a:r>
              <a:rPr lang="en-US" dirty="0"/>
              <a:t>)</a:t>
            </a:r>
          </a:p>
          <a:p>
            <a:pPr eaLnBrk="1" hangingPunct="1"/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Vytvorenie objektu v Jave</a:t>
            </a:r>
            <a:endParaRPr lang="cs-CZ" sz="400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0038" y="1468438"/>
            <a:ext cx="8529637" cy="5332412"/>
          </a:xfrm>
        </p:spPr>
        <p:txBody>
          <a:bodyPr/>
          <a:lstStyle/>
          <a:p>
            <a:pPr marL="533400" indent="-533400" eaLnBrk="1" hangingPunct="1"/>
            <a:r>
              <a:rPr lang="sk-SK" sz="2400" dirty="0"/>
              <a:t>a</a:t>
            </a:r>
            <a:r>
              <a:rPr lang="en-US" sz="2400" dirty="0" err="1"/>
              <a:t>ko</a:t>
            </a:r>
            <a:r>
              <a:rPr lang="en-US" sz="2400" dirty="0"/>
              <a:t> </a:t>
            </a:r>
            <a:r>
              <a:rPr lang="en-US" sz="2400" dirty="0" err="1"/>
              <a:t>teda</a:t>
            </a:r>
            <a:r>
              <a:rPr lang="en-US" sz="2400" dirty="0"/>
              <a:t> </a:t>
            </a:r>
            <a:r>
              <a:rPr lang="en-US" sz="2400" dirty="0" err="1"/>
              <a:t>vytv</a:t>
            </a:r>
            <a:r>
              <a:rPr lang="sk-SK" sz="2400" dirty="0" err="1"/>
              <a:t>árame</a:t>
            </a:r>
            <a:r>
              <a:rPr lang="sk-SK" sz="2400" dirty="0"/>
              <a:t> objekty </a:t>
            </a:r>
            <a:r>
              <a:rPr lang="en-US" sz="2400" dirty="0"/>
              <a:t>(</a:t>
            </a:r>
            <a:r>
              <a:rPr lang="en-US" sz="2400" dirty="0" err="1"/>
              <a:t>intu</a:t>
            </a:r>
            <a:r>
              <a:rPr lang="sk-SK" sz="2400" dirty="0" err="1"/>
              <a:t>ícia</a:t>
            </a:r>
            <a:r>
              <a:rPr lang="en-US" sz="2400" dirty="0"/>
              <a:t>)?</a:t>
            </a:r>
            <a:endParaRPr lang="sk-SK" sz="2400" dirty="0"/>
          </a:p>
          <a:p>
            <a:pPr marL="533400" indent="-533400" algn="ctr"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Tried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komunikator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Tried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a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marL="533400" indent="-533400" eaLnBrk="1" hangingPunct="1"/>
            <a:endParaRPr lang="en-US" sz="900" dirty="0"/>
          </a:p>
          <a:p>
            <a:pPr marL="533400" indent="-533400" eaLnBrk="1" hangingPunct="1"/>
            <a:r>
              <a:rPr lang="sk-SK" sz="2400" dirty="0"/>
              <a:t>čo sa stane</a:t>
            </a:r>
            <a:r>
              <a:rPr lang="en-US" sz="2400" dirty="0"/>
              <a:t>?</a:t>
            </a:r>
          </a:p>
          <a:p>
            <a:pPr marL="1082675" lvl="1" indent="-457200" eaLnBrk="1" hangingPunct="1">
              <a:buFontTx/>
              <a:buAutoNum type="arabicPeriod"/>
            </a:pPr>
            <a:r>
              <a:rPr lang="en-US" sz="2000" dirty="0"/>
              <a:t>Vo </a:t>
            </a:r>
            <a:r>
              <a:rPr lang="en-US" sz="2000" dirty="0" err="1">
                <a:solidFill>
                  <a:srgbClr val="FF0000"/>
                </a:solidFill>
              </a:rPr>
              <a:t>svete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objektov</a:t>
            </a:r>
            <a:r>
              <a:rPr lang="en-US" sz="2000" dirty="0"/>
              <a:t> </a:t>
            </a:r>
            <a:r>
              <a:rPr lang="sk-SK" sz="2000" dirty="0">
                <a:solidFill>
                  <a:srgbClr val="FF0000"/>
                </a:solidFill>
              </a:rPr>
              <a:t>vznikne</a:t>
            </a:r>
            <a:r>
              <a:rPr lang="sk-SK" sz="2000" dirty="0"/>
              <a:t> </a:t>
            </a:r>
            <a:r>
              <a:rPr lang="en-US" sz="2000" dirty="0"/>
              <a:t>(</a:t>
            </a:r>
            <a:r>
              <a:rPr lang="sk-SK" sz="2000" dirty="0"/>
              <a:t>„</a:t>
            </a:r>
            <a:r>
              <a:rPr lang="en-US" sz="2000" dirty="0" err="1"/>
              <a:t>narod</a:t>
            </a:r>
            <a:r>
              <a:rPr lang="sk-SK" sz="2000" dirty="0"/>
              <a:t>í sa“</a:t>
            </a:r>
            <a:r>
              <a:rPr lang="en-US" sz="2000" dirty="0"/>
              <a:t>)</a:t>
            </a:r>
            <a:r>
              <a:rPr lang="sk-SK" sz="2000" dirty="0"/>
              <a:t> objekt triedy </a:t>
            </a:r>
            <a:r>
              <a:rPr lang="sk-SK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Trieda</a:t>
            </a:r>
          </a:p>
          <a:p>
            <a:pPr marL="1082675" lvl="1" indent="-457200" eaLnBrk="1" hangingPunct="1">
              <a:buFontTx/>
              <a:buAutoNum type="arabicPeriod"/>
            </a:pPr>
            <a:r>
              <a:rPr lang="sk-SK" sz="2000" dirty="0"/>
              <a:t>V programe </a:t>
            </a:r>
            <a:r>
              <a:rPr lang="en-US" sz="2000" dirty="0"/>
              <a:t>(</a:t>
            </a:r>
            <a:r>
              <a:rPr lang="en-US" sz="2000" dirty="0" err="1"/>
              <a:t>vo</a:t>
            </a:r>
            <a:r>
              <a:rPr lang="en-US" sz="2000" dirty="0"/>
              <a:t> </a:t>
            </a:r>
            <a:r>
              <a:rPr lang="en-US" sz="2000" dirty="0" err="1"/>
              <a:t>svete</a:t>
            </a:r>
            <a:r>
              <a:rPr lang="en-US" sz="2000" dirty="0"/>
              <a:t> n</a:t>
            </a:r>
            <a:r>
              <a:rPr lang="sk-SK" sz="2000" dirty="0" err="1"/>
              <a:t>ášho</a:t>
            </a:r>
            <a:r>
              <a:rPr lang="sk-SK" sz="2000" dirty="0"/>
              <a:t> </a:t>
            </a:r>
            <a:r>
              <a:rPr lang="en-US" sz="2000" dirty="0"/>
              <a:t>Java </a:t>
            </a:r>
            <a:r>
              <a:rPr lang="en-US" sz="2000" dirty="0" err="1"/>
              <a:t>programu</a:t>
            </a:r>
            <a:r>
              <a:rPr lang="en-US" sz="2000" dirty="0"/>
              <a:t>)</a:t>
            </a:r>
            <a:r>
              <a:rPr lang="sk-SK" sz="2000" dirty="0"/>
              <a:t> </a:t>
            </a:r>
            <a:r>
              <a:rPr lang="sk-SK" sz="2000" dirty="0">
                <a:solidFill>
                  <a:srgbClr val="FF0000"/>
                </a:solidFill>
              </a:rPr>
              <a:t>vznikne premenná</a:t>
            </a:r>
            <a:r>
              <a:rPr lang="sk-SK" sz="2000" dirty="0"/>
              <a:t> </a:t>
            </a:r>
            <a:r>
              <a:rPr lang="sk-SK" sz="2000" i="1" dirty="0" err="1"/>
              <a:t>komunikator</a:t>
            </a:r>
            <a:r>
              <a:rPr lang="sk-SK" sz="2000" dirty="0"/>
              <a:t> a nastaví sa tak, aby sa cez ňu dalo </a:t>
            </a:r>
            <a:r>
              <a:rPr lang="sk-SK" sz="2000" dirty="0">
                <a:solidFill>
                  <a:srgbClr val="FF0000"/>
                </a:solidFill>
              </a:rPr>
              <a:t>komunikovať s objektom</a:t>
            </a:r>
            <a:r>
              <a:rPr lang="sk-SK" sz="2000" dirty="0"/>
              <a:t>, ktorý vznikol v </a:t>
            </a:r>
            <a:r>
              <a:rPr lang="en-US" sz="2000" dirty="0"/>
              <a:t>bode 1</a:t>
            </a:r>
          </a:p>
          <a:p>
            <a:pPr marL="533400" indent="-533400" eaLnBrk="1" hangingPunct="1"/>
            <a:endParaRPr lang="en-US" sz="2400" dirty="0"/>
          </a:p>
          <a:p>
            <a:pPr marL="533400" indent="-533400" eaLnBrk="1" hangingPunct="1"/>
            <a:r>
              <a:rPr lang="en-US" sz="2400" dirty="0"/>
              <a:t>o</a:t>
            </a:r>
            <a:r>
              <a:rPr lang="sk-SK" sz="2400" dirty="0" err="1"/>
              <a:t>dborná</a:t>
            </a:r>
            <a:r>
              <a:rPr lang="sk-SK" sz="2400" dirty="0"/>
              <a:t> terminológia: premenná </a:t>
            </a:r>
            <a:r>
              <a:rPr lang="sk-SK" sz="2400" b="1" dirty="0" err="1">
                <a:solidFill>
                  <a:srgbClr val="FF0000"/>
                </a:solidFill>
              </a:rPr>
              <a:t>referencuje</a:t>
            </a:r>
            <a:r>
              <a:rPr lang="sk-SK" sz="2400" dirty="0"/>
              <a:t> objekt</a:t>
            </a:r>
          </a:p>
        </p:txBody>
      </p:sp>
    </p:spTree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Program </a:t>
            </a:r>
            <a:r>
              <a:rPr lang="sk-SK" dirty="0" err="1"/>
              <a:t>vs</a:t>
            </a:r>
            <a:r>
              <a:rPr lang="sk-SK" dirty="0"/>
              <a:t>. „svet objektov“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96954" y="1352938"/>
            <a:ext cx="2444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„náš program“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rot="5400000">
            <a:off x="1889449" y="3988836"/>
            <a:ext cx="5495731" cy="0"/>
          </a:xfrm>
          <a:prstGeom prst="lin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38100" cap="flat" cmpd="sng" algn="ctr">
            <a:solidFill>
              <a:srgbClr val="0070C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095999" y="1374710"/>
            <a:ext cx="2581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„svet objektov“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8330" y="2275113"/>
            <a:ext cx="1220668" cy="206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09118" y="4070082"/>
            <a:ext cx="932381" cy="841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1701" y="4963886"/>
            <a:ext cx="1552566" cy="1672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Line 5"/>
          <p:cNvSpPr>
            <a:spLocks noChangeShapeType="1"/>
          </p:cNvSpPr>
          <p:nvPr/>
        </p:nvSpPr>
        <p:spPr bwMode="auto">
          <a:xfrm>
            <a:off x="2267338" y="2612569"/>
            <a:ext cx="4161454" cy="438541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>
            <a:off x="2323322" y="3452327"/>
            <a:ext cx="3219062" cy="979715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>
            <a:off x="2267338" y="4320073"/>
            <a:ext cx="4376057" cy="1418254"/>
          </a:xfrm>
          <a:prstGeom prst="line">
            <a:avLst/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Box 12"/>
          <p:cNvSpPr txBox="1"/>
          <p:nvPr/>
        </p:nvSpPr>
        <p:spPr>
          <a:xfrm>
            <a:off x="613390" y="3141848"/>
            <a:ext cx="2021633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franklin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3050" y="4027685"/>
            <a:ext cx="2065175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sandbox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9756" y="2258008"/>
            <a:ext cx="1511558" cy="584775"/>
          </a:xfrm>
          <a:prstGeom prst="rect">
            <a:avLst/>
          </a:prstGeom>
          <a:gradFill flip="none" rotWithShape="1">
            <a:gsLst>
              <a:gs pos="50000">
                <a:srgbClr val="FFE781"/>
              </a:gs>
              <a:gs pos="100000">
                <a:srgbClr val="FFC000"/>
              </a:gs>
            </a:gsLst>
            <a:lin ang="5400000" scaled="1"/>
            <a:tileRect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sk-SK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oi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26572" y="5423835"/>
            <a:ext cx="4002831" cy="1200329"/>
          </a:xfrm>
          <a:prstGeom prst="rect">
            <a:avLst/>
          </a:prstGeom>
          <a:blipFill>
            <a:blip r:embed="rId5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Lucida Sans" pitchFamily="34" charset="0"/>
              </a:rPr>
              <a:t>Cez „komunikačné“ premenné v programe komunikujeme s objektmi, ktoré sme vytvorili cez </a:t>
            </a:r>
            <a:r>
              <a:rPr lang="sk-SK" sz="1800" b="1" dirty="0">
                <a:latin typeface="Lucida Sans" pitchFamily="34" charset="0"/>
              </a:rPr>
              <a:t>new</a:t>
            </a:r>
            <a:r>
              <a:rPr lang="sk-SK" sz="1800" dirty="0">
                <a:latin typeface="Lucida Sans" pitchFamily="34" charset="0"/>
              </a:rPr>
              <a:t> vo „svete objektov“.</a:t>
            </a:r>
          </a:p>
        </p:txBody>
      </p:sp>
    </p:spTree>
  </p:cSld>
  <p:clrMapOvr>
    <a:masterClrMapping/>
  </p:clrMapOvr>
  <p:transition spd="med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Experiment</a:t>
            </a:r>
            <a:endParaRPr lang="cs-CZ" sz="4000"/>
          </a:p>
        </p:txBody>
      </p:sp>
      <p:sp>
        <p:nvSpPr>
          <p:cNvPr id="109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sa stane, ak dopíšeme ďalšie príkaz</a:t>
            </a:r>
            <a:r>
              <a:rPr lang="en-US" dirty="0"/>
              <a:t>y?</a:t>
            </a:r>
          </a:p>
          <a:p>
            <a:pPr eaLnBrk="1" hangingPunct="1">
              <a:buFontTx/>
              <a:buNone/>
            </a:pP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			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franklin.step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r>
              <a:rPr lang="sk-SK" dirty="0"/>
              <a:t> </a:t>
            </a:r>
            <a:endParaRPr lang="en-US" dirty="0"/>
          </a:p>
          <a:p>
            <a:pPr algn="ctr" eaLnBrk="1" hangingPunct="1">
              <a:buFontTx/>
              <a:buNone/>
            </a:pPr>
            <a:endParaRPr lang="en-US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sk-SK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sk-SK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</a:rPr>
              <a:t>Výsledok: </a:t>
            </a:r>
            <a:endParaRPr lang="en-US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korytnačku vieme ovládať aj z programu </a:t>
            </a:r>
            <a:r>
              <a:rPr lang="en-US" dirty="0">
                <a:solidFill>
                  <a:srgbClr val="FF0000"/>
                </a:solidFill>
              </a:rPr>
              <a:t>!!!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090564" name="Picture 4"/>
          <p:cNvPicPr>
            <a:picLocks noChangeAspect="1" noChangeArrowheads="1"/>
          </p:cNvPicPr>
          <p:nvPr/>
        </p:nvPicPr>
        <p:blipFill>
          <a:blip r:embed="rId2" cstate="print"/>
          <a:srcRect l="6061" t="3952" r="9026" b="5190"/>
          <a:stretch>
            <a:fillRect/>
          </a:stretch>
        </p:blipFill>
        <p:spPr bwMode="auto">
          <a:xfrm>
            <a:off x="6780213" y="1951038"/>
            <a:ext cx="2046287" cy="30289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05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0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0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Sp</a:t>
            </a:r>
            <a:r>
              <a:rPr lang="sk-SK" sz="4000" dirty="0" err="1"/>
              <a:t>úšťanie</a:t>
            </a:r>
            <a:r>
              <a:rPr lang="sk-SK" sz="4000" dirty="0"/>
              <a:t> metód „z Javy“</a:t>
            </a:r>
            <a:r>
              <a:rPr lang="en-US" sz="4000" dirty="0"/>
              <a:t> </a:t>
            </a:r>
            <a:endParaRPr lang="cs-CZ" sz="4000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sk-SK" dirty="0" err="1">
                <a:solidFill>
                  <a:srgbClr val="0070C0"/>
                </a:solidFill>
                <a:latin typeface="Courier New" pitchFamily="49" charset="0"/>
              </a:rPr>
              <a:t>franklin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dirty="0">
                <a:solidFill>
                  <a:srgbClr val="C00000"/>
                </a:solidFill>
                <a:latin typeface="Courier New" pitchFamily="49" charset="0"/>
              </a:rPr>
              <a:t>step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100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r>
              <a:rPr lang="cs-CZ" b="1" dirty="0">
                <a:solidFill>
                  <a:srgbClr val="0070C0"/>
                </a:solidFill>
                <a:latin typeface="Courier New" pitchFamily="49" charset="0"/>
              </a:rPr>
              <a:t>;</a:t>
            </a:r>
          </a:p>
        </p:txBody>
      </p:sp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3827463" y="5319713"/>
            <a:ext cx="5316537" cy="100488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/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korytnacka.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</a:rPr>
              <a:t>stamp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algn="l"/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korytnacka.moveTo(</a:t>
            </a:r>
            <a:r>
              <a:rPr lang="en-US" sz="2400">
                <a:solidFill>
                  <a:srgbClr val="000000"/>
                </a:solidFill>
                <a:latin typeface="Courier New" pitchFamily="49" charset="0"/>
              </a:rPr>
              <a:t>30, 50</a:t>
            </a:r>
            <a:r>
              <a:rPr lang="cs-CZ" sz="240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V="1">
            <a:off x="1772816" y="1772815"/>
            <a:ext cx="1408923" cy="194076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63896" y="2752629"/>
            <a:ext cx="2855165" cy="332398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100" b="1" dirty="0">
                <a:latin typeface="Lucida Sans" pitchFamily="34" charset="0"/>
              </a:rPr>
              <a:t>KTO</a:t>
            </a:r>
          </a:p>
          <a:p>
            <a:r>
              <a:rPr lang="sk-SK" sz="2100" dirty="0">
                <a:latin typeface="Lucida Sans" pitchFamily="34" charset="0"/>
              </a:rPr>
              <a:t>Meno premennej, cez ktorú komunikujeme s objektom (ktorá obsluhuje objekt, či ktorá </a:t>
            </a:r>
            <a:r>
              <a:rPr lang="sk-SK" sz="2100" b="1" dirty="0" err="1">
                <a:latin typeface="Lucida Sans" pitchFamily="34" charset="0"/>
              </a:rPr>
              <a:t>referencuje</a:t>
            </a:r>
            <a:r>
              <a:rPr lang="sk-SK" sz="2100" dirty="0">
                <a:latin typeface="Lucida Sans" pitchFamily="34" charset="0"/>
              </a:rPr>
              <a:t> objekt), ktorého metódu chceme vykonať.</a:t>
            </a:r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V="1">
            <a:off x="4665304" y="1754155"/>
            <a:ext cx="163870" cy="165151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865986" y="2933022"/>
            <a:ext cx="2086945" cy="138499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100" b="1" dirty="0">
                <a:latin typeface="Lucida Sans" pitchFamily="34" charset="0"/>
              </a:rPr>
              <a:t>ČO</a:t>
            </a:r>
            <a:endParaRPr lang="en-US" sz="2100" b="1" dirty="0">
              <a:latin typeface="Lucida Sans" pitchFamily="34" charset="0"/>
            </a:endParaRPr>
          </a:p>
          <a:p>
            <a:r>
              <a:rPr lang="sk-SK" sz="2100" dirty="0">
                <a:latin typeface="Lucida Sans" pitchFamily="34" charset="0"/>
              </a:rPr>
              <a:t>Meno metódy, ktorú chceme vykonať.</a:t>
            </a:r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 flipV="1">
            <a:off x="5910369" y="1754154"/>
            <a:ext cx="1367508" cy="17261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183087" y="2936132"/>
            <a:ext cx="2662333" cy="203132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100" b="1" dirty="0">
                <a:latin typeface="Lucida Sans" pitchFamily="34" charset="0"/>
              </a:rPr>
              <a:t>UPRESNENIE</a:t>
            </a:r>
          </a:p>
          <a:p>
            <a:r>
              <a:rPr lang="sk-SK" sz="2100" dirty="0">
                <a:latin typeface="Lucida Sans" pitchFamily="34" charset="0"/>
              </a:rPr>
              <a:t>Parametre metódy medzi zátvorkami. Ak je parametrov viac, oddeľujeme ich čiarkou.</a:t>
            </a:r>
          </a:p>
        </p:txBody>
      </p:sp>
    </p:spTree>
  </p:cSld>
  <p:clrMapOvr>
    <a:masterClrMapping/>
  </p:clrMapOvr>
  <p:transition spd="med">
    <p:randomBa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Sp</a:t>
            </a:r>
            <a:r>
              <a:rPr lang="sk-SK" sz="4000"/>
              <a:t>úšťanie metód „z Javy“</a:t>
            </a:r>
            <a:endParaRPr lang="cs-CZ" sz="40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6870" indent="-356870" algn="ctr" eaLnBrk="1" hangingPunct="1">
              <a:lnSpc>
                <a:spcPct val="90000"/>
              </a:lnSpc>
              <a:buFontTx/>
              <a:buNone/>
            </a:pP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.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step(100)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;</a:t>
            </a:r>
            <a:endParaRPr lang="sk-SK" b="1" dirty="0">
              <a:solidFill>
                <a:srgbClr val="FF0000"/>
              </a:solidFill>
            </a:endParaRPr>
          </a:p>
          <a:p>
            <a:pPr marL="356870" indent="-356870" eaLnBrk="1" hangingPunct="1">
              <a:lnSpc>
                <a:spcPct val="90000"/>
              </a:lnSpc>
            </a:pPr>
            <a:r>
              <a:rPr lang="sk-SK" dirty="0"/>
              <a:t>o</a:t>
            </a:r>
            <a:r>
              <a:rPr lang="en-US" dirty="0" err="1"/>
              <a:t>dborn</a:t>
            </a:r>
            <a:r>
              <a:rPr lang="sk-SK" dirty="0"/>
              <a:t>á terminológia: voláme metódu </a:t>
            </a:r>
            <a:r>
              <a:rPr lang="sk-SK" dirty="0">
                <a:latin typeface="Consolas" panose="020B0609020204030204" pitchFamily="49" charset="0"/>
              </a:rPr>
              <a:t>step</a:t>
            </a:r>
            <a:r>
              <a:rPr lang="sk-SK" dirty="0"/>
              <a:t> objektu </a:t>
            </a:r>
            <a:r>
              <a:rPr lang="sk-SK" dirty="0" err="1"/>
              <a:t>referencovaného</a:t>
            </a:r>
            <a:r>
              <a:rPr lang="sk-SK" dirty="0"/>
              <a:t> premennou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franklin</a:t>
            </a:r>
            <a:endParaRPr lang="sk-S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356870" indent="-356870" eaLnBrk="1" hangingPunct="1">
              <a:lnSpc>
                <a:spcPct val="90000"/>
              </a:lnSpc>
            </a:pPr>
            <a:endParaRPr lang="en-US" dirty="0"/>
          </a:p>
          <a:p>
            <a:pPr marL="356870" indent="-356870" eaLnBrk="1" hangingPunct="1">
              <a:lnSpc>
                <a:spcPct val="90000"/>
              </a:lnSpc>
            </a:pPr>
            <a:r>
              <a:rPr lang="sk-SK" dirty="0">
                <a:cs typeface="Lucida Sans Unicode"/>
              </a:rPr>
              <a:t>na zapamätanie</a:t>
            </a:r>
            <a:r>
              <a:rPr lang="en-US" dirty="0">
                <a:cs typeface="Lucida Sans Unicode"/>
              </a:rPr>
              <a:t> (</a:t>
            </a:r>
            <a:r>
              <a:rPr lang="en-US" dirty="0" err="1">
                <a:cs typeface="Lucida Sans Unicode"/>
              </a:rPr>
              <a:t>naj</a:t>
            </a:r>
            <a:r>
              <a:rPr lang="sk-SK" dirty="0">
                <a:cs typeface="Lucida Sans Unicode"/>
              </a:rPr>
              <a:t>častejšie chyby</a:t>
            </a:r>
            <a:r>
              <a:rPr lang="en-US" dirty="0">
                <a:cs typeface="Lucida Sans Unicode"/>
              </a:rPr>
              <a:t>!)</a:t>
            </a:r>
            <a:r>
              <a:rPr lang="sk-SK" dirty="0">
                <a:cs typeface="Lucida Sans Unicode"/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pred a za </a:t>
            </a:r>
            <a:r>
              <a:rPr lang="sk-SK" dirty="0">
                <a:solidFill>
                  <a:srgbClr val="FF0000"/>
                </a:solidFill>
              </a:rPr>
              <a:t>bodkou</a:t>
            </a:r>
            <a:r>
              <a:rPr lang="sk-SK" dirty="0"/>
              <a:t> nesmú byť </a:t>
            </a:r>
            <a:r>
              <a:rPr lang="sk-SK" dirty="0">
                <a:solidFill>
                  <a:srgbClr val="FF0000"/>
                </a:solidFill>
              </a:rPr>
              <a:t>medzery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>
                <a:cs typeface="Lucida Sans Unicode"/>
              </a:rPr>
              <a:t>za každým príkazom v Jave sa píše </a:t>
            </a:r>
            <a:r>
              <a:rPr lang="sk-SK" dirty="0">
                <a:solidFill>
                  <a:srgbClr val="FF0000"/>
                </a:solidFill>
                <a:cs typeface="Lucida Sans Unicode"/>
              </a:rPr>
              <a:t>bodkočiarka</a:t>
            </a:r>
            <a:r>
              <a:rPr lang="sk-SK" dirty="0">
                <a:cs typeface="Lucida Sans Unicode"/>
              </a:rPr>
              <a:t> </a:t>
            </a:r>
            <a:r>
              <a:rPr lang="en-US" dirty="0">
                <a:cs typeface="Lucida Sans Unicode"/>
              </a:rPr>
              <a:t>(</a:t>
            </a:r>
            <a:r>
              <a:rPr lang="sk-SK" dirty="0">
                <a:cs typeface="Lucida Sans Unicode"/>
              </a:rPr>
              <a:t>až na jednu výnimku</a:t>
            </a:r>
            <a:r>
              <a:rPr lang="en-US" dirty="0">
                <a:cs typeface="Lucida Sans Unicode"/>
              </a:rPr>
              <a:t> – </a:t>
            </a:r>
            <a:r>
              <a:rPr lang="sk-SK" dirty="0">
                <a:cs typeface="Lucida Sans Unicode"/>
              </a:rPr>
              <a:t>bude </a:t>
            </a:r>
            <a:r>
              <a:rPr lang="en-US" err="1">
                <a:cs typeface="Lucida Sans Unicode"/>
              </a:rPr>
              <a:t>nesk</a:t>
            </a:r>
            <a:r>
              <a:rPr lang="sk-SK" err="1">
                <a:cs typeface="Lucida Sans Unicode"/>
              </a:rPr>
              <a:t>ôr</a:t>
            </a:r>
            <a:r>
              <a:rPr lang="en-US" dirty="0">
                <a:cs typeface="Lucida Sans Unicode"/>
              </a:rPr>
              <a:t>)</a:t>
            </a:r>
            <a:endParaRPr lang="sk-SK" dirty="0">
              <a:cs typeface="Lucida Sans Unicode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dirty="0">
                <a:cs typeface="Lucida Sans Unicode"/>
              </a:rPr>
              <a:t>pravidlá </a:t>
            </a:r>
            <a:r>
              <a:rPr lang="sk-SK" dirty="0">
                <a:solidFill>
                  <a:srgbClr val="FF0000"/>
                </a:solidFill>
                <a:cs typeface="Lucida Sans Unicode"/>
              </a:rPr>
              <a:t>slušného formátovania</a:t>
            </a:r>
            <a:r>
              <a:rPr lang="sk-SK" dirty="0">
                <a:cs typeface="Lucida Sans Unicode"/>
              </a:rPr>
              <a:t> </a:t>
            </a:r>
            <a:r>
              <a:rPr lang="en-US" dirty="0">
                <a:cs typeface="Lucida Sans Unicode"/>
              </a:rPr>
              <a:t>(</a:t>
            </a:r>
            <a:r>
              <a:rPr lang="en-US" dirty="0" err="1">
                <a:cs typeface="Lucida Sans Unicode"/>
              </a:rPr>
              <a:t>viac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na</a:t>
            </a:r>
            <a:r>
              <a:rPr lang="en-US" dirty="0">
                <a:cs typeface="Lucida Sans Unicode"/>
              </a:rPr>
              <a:t> cv</a:t>
            </a:r>
            <a:r>
              <a:rPr lang="sk-SK" dirty="0" err="1">
                <a:cs typeface="Lucida Sans Unicode"/>
              </a:rPr>
              <a:t>ičení</a:t>
            </a:r>
            <a:r>
              <a:rPr lang="en-US" dirty="0">
                <a:cs typeface="Lucida Sans Unicode"/>
              </a:rPr>
              <a:t>) </a:t>
            </a:r>
            <a:r>
              <a:rPr lang="en-US" dirty="0" err="1">
                <a:cs typeface="Lucida Sans Unicode"/>
              </a:rPr>
              <a:t>alebo</a:t>
            </a:r>
            <a:r>
              <a:rPr lang="en-US" dirty="0">
                <a:cs typeface="Lucida Sans Unicode"/>
              </a:rPr>
              <a:t> </a:t>
            </a:r>
            <a:r>
              <a:rPr lang="en-US" b="1" i="1" dirty="0">
                <a:cs typeface="Lucida Sans Unicode"/>
              </a:rPr>
              <a:t>CTRL+ALT+L</a:t>
            </a:r>
            <a:r>
              <a:rPr lang="en-US" dirty="0">
                <a:cs typeface="Lucida Sans Unicode"/>
              </a:rPr>
              <a:t> v IntelliJ IDEA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>
                <a:cs typeface="Lucida Sans Unicode"/>
              </a:rPr>
              <a:t>v</a:t>
            </a:r>
            <a:r>
              <a:rPr lang="sk-SK" dirty="0">
                <a:cs typeface="Lucida Sans Unicode"/>
              </a:rPr>
              <a:t> Jave na </a:t>
            </a:r>
            <a:r>
              <a:rPr lang="sk-SK" dirty="0">
                <a:solidFill>
                  <a:srgbClr val="FF0000"/>
                </a:solidFill>
                <a:cs typeface="Lucida Sans Unicode"/>
              </a:rPr>
              <a:t>veľkosti písmen</a:t>
            </a:r>
            <a:r>
              <a:rPr lang="sk-SK" dirty="0">
                <a:cs typeface="Lucida Sans Unicode"/>
              </a:rPr>
              <a:t> záleží: „Ahoj nie je </a:t>
            </a:r>
            <a:r>
              <a:rPr lang="sk-SK" err="1">
                <a:cs typeface="Lucida Sans Unicode"/>
              </a:rPr>
              <a:t>aHoj</a:t>
            </a:r>
            <a:r>
              <a:rPr lang="sk-SK" dirty="0">
                <a:cs typeface="Lucida Sans Unicode"/>
              </a:rPr>
              <a:t>“</a:t>
            </a:r>
            <a:endParaRPr lang="en-US" dirty="0">
              <a:cs typeface="Lucida Sans Unicode"/>
            </a:endParaRPr>
          </a:p>
          <a:p>
            <a:pPr lvl="1" eaLnBrk="1" hangingPunct="1">
              <a:lnSpc>
                <a:spcPct val="90000"/>
              </a:lnSpc>
            </a:pPr>
            <a:endParaRPr lang="sk-SK" dirty="0"/>
          </a:p>
          <a:p>
            <a:pPr marL="356870" indent="-356870" eaLnBrk="1" hangingPunct="1">
              <a:lnSpc>
                <a:spcPct val="90000"/>
              </a:lnSpc>
            </a:pPr>
            <a:endParaRPr lang="cs-CZ" dirty="0"/>
          </a:p>
        </p:txBody>
      </p:sp>
      <p:pic>
        <p:nvPicPr>
          <p:cNvPr id="18434" name="Picture 2" descr="http://benefits.iowa.gov/images/remembe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9380" y="2638660"/>
            <a:ext cx="2444620" cy="17719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9913" y="255588"/>
            <a:ext cx="7092950" cy="530225"/>
          </a:xfrm>
        </p:spPr>
        <p:txBody>
          <a:bodyPr/>
          <a:lstStyle/>
          <a:p>
            <a:pPr eaLnBrk="1" hangingPunct="1"/>
            <a:r>
              <a:rPr lang="en-US" dirty="0" err="1"/>
              <a:t>Programujme</a:t>
            </a:r>
            <a:r>
              <a:rPr lang="en-US" dirty="0"/>
              <a:t> p</a:t>
            </a:r>
            <a:r>
              <a:rPr lang="sk-SK" dirty="0" err="1"/>
              <a:t>rvé</a:t>
            </a:r>
            <a:r>
              <a:rPr lang="en-US" dirty="0"/>
              <a:t> </a:t>
            </a:r>
            <a:r>
              <a:rPr lang="sk-SK" dirty="0"/>
              <a:t>programy</a:t>
            </a:r>
            <a:r>
              <a:rPr lang="en-US" dirty="0"/>
              <a:t>!</a:t>
            </a:r>
            <a:endParaRPr lang="cs-CZ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budeme písať príkazy, ktoré namaľujú: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štvorec, </a:t>
            </a:r>
            <a:r>
              <a:rPr lang="sk-SK" dirty="0" err="1"/>
              <a:t>obdlžník</a:t>
            </a:r>
            <a:r>
              <a:rPr lang="sk-SK" dirty="0"/>
              <a:t>, trojuholník v kombinácií so zmenami farby ...</a:t>
            </a:r>
          </a:p>
          <a:p>
            <a:pPr eaLnBrk="1" hangingPunct="1">
              <a:lnSpc>
                <a:spcPct val="9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novinky: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JPAZUtilities.delay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(100) </a:t>
            </a:r>
            <a:r>
              <a:rPr lang="en-US" dirty="0"/>
              <a:t>– </a:t>
            </a:r>
            <a:r>
              <a:rPr lang="en-US" dirty="0" err="1"/>
              <a:t>zastav</a:t>
            </a:r>
            <a:r>
              <a:rPr lang="sk-SK" dirty="0"/>
              <a:t>í vykonávanie programu na 100 </a:t>
            </a:r>
            <a:r>
              <a:rPr lang="sk-SK" dirty="0" err="1"/>
              <a:t>ms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Color.RED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Color.BLACK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, ... </a:t>
            </a:r>
            <a:r>
              <a:rPr lang="sk-SK" dirty="0"/>
              <a:t>- hodnoty farieb pre </a:t>
            </a:r>
            <a:r>
              <a:rPr lang="en-US" dirty="0" err="1"/>
              <a:t>korytna</a:t>
            </a:r>
            <a:r>
              <a:rPr lang="sk-SK" dirty="0"/>
              <a:t>čí príkaz </a:t>
            </a:r>
            <a:r>
              <a:rPr lang="sk-SK" dirty="0" err="1">
                <a:latin typeface="Consolas" panose="020B0609020204030204" pitchFamily="49" charset="0"/>
                <a:cs typeface="Consolas" panose="020B0609020204030204" pitchFamily="49" charset="0"/>
              </a:rPr>
              <a:t>setPenColor</a:t>
            </a:r>
            <a:endParaRPr lang="sk-SK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zápis reálnych čísel </a:t>
            </a:r>
            <a:r>
              <a:rPr lang="en-US" dirty="0"/>
              <a:t>(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double</a:t>
            </a:r>
            <a:r>
              <a:rPr lang="en-US" dirty="0"/>
              <a:t> v OI)</a:t>
            </a:r>
            <a:r>
              <a:rPr lang="sk-SK" dirty="0"/>
              <a:t>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2.3, 4.82,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v OI: </a:t>
            </a:r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cel</a:t>
            </a:r>
            <a:r>
              <a:rPr lang="sk-SK" dirty="0"/>
              <a:t>é čísla 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20,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-60, 130, …</a:t>
            </a:r>
            <a:endParaRPr lang="sk-SK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 eaLnBrk="1" hangingPunct="1">
              <a:lnSpc>
                <a:spcPct val="90000"/>
              </a:lnSpc>
            </a:pP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Vo </a:t>
            </a:r>
            <a:r>
              <a:rPr lang="en-US" sz="4000" dirty="0" err="1"/>
              <a:t>dvojici</a:t>
            </a:r>
            <a:r>
              <a:rPr lang="en-US" sz="4000" dirty="0"/>
              <a:t> </a:t>
            </a:r>
            <a:r>
              <a:rPr lang="en-US" sz="4000" dirty="0" err="1"/>
              <a:t>je</a:t>
            </a:r>
            <a:r>
              <a:rPr lang="en-US" sz="4000" dirty="0"/>
              <a:t> </a:t>
            </a:r>
            <a:r>
              <a:rPr lang="sk-SK" sz="4000" dirty="0"/>
              <a:t>život krajší...</a:t>
            </a:r>
            <a:endParaRPr lang="cs-CZ" sz="4000" dirty="0"/>
          </a:p>
        </p:txBody>
      </p:sp>
      <p:sp>
        <p:nvSpPr>
          <p:cNvPr id="109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/>
              <a:t>náš cieľ: </a:t>
            </a:r>
            <a:r>
              <a:rPr lang="en-US" sz="2400" dirty="0" err="1"/>
              <a:t>prida</a:t>
            </a:r>
            <a:r>
              <a:rPr lang="sk-SK" sz="2400" dirty="0"/>
              <a:t>ť do plochy ďalšiu korytnačku a nechať j</a:t>
            </a:r>
            <a:r>
              <a:rPr lang="en-US" sz="2400" dirty="0"/>
              <a:t>u</a:t>
            </a:r>
            <a:r>
              <a:rPr lang="sk-SK" sz="2400" dirty="0"/>
              <a:t> „špehovať“ </a:t>
            </a:r>
            <a:r>
              <a:rPr lang="sk-SK" sz="2400" dirty="0" err="1"/>
              <a:t>Object</a:t>
            </a:r>
            <a:r>
              <a:rPr lang="sk-SK" sz="2400" dirty="0"/>
              <a:t> </a:t>
            </a:r>
            <a:r>
              <a:rPr lang="sk-SK" sz="2400" dirty="0" err="1"/>
              <a:t>Inspectorom</a:t>
            </a:r>
            <a:r>
              <a:rPr lang="sk-SK" sz="2400" dirty="0"/>
              <a:t>...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cecil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plocha.add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cecil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oi.inspect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cecil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sk-SK" sz="2400" dirty="0"/>
          </a:p>
          <a:p>
            <a:pPr eaLnBrk="1" hangingPunct="1">
              <a:lnSpc>
                <a:spcPct val="90000"/>
              </a:lnSpc>
            </a:pPr>
            <a:r>
              <a:rPr lang="sk-SK" sz="2400" dirty="0"/>
              <a:t>pozorovanie: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dirty="0"/>
              <a:t>obe korytnačky majú </a:t>
            </a:r>
            <a:r>
              <a:rPr lang="sk-SK" sz="2000" dirty="0">
                <a:solidFill>
                  <a:srgbClr val="FF0000"/>
                </a:solidFill>
              </a:rPr>
              <a:t>rovnaké</a:t>
            </a:r>
            <a:r>
              <a:rPr lang="sk-SK" sz="2000" dirty="0"/>
              <a:t> metódy a vlastnosti</a:t>
            </a:r>
          </a:p>
          <a:p>
            <a:pPr lvl="1" eaLnBrk="1" hangingPunct="1">
              <a:lnSpc>
                <a:spcPct val="90000"/>
              </a:lnSpc>
            </a:pPr>
            <a:r>
              <a:rPr lang="sk-SK" sz="2000" dirty="0"/>
              <a:t>aktuálne </a:t>
            </a:r>
            <a:r>
              <a:rPr lang="sk-SK" sz="2000" dirty="0">
                <a:solidFill>
                  <a:srgbClr val="FF0000"/>
                </a:solidFill>
              </a:rPr>
              <a:t>hodnoty vlastností</a:t>
            </a:r>
            <a:r>
              <a:rPr lang="sk-SK" sz="2000" dirty="0"/>
              <a:t> sú rôzne</a:t>
            </a:r>
          </a:p>
          <a:p>
            <a:pPr lvl="1" eaLnBrk="1" hangingPunct="1">
              <a:lnSpc>
                <a:spcPct val="90000"/>
              </a:lnSpc>
            </a:pPr>
            <a:endParaRPr lang="cs-CZ" sz="2000" dirty="0"/>
          </a:p>
        </p:txBody>
      </p:sp>
      <p:pic>
        <p:nvPicPr>
          <p:cNvPr id="16386" name="Picture 2" descr="http://images.clipartof.com/small/99198-Royalty-Free-RF-Clipart-Illustration-Of-A-Turtle-Pair-Gazing-Over-A-Pink-Hear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911"/>
          <a:stretch>
            <a:fillRect/>
          </a:stretch>
        </p:blipFill>
        <p:spPr bwMode="auto">
          <a:xfrm>
            <a:off x="6802015" y="5207021"/>
            <a:ext cx="2174103" cy="153901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5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5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9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95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5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9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95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je to trieda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5408612" cy="4802187"/>
          </a:xfrm>
        </p:spPr>
        <p:txBody>
          <a:bodyPr/>
          <a:lstStyle/>
          <a:p>
            <a:pPr eaLnBrk="1" hangingPunct="1"/>
            <a:r>
              <a:rPr lang="en-US" b="1" dirty="0" err="1"/>
              <a:t>Trieda</a:t>
            </a:r>
            <a:r>
              <a:rPr lang="en-US" dirty="0"/>
              <a:t> je </a:t>
            </a:r>
            <a:r>
              <a:rPr lang="sk-SK" b="1" dirty="0">
                <a:solidFill>
                  <a:srgbClr val="FF0000"/>
                </a:solidFill>
              </a:rPr>
              <a:t>šablóna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vzor</a:t>
            </a:r>
            <a:r>
              <a:rPr lang="en-US" dirty="0"/>
              <a:t>), </a:t>
            </a:r>
            <a:r>
              <a:rPr lang="en-US" dirty="0" err="1"/>
              <a:t>ktor</a:t>
            </a:r>
            <a:r>
              <a:rPr lang="sk-SK" dirty="0"/>
              <a:t>ý </a:t>
            </a:r>
            <a:r>
              <a:rPr lang="sk-SK" b="1" dirty="0">
                <a:solidFill>
                  <a:srgbClr val="FF0000"/>
                </a:solidFill>
              </a:rPr>
              <a:t>predpisuje</a:t>
            </a:r>
            <a:r>
              <a:rPr lang="sk-SK" dirty="0"/>
              <a:t> aké </a:t>
            </a:r>
            <a:r>
              <a:rPr lang="sk-SK" b="1" dirty="0">
                <a:solidFill>
                  <a:srgbClr val="FF0000"/>
                </a:solidFill>
              </a:rPr>
              <a:t>metódy</a:t>
            </a:r>
            <a:r>
              <a:rPr lang="sk-SK" dirty="0"/>
              <a:t> má trieda a čo sa stane pri ich spustení.</a:t>
            </a:r>
            <a:endParaRPr lang="en-US" dirty="0"/>
          </a:p>
          <a:p>
            <a:pPr eaLnBrk="1" hangingPunct="1"/>
            <a:r>
              <a:rPr lang="sk-SK" b="1" dirty="0"/>
              <a:t>Trieda</a:t>
            </a:r>
            <a:r>
              <a:rPr lang="sk-SK" dirty="0"/>
              <a:t> je „genetická informácia“, ktorú dostáva objekt danej triedy pri svojom „narodení“ </a:t>
            </a:r>
            <a:r>
              <a:rPr lang="en-US" dirty="0"/>
              <a:t>(</a:t>
            </a:r>
            <a:r>
              <a:rPr lang="en-US" dirty="0" err="1"/>
              <a:t>vytvoren</a:t>
            </a:r>
            <a:r>
              <a:rPr lang="sk-SK" dirty="0"/>
              <a:t>í vo „svete objektov“</a:t>
            </a:r>
            <a:r>
              <a:rPr lang="en-US" dirty="0"/>
              <a:t>)</a:t>
            </a:r>
          </a:p>
          <a:p>
            <a:pPr eaLnBrk="1" hangingPunct="1"/>
            <a:endParaRPr lang="sk-SK" dirty="0"/>
          </a:p>
          <a:p>
            <a:pPr eaLnBrk="1" hangingPunct="1"/>
            <a:endParaRPr lang="cs-CZ" dirty="0"/>
          </a:p>
        </p:txBody>
      </p:sp>
      <p:pic>
        <p:nvPicPr>
          <p:cNvPr id="14338" name="Picture 2" descr="http://www.progtalk.com/data/c734959e-2a96-4474-a760-34bcff257b11/788/4f2534bf-fb3a-4192-82e7-5712db41fee6_dclas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3780" y="1302236"/>
            <a:ext cx="2196718" cy="2784573"/>
          </a:xfrm>
          <a:prstGeom prst="rect">
            <a:avLst/>
          </a:prstGeom>
          <a:noFill/>
        </p:spPr>
      </p:pic>
      <p:pic>
        <p:nvPicPr>
          <p:cNvPr id="14340" name="Picture 4" descr="http://www.xprt.net/~rcrowley/intercom/images/I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3270" y="4119503"/>
            <a:ext cx="3292151" cy="2024673"/>
          </a:xfrm>
          <a:prstGeom prst="rect">
            <a:avLst/>
          </a:prstGeom>
          <a:noFill/>
        </p:spPr>
      </p:pic>
      <p:pic>
        <p:nvPicPr>
          <p:cNvPr id="14342" name="Picture 6" descr="http://the47le5400.info/files/2011/02/1296624493-9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7861" y="5547178"/>
            <a:ext cx="1316458" cy="913623"/>
          </a:xfrm>
          <a:prstGeom prst="rect">
            <a:avLst/>
          </a:prstGeom>
          <a:noFill/>
        </p:spPr>
      </p:pic>
      <p:pic>
        <p:nvPicPr>
          <p:cNvPr id="8" name="Picture 6" descr="http://the47le5400.info/files/2011/02/1296624493-9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2734" y="5736900"/>
            <a:ext cx="1316458" cy="913623"/>
          </a:xfrm>
          <a:prstGeom prst="rect">
            <a:avLst/>
          </a:prstGeom>
          <a:noFill/>
        </p:spPr>
      </p:pic>
      <p:pic>
        <p:nvPicPr>
          <p:cNvPr id="9" name="Picture 6" descr="http://the47le5400.info/files/2011/02/1296624493-96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09184" y="5944377"/>
            <a:ext cx="1316458" cy="91362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Prečo JAVA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1076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moderný</a:t>
            </a:r>
            <a:r>
              <a:rPr lang="sk-SK" dirty="0"/>
              <a:t> „</a:t>
            </a:r>
            <a:r>
              <a:rPr lang="en-US" dirty="0" err="1"/>
              <a:t>mainstreamov</a:t>
            </a:r>
            <a:r>
              <a:rPr lang="sk-SK" dirty="0"/>
              <a:t>ý“</a:t>
            </a:r>
            <a:br>
              <a:rPr lang="sk-SK" dirty="0"/>
            </a:br>
            <a:r>
              <a:rPr lang="sk-SK" dirty="0"/>
              <a:t>programovací jazyk</a:t>
            </a:r>
            <a:endParaRPr lang="en-US" dirty="0"/>
          </a:p>
          <a:p>
            <a:pPr eaLnBrk="1" hangingPunct="1"/>
            <a:r>
              <a:rPr lang="en-US" b="1" dirty="0" err="1">
                <a:solidFill>
                  <a:srgbClr val="FF0000"/>
                </a:solidFill>
              </a:rPr>
              <a:t>objektovo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orientovan</a:t>
            </a:r>
            <a:r>
              <a:rPr lang="sk-SK" b="1" dirty="0">
                <a:solidFill>
                  <a:srgbClr val="FF0000"/>
                </a:solidFill>
              </a:rPr>
              <a:t>á</a:t>
            </a:r>
          </a:p>
          <a:p>
            <a:pPr eaLnBrk="1" hangingPunct="1"/>
            <a:r>
              <a:rPr lang="sk-SK" i="1" dirty="0" err="1"/>
              <a:t>write</a:t>
            </a:r>
            <a:r>
              <a:rPr lang="sk-SK" i="1" dirty="0"/>
              <a:t> </a:t>
            </a:r>
            <a:r>
              <a:rPr lang="sk-SK" i="1" dirty="0" err="1"/>
              <a:t>once</a:t>
            </a:r>
            <a:r>
              <a:rPr lang="sk-SK" i="1" dirty="0"/>
              <a:t>, </a:t>
            </a:r>
            <a:r>
              <a:rPr lang="sk-SK" i="1" dirty="0" err="1"/>
              <a:t>run</a:t>
            </a:r>
            <a:r>
              <a:rPr lang="sk-SK" i="1" dirty="0"/>
              <a:t> </a:t>
            </a:r>
            <a:r>
              <a:rPr lang="sk-SK" i="1" dirty="0" err="1"/>
              <a:t>everywhere</a:t>
            </a:r>
            <a:endParaRPr lang="sk-SK" i="1" dirty="0"/>
          </a:p>
          <a:p>
            <a:pPr eaLnBrk="1" hangingPunct="1"/>
            <a:r>
              <a:rPr lang="sk-SK" b="1" dirty="0">
                <a:solidFill>
                  <a:srgbClr val="FF0000"/>
                </a:solidFill>
              </a:rPr>
              <a:t>„C“-</a:t>
            </a:r>
            <a:r>
              <a:rPr lang="sk-SK" b="1" dirty="0" err="1">
                <a:solidFill>
                  <a:srgbClr val="FF0000"/>
                </a:solidFill>
              </a:rPr>
              <a:t>čkoidný</a:t>
            </a:r>
            <a:r>
              <a:rPr lang="sk-SK" dirty="0"/>
              <a:t> programovací </a:t>
            </a:r>
            <a:br>
              <a:rPr lang="en-US" dirty="0"/>
            </a:br>
            <a:r>
              <a:rPr lang="sk-SK" dirty="0"/>
              <a:t>jazyk</a:t>
            </a:r>
            <a:endParaRPr lang="en-US" dirty="0"/>
          </a:p>
          <a:p>
            <a:pPr eaLnBrk="1" hangingPunct="1"/>
            <a:r>
              <a:rPr lang="en-US" dirty="0" err="1"/>
              <a:t>neu</a:t>
            </a:r>
            <a:r>
              <a:rPr lang="sk-SK" dirty="0"/>
              <a:t>čí sa na stredných </a:t>
            </a:r>
            <a:br>
              <a:rPr lang="en-US" dirty="0"/>
            </a:br>
            <a:r>
              <a:rPr lang="sk-SK" dirty="0"/>
              <a:t>školách</a:t>
            </a:r>
            <a:r>
              <a:rPr lang="en-US" dirty="0"/>
              <a:t>?</a:t>
            </a:r>
            <a:endParaRPr lang="sk-SK" dirty="0"/>
          </a:p>
          <a:p>
            <a:pPr algn="ctr" eaLnBrk="1" hangingPunct="1">
              <a:buFontTx/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endParaRPr lang="en-US" sz="3600" b="1" dirty="0">
              <a:solidFill>
                <a:srgbClr val="FF0000"/>
              </a:solidFill>
            </a:endParaRPr>
          </a:p>
          <a:p>
            <a:pPr eaLnBrk="1" hangingPunct="1"/>
            <a:endParaRPr lang="cs-CZ" sz="32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3000" y="1276938"/>
            <a:ext cx="1309688" cy="20828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2054" name="Picture 6" descr="https://sites.google.com/site/premind/JavaEvery.png">
            <a:extLst>
              <a:ext uri="{FF2B5EF4-FFF2-40B4-BE49-F238E27FC236}">
                <a16:creationId xmlns:a16="http://schemas.microsoft.com/office/drawing/2014/main" id="{69E055C8-4B3E-458A-917C-A136B67C2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783" y="4045475"/>
            <a:ext cx="4345905" cy="253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382097"/>
      </p:ext>
    </p:extLst>
  </p:cSld>
  <p:clrMapOvr>
    <a:masterClrMapping/>
  </p:clrMapOvr>
  <p:transition spd="med">
    <p:randomBa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Evolúcia vo svete JPAZ</a:t>
            </a:r>
            <a:r>
              <a:rPr lang="en-US" sz="4000"/>
              <a:t> (1)</a:t>
            </a:r>
            <a:endParaRPr lang="cs-CZ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 eaLnBrk="1" hangingPunct="1"/>
            <a:r>
              <a:rPr lang="sk-SK" dirty="0"/>
              <a:t>tvorstvo prežije iba ak sa </a:t>
            </a:r>
            <a:r>
              <a:rPr lang="sk-SK" b="1" dirty="0">
                <a:solidFill>
                  <a:srgbClr val="FF0000"/>
                </a:solidFill>
              </a:rPr>
              <a:t>učí nové veci</a:t>
            </a:r>
            <a:r>
              <a:rPr lang="sk-SK" dirty="0"/>
              <a:t> ...</a:t>
            </a:r>
          </a:p>
          <a:p>
            <a:pPr marL="1163637" lvl="1" indent="-533400" eaLnBrk="1" hangingPunct="1"/>
            <a:r>
              <a:rPr lang="sk-SK" dirty="0"/>
              <a:t>ako vytvoriť </a:t>
            </a:r>
            <a:r>
              <a:rPr lang="en-US" dirty="0"/>
              <a:t>(</a:t>
            </a:r>
            <a:r>
              <a:rPr lang="sk-SK" dirty="0"/>
              <a:t>„vyšľachtiť“</a:t>
            </a:r>
            <a:r>
              <a:rPr lang="en-US" dirty="0"/>
              <a:t>) </a:t>
            </a:r>
            <a:r>
              <a:rPr lang="en-US" dirty="0" err="1"/>
              <a:t>vylep</a:t>
            </a:r>
            <a:r>
              <a:rPr lang="sk-SK" dirty="0" err="1"/>
              <a:t>šený</a:t>
            </a:r>
            <a:r>
              <a:rPr lang="sk-SK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nov</a:t>
            </a:r>
            <a:r>
              <a:rPr lang="sk-SK" b="1" dirty="0">
                <a:solidFill>
                  <a:srgbClr val="FF0000"/>
                </a:solidFill>
              </a:rPr>
              <a:t>ý druh </a:t>
            </a:r>
            <a:r>
              <a:rPr lang="sk-SK" dirty="0"/>
              <a:t>korytnačiek, ktorý bude chytrejší </a:t>
            </a:r>
            <a:r>
              <a:rPr lang="en-US" dirty="0"/>
              <a:t>(</a:t>
            </a:r>
            <a:r>
              <a:rPr lang="en-US" dirty="0" err="1"/>
              <a:t>napr</a:t>
            </a:r>
            <a:r>
              <a:rPr lang="en-US" dirty="0"/>
              <a:t>. </a:t>
            </a:r>
            <a:r>
              <a:rPr lang="en-US" dirty="0" err="1"/>
              <a:t>bude</a:t>
            </a:r>
            <a:r>
              <a:rPr lang="en-US" dirty="0"/>
              <a:t> </a:t>
            </a:r>
            <a:r>
              <a:rPr lang="sk-SK" dirty="0"/>
              <a:t>poznať viac metód</a:t>
            </a:r>
            <a:r>
              <a:rPr lang="en-US" dirty="0"/>
              <a:t>)?</a:t>
            </a:r>
          </a:p>
          <a:p>
            <a:pPr marL="533400" indent="-533400" eaLnBrk="1" hangingPunct="1"/>
            <a:r>
              <a:rPr lang="sk-SK" dirty="0"/>
              <a:t>n</a:t>
            </a:r>
            <a:r>
              <a:rPr lang="en-US" dirty="0"/>
              <a:t>au</a:t>
            </a:r>
            <a:r>
              <a:rPr lang="sk-SK" dirty="0" err="1"/>
              <a:t>čiť</a:t>
            </a:r>
            <a:r>
              <a:rPr lang="sk-SK" dirty="0"/>
              <a:t> nové znamená:</a:t>
            </a:r>
          </a:p>
          <a:p>
            <a:pPr marL="1082675" lvl="1" indent="-457200" eaLnBrk="1" hangingPunct="1"/>
            <a:r>
              <a:rPr lang="en-US" dirty="0" err="1"/>
              <a:t>pozna</a:t>
            </a:r>
            <a:r>
              <a:rPr lang="sk-SK" dirty="0"/>
              <a:t>ť všetko staré </a:t>
            </a:r>
            <a:r>
              <a:rPr lang="en-US" dirty="0"/>
              <a:t>(</a:t>
            </a:r>
            <a:r>
              <a:rPr lang="en-US" dirty="0" err="1"/>
              <a:t>nezabudn</a:t>
            </a:r>
            <a:r>
              <a:rPr lang="sk-SK" dirty="0" err="1"/>
              <a:t>úť</a:t>
            </a:r>
            <a:r>
              <a:rPr lang="sk-SK" dirty="0"/>
              <a:t>, čo sa už vedelo</a:t>
            </a:r>
            <a:r>
              <a:rPr lang="en-US" dirty="0"/>
              <a:t>) </a:t>
            </a:r>
            <a:r>
              <a:rPr lang="sk-SK" dirty="0"/>
              <a:t>a </a:t>
            </a:r>
            <a:r>
              <a:rPr lang="en-US" dirty="0"/>
              <a:t>navy</a:t>
            </a:r>
            <a:r>
              <a:rPr lang="sk-SK" dirty="0" err="1"/>
              <a:t>še</a:t>
            </a:r>
            <a:r>
              <a:rPr lang="sk-SK" dirty="0"/>
              <a:t> poznať aj nové veci</a:t>
            </a:r>
            <a:endParaRPr lang="en-US" dirty="0"/>
          </a:p>
          <a:p>
            <a:pPr marL="1082675" lvl="1" indent="-457200" eaLnBrk="1" hangingPunct="1"/>
            <a:r>
              <a:rPr lang="sk-SK" dirty="0"/>
              <a:t>r</a:t>
            </a:r>
            <a:r>
              <a:rPr lang="en-US" dirty="0"/>
              <a:t>oz</a:t>
            </a:r>
            <a:r>
              <a:rPr lang="sk-SK" dirty="0"/>
              <a:t>šíriť existujúce schopnosti </a:t>
            </a:r>
            <a:r>
              <a:rPr lang="en-US" dirty="0"/>
              <a:t>(</a:t>
            </a:r>
            <a:r>
              <a:rPr lang="sk-SK" dirty="0"/>
              <a:t>z </a:t>
            </a:r>
            <a:r>
              <a:rPr lang="en-US" dirty="0"/>
              <a:t>tried</a:t>
            </a:r>
            <a:r>
              <a:rPr lang="sk-SK" dirty="0"/>
              <a:t>y</a:t>
            </a:r>
            <a:r>
              <a:rPr lang="en-US" dirty="0"/>
              <a:t>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Turtle</a:t>
            </a:r>
            <a:r>
              <a:rPr lang="en-US" dirty="0"/>
              <a:t>) o </a:t>
            </a:r>
            <a:r>
              <a:rPr lang="en-US" dirty="0" err="1"/>
              <a:t>nov</a:t>
            </a:r>
            <a:r>
              <a:rPr lang="sk-SK" dirty="0"/>
              <a:t>é schopnosti</a:t>
            </a:r>
          </a:p>
          <a:p>
            <a:pPr marL="1082675" lvl="1" indent="-457200" eaLnBrk="1" hangingPunct="1"/>
            <a:r>
              <a:rPr lang="en-US" dirty="0"/>
              <a:t>r</a:t>
            </a:r>
            <a:r>
              <a:rPr lang="sk-SK" dirty="0" err="1"/>
              <a:t>ozšíriť</a:t>
            </a:r>
            <a:r>
              <a:rPr lang="sk-SK" dirty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FF0000"/>
                </a:solidFill>
              </a:rPr>
              <a:t>extends</a:t>
            </a:r>
            <a:endParaRPr lang="sk-SK" dirty="0">
              <a:solidFill>
                <a:srgbClr val="FF0000"/>
              </a:solidFill>
            </a:endParaRPr>
          </a:p>
          <a:p>
            <a:pPr marL="1082675" lvl="1" indent="-457200" eaLnBrk="1" hangingPunct="1"/>
            <a:endParaRPr lang="en-US" dirty="0"/>
          </a:p>
          <a:p>
            <a:pPr marL="533400" indent="-533400" eaLnBrk="1" hangingPunct="1"/>
            <a:endParaRPr lang="en-US" dirty="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31264" b="30981"/>
          <a:stretch>
            <a:fillRect/>
          </a:stretch>
        </p:blipFill>
        <p:spPr bwMode="auto">
          <a:xfrm>
            <a:off x="3048000" y="5131837"/>
            <a:ext cx="6096000" cy="1726163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Evolúcia vo svete JPAZ</a:t>
            </a:r>
            <a:r>
              <a:rPr lang="en-US" sz="4000"/>
              <a:t> (2)</a:t>
            </a:r>
            <a:endParaRPr lang="cs-CZ" sz="4000"/>
          </a:p>
        </p:txBody>
      </p:sp>
      <p:sp>
        <p:nvSpPr>
          <p:cNvPr id="109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6870" indent="-356870" eaLnBrk="1" hangingPunct="1"/>
            <a:r>
              <a:rPr lang="sk-SK" dirty="0">
                <a:cs typeface="Lucida Sans Unicode"/>
              </a:rPr>
              <a:t>P</a:t>
            </a:r>
            <a:r>
              <a:rPr lang="en-US" err="1">
                <a:cs typeface="Lucida Sans Unicode"/>
              </a:rPr>
              <a:t>ostup</a:t>
            </a:r>
            <a:r>
              <a:rPr lang="en-US" dirty="0">
                <a:cs typeface="Lucida Sans Unicode"/>
              </a:rPr>
              <a:t> (demo):</a:t>
            </a:r>
            <a:endParaRPr lang="sk-SK">
              <a:cs typeface="Lucida Sans Unicode"/>
            </a:endParaRPr>
          </a:p>
          <a:p>
            <a:pPr lvl="1" eaLnBrk="1" hangingPunct="1">
              <a:buFontTx/>
              <a:buNone/>
            </a:pPr>
            <a:r>
              <a:rPr lang="en-US" dirty="0">
                <a:cs typeface="Lucida Sans Unicode"/>
              </a:rPr>
              <a:t>1. </a:t>
            </a:r>
            <a:r>
              <a:rPr lang="en-US" dirty="0" err="1">
                <a:cs typeface="Lucida Sans Unicode"/>
              </a:rPr>
              <a:t>Vytvor</a:t>
            </a:r>
            <a:r>
              <a:rPr lang="sk-SK" dirty="0" err="1">
                <a:cs typeface="Lucida Sans Unicode"/>
              </a:rPr>
              <a:t>íme</a:t>
            </a:r>
            <a:r>
              <a:rPr lang="sk-SK" dirty="0">
                <a:cs typeface="Lucida Sans Unicode"/>
              </a:rPr>
              <a:t> novú triedu </a:t>
            </a:r>
            <a:r>
              <a:rPr lang="sk-SK" dirty="0" err="1">
                <a:latin typeface="Courier New"/>
                <a:cs typeface="Courier New"/>
              </a:rPr>
              <a:t>SmartTurtle</a:t>
            </a:r>
            <a:r>
              <a:rPr lang="sk-SK" dirty="0">
                <a:cs typeface="Lucida Sans Unicode"/>
              </a:rPr>
              <a:t>, ktorá vylepšuje </a:t>
            </a:r>
            <a:r>
              <a:rPr lang="en-US" dirty="0">
                <a:cs typeface="Lucida Sans Unicode"/>
              </a:rPr>
              <a:t>(</a:t>
            </a:r>
            <a:r>
              <a:rPr lang="en-US" dirty="0" err="1">
                <a:cs typeface="Lucida Sans Unicode"/>
              </a:rPr>
              <a:t>roz</a:t>
            </a:r>
            <a:r>
              <a:rPr lang="sk-SK" dirty="0" err="1">
                <a:cs typeface="Lucida Sans Unicode"/>
              </a:rPr>
              <a:t>širuje</a:t>
            </a:r>
            <a:r>
              <a:rPr lang="sk-SK" dirty="0">
                <a:cs typeface="Lucida Sans Unicode"/>
              </a:rPr>
              <a:t> – </a:t>
            </a:r>
            <a:r>
              <a:rPr lang="sk-SK" dirty="0" err="1">
                <a:cs typeface="Lucida Sans Unicode"/>
              </a:rPr>
              <a:t>extends</a:t>
            </a:r>
            <a:r>
              <a:rPr lang="en-US" dirty="0">
                <a:cs typeface="Lucida Sans Unicode"/>
              </a:rPr>
              <a:t>)</a:t>
            </a:r>
            <a:r>
              <a:rPr lang="sk-SK" dirty="0">
                <a:cs typeface="Lucida Sans Unicode"/>
              </a:rPr>
              <a:t> tried</a:t>
            </a:r>
            <a:r>
              <a:rPr lang="en-US" dirty="0">
                <a:cs typeface="Lucida Sans Unicode"/>
              </a:rPr>
              <a:t>u</a:t>
            </a:r>
            <a:r>
              <a:rPr lang="sk-SK" dirty="0">
                <a:cs typeface="Lucida Sans Unicode"/>
              </a:rPr>
              <a:t> </a:t>
            </a:r>
            <a:r>
              <a:rPr lang="sk-SK" dirty="0" err="1">
                <a:latin typeface="Courier New"/>
                <a:cs typeface="Courier New"/>
              </a:rPr>
              <a:t>Turtle</a:t>
            </a:r>
            <a:r>
              <a:rPr lang="sk-SK" dirty="0">
                <a:cs typeface="Lucida Sans Unicode"/>
              </a:rPr>
              <a:t> </a:t>
            </a:r>
            <a:endParaRPr lang="en-US">
              <a:cs typeface="Lucida Sans Unicode"/>
            </a:endParaRPr>
          </a:p>
          <a:p>
            <a:pPr lvl="1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cs-CZ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marL="356870" indent="-356870" eaLnBrk="1" hangingPunct="1"/>
            <a:endParaRPr lang="cs-CZ" dirty="0"/>
          </a:p>
        </p:txBody>
      </p:sp>
      <p:sp>
        <p:nvSpPr>
          <p:cNvPr id="1097736" name="Text Box 8"/>
          <p:cNvSpPr txBox="1">
            <a:spLocks noChangeArrowheads="1"/>
          </p:cNvSpPr>
          <p:nvPr/>
        </p:nvSpPr>
        <p:spPr bwMode="auto">
          <a:xfrm>
            <a:off x="4961457" y="3801577"/>
            <a:ext cx="3660029" cy="138499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sk-SK" sz="2800" dirty="0">
                <a:solidFill>
                  <a:srgbClr val="FF0000"/>
                </a:solidFill>
                <a:latin typeface="Trebuchet MS" pitchFamily="34" charset="0"/>
              </a:rPr>
              <a:t>Priestor pre </a:t>
            </a:r>
            <a:r>
              <a:rPr lang="en-US" sz="2800" dirty="0" err="1">
                <a:solidFill>
                  <a:srgbClr val="FF0000"/>
                </a:solidFill>
                <a:latin typeface="Trebuchet MS" pitchFamily="34" charset="0"/>
              </a:rPr>
              <a:t>pridanie</a:t>
            </a:r>
            <a:r>
              <a:rPr lang="en-US" sz="2800" dirty="0">
                <a:solidFill>
                  <a:srgbClr val="FF0000"/>
                </a:solidFill>
                <a:latin typeface="Trebuchet MS" pitchFamily="34" charset="0"/>
              </a:rPr>
              <a:t> (</a:t>
            </a:r>
            <a:r>
              <a:rPr lang="sk-SK" sz="2800" dirty="0">
                <a:solidFill>
                  <a:srgbClr val="FF0000"/>
                </a:solidFill>
                <a:latin typeface="Trebuchet MS" pitchFamily="34" charset="0"/>
              </a:rPr>
              <a:t>„naučenie“</a:t>
            </a:r>
            <a:r>
              <a:rPr lang="en-US" sz="2800" dirty="0">
                <a:solidFill>
                  <a:srgbClr val="FF0000"/>
                </a:solidFill>
                <a:latin typeface="Trebuchet MS" pitchFamily="34" charset="0"/>
              </a:rPr>
              <a:t>) </a:t>
            </a:r>
            <a:r>
              <a:rPr lang="sk-SK" sz="2800" dirty="0">
                <a:solidFill>
                  <a:srgbClr val="FF0000"/>
                </a:solidFill>
                <a:latin typeface="Trebuchet MS" pitchFamily="34" charset="0"/>
              </a:rPr>
              <a:t>nových príkazov</a:t>
            </a:r>
            <a:r>
              <a:rPr lang="en-US" sz="2800" dirty="0">
                <a:solidFill>
                  <a:srgbClr val="FF0000"/>
                </a:solidFill>
                <a:latin typeface="Trebuchet MS" pitchFamily="34" charset="0"/>
              </a:rPr>
              <a:t> (met</a:t>
            </a:r>
            <a:r>
              <a:rPr lang="sk-SK" sz="2800" dirty="0">
                <a:solidFill>
                  <a:srgbClr val="FF0000"/>
                </a:solidFill>
                <a:latin typeface="Trebuchet MS" pitchFamily="34" charset="0"/>
              </a:rPr>
              <a:t>ód</a:t>
            </a:r>
            <a:r>
              <a:rPr lang="en-US" sz="2800" dirty="0">
                <a:solidFill>
                  <a:srgbClr val="FF0000"/>
                </a:solidFill>
                <a:latin typeface="Trebuchet MS" pitchFamily="34" charset="0"/>
              </a:rPr>
              <a:t>)</a:t>
            </a:r>
            <a:endParaRPr lang="cs-CZ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1772814" y="3806889"/>
            <a:ext cx="3191071" cy="66247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61260" y="5467838"/>
            <a:ext cx="5896944" cy="115416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400" b="1" dirty="0">
                <a:latin typeface="Lucida Sans" pitchFamily="34" charset="0"/>
              </a:rPr>
              <a:t>„</a:t>
            </a:r>
            <a:r>
              <a:rPr lang="en-US" sz="2100" dirty="0" err="1">
                <a:latin typeface="Lucida Sans" pitchFamily="34" charset="0"/>
              </a:rPr>
              <a:t>Vytv</a:t>
            </a:r>
            <a:r>
              <a:rPr lang="sk-SK" sz="2100" dirty="0" err="1">
                <a:latin typeface="Lucida Sans" pitchFamily="34" charset="0"/>
              </a:rPr>
              <a:t>árame</a:t>
            </a:r>
            <a:r>
              <a:rPr lang="sk-SK" sz="2100" dirty="0">
                <a:latin typeface="Lucida Sans" pitchFamily="34" charset="0"/>
              </a:rPr>
              <a:t> šablónu pre objekty triedy </a:t>
            </a:r>
            <a:r>
              <a:rPr lang="sk-SK" sz="2100" b="1" dirty="0" err="1">
                <a:latin typeface="Lucida Sans" pitchFamily="34" charset="0"/>
              </a:rPr>
              <a:t>SmartTurtle</a:t>
            </a:r>
            <a:r>
              <a:rPr lang="sk-SK" sz="2100" dirty="0">
                <a:latin typeface="Lucida Sans" pitchFamily="34" charset="0"/>
              </a:rPr>
              <a:t> rozšírením šablóny</a:t>
            </a:r>
            <a:r>
              <a:rPr lang="en-US" sz="2100" dirty="0">
                <a:latin typeface="Lucida Sans" pitchFamily="34" charset="0"/>
              </a:rPr>
              <a:t> (</a:t>
            </a:r>
            <a:r>
              <a:rPr lang="en-US" sz="2100" dirty="0" err="1">
                <a:latin typeface="Lucida Sans" pitchFamily="34" charset="0"/>
              </a:rPr>
              <a:t>pridanie</a:t>
            </a:r>
            <a:r>
              <a:rPr lang="en-US" sz="2100" dirty="0">
                <a:latin typeface="Lucida Sans" pitchFamily="34" charset="0"/>
              </a:rPr>
              <a:t> </a:t>
            </a:r>
            <a:r>
              <a:rPr lang="en-US" sz="2100" dirty="0" err="1">
                <a:latin typeface="Lucida Sans" pitchFamily="34" charset="0"/>
              </a:rPr>
              <a:t>nov</a:t>
            </a:r>
            <a:r>
              <a:rPr lang="sk-SK" sz="2100" dirty="0" err="1">
                <a:latin typeface="Lucida Sans" pitchFamily="34" charset="0"/>
              </a:rPr>
              <a:t>ých</a:t>
            </a:r>
            <a:r>
              <a:rPr lang="sk-SK" sz="2100" dirty="0">
                <a:latin typeface="Lucida Sans" pitchFamily="34" charset="0"/>
              </a:rPr>
              <a:t> vecí</a:t>
            </a:r>
            <a:r>
              <a:rPr lang="en-US" sz="2100" dirty="0">
                <a:latin typeface="Lucida Sans" pitchFamily="34" charset="0"/>
              </a:rPr>
              <a:t>)</a:t>
            </a:r>
            <a:r>
              <a:rPr lang="sk-SK" sz="2100" dirty="0">
                <a:latin typeface="Lucida Sans" pitchFamily="34" charset="0"/>
              </a:rPr>
              <a:t> pre objekty triedy </a:t>
            </a:r>
            <a:r>
              <a:rPr lang="sk-SK" sz="2100" b="1" dirty="0" err="1">
                <a:latin typeface="Lucida Sans" pitchFamily="34" charset="0"/>
              </a:rPr>
              <a:t>Turtle</a:t>
            </a:r>
            <a:r>
              <a:rPr lang="sk-SK" sz="2100" dirty="0">
                <a:latin typeface="Lucida Sans" pitchFamily="34" charset="0"/>
              </a:rPr>
              <a:t>.</a:t>
            </a:r>
            <a:r>
              <a:rPr lang="sk-SK" sz="2400" b="1" dirty="0">
                <a:latin typeface="Lucida Sans" pitchFamily="34" charset="0"/>
              </a:rPr>
              <a:t>“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7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977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977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9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97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36" grpId="0"/>
      <p:bldP spid="6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Evolúcia vo svete JPAZ</a:t>
            </a:r>
            <a:r>
              <a:rPr lang="en-US" sz="4000"/>
              <a:t> (3)</a:t>
            </a:r>
            <a:endParaRPr lang="cs-CZ" sz="400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/>
              <a:t>Postup</a:t>
            </a:r>
            <a:r>
              <a:rPr lang="en-US" dirty="0"/>
              <a:t> (demo):</a:t>
            </a:r>
          </a:p>
          <a:p>
            <a:pPr lvl="1" eaLnBrk="1" hangingPunct="1">
              <a:buFontTx/>
              <a:buNone/>
            </a:pPr>
            <a:r>
              <a:rPr lang="en-US" dirty="0"/>
              <a:t>2. Do</a:t>
            </a:r>
            <a:r>
              <a:rPr lang="sk-SK" dirty="0"/>
              <a:t>plníme novo naučený príkaz ...</a:t>
            </a:r>
            <a:endParaRPr lang="en-US" dirty="0"/>
          </a:p>
          <a:p>
            <a:pPr lvl="1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</a:p>
          <a:p>
            <a:pPr lvl="1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</a:p>
          <a:p>
            <a:pPr lvl="1" eaLnBrk="1" hangingPunct="1">
              <a:buFontTx/>
              <a:buNone/>
            </a:pPr>
            <a:endParaRPr lang="en-US" b="1" dirty="0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triangle() 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{</a:t>
            </a:r>
          </a:p>
          <a:p>
            <a:pPr lvl="1"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   </a:t>
            </a:r>
          </a:p>
          <a:p>
            <a:pPr lvl="1"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cs-CZ" b="1" dirty="0">
                <a:solidFill>
                  <a:srgbClr val="FF0000"/>
                </a:solidFill>
                <a:latin typeface="Courier New" pitchFamily="49" charset="0"/>
              </a:rPr>
              <a:t>}</a:t>
            </a:r>
          </a:p>
          <a:p>
            <a:pPr lvl="1" eaLnBrk="1" hangingPunct="1">
              <a:buFontTx/>
              <a:buNone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eaLnBrk="1" hangingPunct="1"/>
            <a:endParaRPr lang="cs-CZ" dirty="0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H="1" flipV="1">
            <a:off x="2399198" y="5229777"/>
            <a:ext cx="885825" cy="14287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3285023" y="4917518"/>
            <a:ext cx="5368925" cy="9461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sz="2800" dirty="0">
                <a:solidFill>
                  <a:srgbClr val="FF0000"/>
                </a:solidFill>
                <a:latin typeface="Trebuchet MS" pitchFamily="34" charset="0"/>
              </a:rPr>
              <a:t>Priestor pre už naučené príkazy, ktoré namaľujú trojuholník</a:t>
            </a:r>
            <a:endParaRPr lang="cs-CZ" sz="2800" dirty="0">
              <a:solidFill>
                <a:srgbClr val="FF0000"/>
              </a:solidFill>
              <a:latin typeface="Trebuchet MS" pitchFamily="34" charset="0"/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827524" y="3527467"/>
            <a:ext cx="639825" cy="78933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99521" y="3111969"/>
            <a:ext cx="2298439" cy="41549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100" dirty="0">
                <a:latin typeface="Lucida Sans" pitchFamily="34" charset="0"/>
              </a:rPr>
              <a:t>N</a:t>
            </a:r>
            <a:r>
              <a:rPr lang="sk-SK" sz="2100" dirty="0" err="1">
                <a:latin typeface="Lucida Sans" pitchFamily="34" charset="0"/>
              </a:rPr>
              <a:t>ázov</a:t>
            </a:r>
            <a:r>
              <a:rPr lang="sk-SK" sz="2100" dirty="0">
                <a:latin typeface="Lucida Sans" pitchFamily="34" charset="0"/>
              </a:rPr>
              <a:t> metódy</a:t>
            </a: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>
            <a:off x="2096585" y="3733801"/>
            <a:ext cx="551365" cy="72390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39959" y="2827276"/>
            <a:ext cx="2192692" cy="98488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sk-SK" sz="2100" dirty="0">
                <a:latin typeface="Lucida Sans" pitchFamily="34" charset="0"/>
              </a:rPr>
              <a:t>„Magické slovíčka“ </a:t>
            </a:r>
            <a:r>
              <a:rPr lang="en-US" sz="1600" dirty="0">
                <a:latin typeface="Lucida Sans" pitchFamily="34" charset="0"/>
              </a:rPr>
              <a:t>(</a:t>
            </a:r>
            <a:r>
              <a:rPr lang="en-US" sz="1600" dirty="0" err="1">
                <a:latin typeface="Lucida Sans" pitchFamily="34" charset="0"/>
              </a:rPr>
              <a:t>vysvetl</a:t>
            </a:r>
            <a:r>
              <a:rPr lang="sk-SK" sz="1600" dirty="0" err="1">
                <a:latin typeface="Lucida Sans" pitchFamily="34" charset="0"/>
              </a:rPr>
              <a:t>íme</a:t>
            </a:r>
            <a:r>
              <a:rPr lang="sk-SK" sz="1600" dirty="0">
                <a:latin typeface="Lucida Sans" pitchFamily="34" charset="0"/>
              </a:rPr>
              <a:t> neskôr</a:t>
            </a:r>
            <a:r>
              <a:rPr lang="en-US" sz="1600" dirty="0">
                <a:latin typeface="Lucida Sans" pitchFamily="34" charset="0"/>
              </a:rPr>
              <a:t>)</a:t>
            </a:r>
            <a:endParaRPr lang="sk-SK" sz="1600" dirty="0">
              <a:latin typeface="Lucida San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animBg="1"/>
      <p:bldP spid="28677" grpId="0"/>
      <p:bldP spid="10" grpId="0" animBg="1"/>
      <p:bldP spid="11" grpId="0" animBg="1"/>
      <p:bldP spid="12" grpId="0" animBg="1"/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Evolúcia vo svete JPAZ</a:t>
            </a:r>
            <a:r>
              <a:rPr lang="en-US" sz="4000"/>
              <a:t> (4)</a:t>
            </a:r>
            <a:endParaRPr lang="cs-CZ" sz="400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3. Do</a:t>
            </a:r>
            <a:r>
              <a:rPr lang="sk-SK" sz="2400" dirty="0"/>
              <a:t>plníme </a:t>
            </a:r>
            <a:r>
              <a:rPr lang="en-US" sz="2400" dirty="0"/>
              <a:t>pr</a:t>
            </a:r>
            <a:r>
              <a:rPr lang="sk-SK" sz="2400" dirty="0" err="1"/>
              <a:t>íkazy</a:t>
            </a:r>
            <a:r>
              <a:rPr lang="sk-SK" sz="2400" dirty="0"/>
              <a:t>: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triangle() {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     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    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400" dirty="0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91877" y="3256483"/>
            <a:ext cx="3872205" cy="144655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this = 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„ja“</a:t>
            </a:r>
            <a:endParaRPr lang="sk-SK" sz="2400" dirty="0">
              <a:latin typeface="Trebuchet MS" pitchFamily="34" charset="0"/>
            </a:endParaRPr>
          </a:p>
          <a:p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„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ja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“</a:t>
            </a:r>
            <a:r>
              <a:rPr lang="sk-SK" sz="2400" dirty="0">
                <a:latin typeface="Trebuchet MS" pitchFamily="34" charset="0"/>
              </a:rPr>
              <a:t> spravím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step(100)</a:t>
            </a:r>
            <a:endParaRPr lang="en-US" sz="2400" dirty="0">
              <a:latin typeface="Trebuchet MS" pitchFamily="34" charset="0"/>
            </a:endParaRPr>
          </a:p>
          <a:p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„</a:t>
            </a:r>
            <a:r>
              <a:rPr lang="en-US" sz="2400" b="1" dirty="0" err="1">
                <a:solidFill>
                  <a:srgbClr val="7F0055"/>
                </a:solidFill>
                <a:latin typeface="Courier New" pitchFamily="49" charset="0"/>
              </a:rPr>
              <a:t>ja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“</a:t>
            </a:r>
            <a:r>
              <a:rPr lang="sk-SK" sz="2400" dirty="0">
                <a:latin typeface="Trebuchet MS" pitchFamily="34" charset="0"/>
              </a:rPr>
              <a:t> spravím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2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0)</a:t>
            </a:r>
          </a:p>
          <a:p>
            <a:pPr algn="ctr"/>
            <a:endParaRPr lang="sk-SK" sz="1600" dirty="0">
              <a:latin typeface="Lucida Sans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1314" y="5980922"/>
            <a:ext cx="6232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en-US" dirty="0"/>
              <a:t> = </a:t>
            </a:r>
            <a:r>
              <a:rPr lang="en-US" dirty="0">
                <a:latin typeface="Lucida Sans" pitchFamily="34" charset="0"/>
              </a:rPr>
              <a:t>ja, </a:t>
            </a:r>
            <a:r>
              <a:rPr lang="en-US" dirty="0" err="1">
                <a:latin typeface="Lucida Sans" pitchFamily="34" charset="0"/>
              </a:rPr>
              <a:t>objekt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en-US" dirty="0" err="1">
                <a:latin typeface="Lucida Sans" pitchFamily="34" charset="0"/>
              </a:rPr>
              <a:t>triedy</a:t>
            </a:r>
            <a:r>
              <a:rPr lang="en-US" dirty="0">
                <a:latin typeface="Lucida Sans" pitchFamily="34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en-US" dirty="0">
                <a:latin typeface="Lucida Sans" pitchFamily="34" charset="0"/>
              </a:rPr>
              <a:t>, </a:t>
            </a:r>
            <a:r>
              <a:rPr lang="en-US" dirty="0" err="1">
                <a:latin typeface="Lucida Sans" pitchFamily="34" charset="0"/>
              </a:rPr>
              <a:t>ktor</a:t>
            </a:r>
            <a:r>
              <a:rPr lang="sk-SK" dirty="0">
                <a:latin typeface="Lucida Sans" pitchFamily="34" charset="0"/>
              </a:rPr>
              <a:t>ý som bol požiadaný vykonať metódu 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triangle</a:t>
            </a:r>
            <a:r>
              <a:rPr lang="sk-SK" dirty="0">
                <a:latin typeface="Lucida Sans" pitchFamily="34" charset="0"/>
              </a:rPr>
              <a:t>.</a:t>
            </a:r>
          </a:p>
        </p:txBody>
      </p:sp>
    </p:spTree>
  </p:cSld>
  <p:clrMapOvr>
    <a:masterClrMapping/>
  </p:clrMapOvr>
  <p:transition spd="med">
    <p:randomBa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Evolúcia vo svete JPAZ</a:t>
            </a:r>
            <a:r>
              <a:rPr lang="en-US" sz="4000" dirty="0"/>
              <a:t> (5)</a:t>
            </a:r>
            <a:endParaRPr lang="cs-CZ" sz="40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Čo sme spravili</a:t>
            </a:r>
            <a:r>
              <a:rPr lang="en-US" dirty="0"/>
              <a:t>?</a:t>
            </a:r>
          </a:p>
          <a:p>
            <a:pPr lvl="1" eaLnBrk="1" hangingPunct="1"/>
            <a:r>
              <a:rPr lang="sk-SK" dirty="0"/>
              <a:t>v</a:t>
            </a:r>
            <a:r>
              <a:rPr lang="en-US" dirty="0" err="1"/>
              <a:t>ytvorili</a:t>
            </a:r>
            <a:r>
              <a:rPr lang="en-US" dirty="0"/>
              <a:t> </a:t>
            </a:r>
            <a:r>
              <a:rPr lang="en-US" dirty="0" err="1"/>
              <a:t>sme</a:t>
            </a:r>
            <a:r>
              <a:rPr lang="en-US" dirty="0"/>
              <a:t> </a:t>
            </a:r>
            <a:r>
              <a:rPr lang="en-US" dirty="0" err="1"/>
              <a:t>nov</a:t>
            </a:r>
            <a:r>
              <a:rPr lang="sk-SK" dirty="0"/>
              <a:t>ú triedu „chytrejších“ korytnačiek s menom </a:t>
            </a:r>
            <a:r>
              <a:rPr lang="sk-SK" dirty="0" err="1">
                <a:latin typeface="Consolas" panose="020B0609020204030204" pitchFamily="49" charset="0"/>
              </a:rPr>
              <a:t>SmartTurtle</a:t>
            </a:r>
            <a:r>
              <a:rPr lang="sk-SK" dirty="0"/>
              <a:t>, ktoré poznajú </a:t>
            </a:r>
            <a:r>
              <a:rPr lang="sk-SK" dirty="0">
                <a:solidFill>
                  <a:srgbClr val="FF0000"/>
                </a:solidFill>
              </a:rPr>
              <a:t>navyše</a:t>
            </a:r>
            <a:r>
              <a:rPr lang="sk-SK" dirty="0"/>
              <a:t> metódu </a:t>
            </a:r>
            <a:r>
              <a:rPr lang="sk-SK" i="1" dirty="0"/>
              <a:t>triangle</a:t>
            </a:r>
          </a:p>
          <a:p>
            <a:pPr eaLnBrk="1" hangingPunct="1"/>
            <a:r>
              <a:rPr lang="sk-SK" dirty="0"/>
              <a:t>Zmeňme</a:t>
            </a: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eaLnBrk="1" hangingPunct="1">
              <a:buFontTx/>
              <a:buNone/>
            </a:pPr>
            <a:r>
              <a:rPr lang="sk-SK" dirty="0"/>
              <a:t>    na</a:t>
            </a:r>
            <a:endParaRPr lang="sk-SK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	 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 </a:t>
            </a: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eaLnBrk="1" hangingPunct="1"/>
            <a:r>
              <a:rPr lang="sk-SK" sz="2400" dirty="0"/>
              <a:t>Pozorujme, čo sa stane v OI ...</a:t>
            </a:r>
          </a:p>
          <a:p>
            <a:pPr eaLnBrk="1" hangingPunct="1"/>
            <a:endParaRPr lang="cs-CZ" sz="2400" dirty="0"/>
          </a:p>
        </p:txBody>
      </p:sp>
    </p:spTree>
  </p:cSld>
  <p:clrMapOvr>
    <a:masterClrMapping/>
  </p:clrMapOvr>
  <p:transition spd="med">
    <p:randomBa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Evolúcia vo svete JPAZ</a:t>
            </a:r>
            <a:r>
              <a:rPr lang="en-US" sz="4000"/>
              <a:t> (6)</a:t>
            </a:r>
            <a:endParaRPr lang="cs-CZ" sz="400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p</a:t>
            </a:r>
            <a:r>
              <a:rPr lang="en-US" dirty="0" err="1"/>
              <a:t>ozorovanie</a:t>
            </a:r>
            <a:r>
              <a:rPr lang="en-US" dirty="0"/>
              <a:t> z OI:</a:t>
            </a:r>
          </a:p>
          <a:p>
            <a:pPr lvl="1" eaLnBrk="1" hangingPunct="1"/>
            <a:r>
              <a:rPr lang="sk-SK" dirty="0"/>
              <a:t>k</a:t>
            </a:r>
            <a:r>
              <a:rPr lang="en-US" dirty="0"/>
              <a:t>a</a:t>
            </a:r>
            <a:r>
              <a:rPr lang="sk-SK" dirty="0" err="1"/>
              <a:t>ždý</a:t>
            </a:r>
            <a:r>
              <a:rPr lang="sk-SK" dirty="0"/>
              <a:t> objekt </a:t>
            </a:r>
            <a:r>
              <a:rPr lang="sk-SK" dirty="0">
                <a:solidFill>
                  <a:srgbClr val="FF0000"/>
                </a:solidFill>
              </a:rPr>
              <a:t>má len</a:t>
            </a:r>
            <a:r>
              <a:rPr lang="sk-SK" dirty="0"/>
              <a:t> také metódy, aké mu </a:t>
            </a:r>
            <a:r>
              <a:rPr lang="sk-SK" dirty="0">
                <a:solidFill>
                  <a:srgbClr val="FF0000"/>
                </a:solidFill>
              </a:rPr>
              <a:t>predpisuje</a:t>
            </a:r>
            <a:r>
              <a:rPr lang="sk-SK" dirty="0"/>
              <a:t> príslušnosť k triede</a:t>
            </a:r>
          </a:p>
          <a:p>
            <a:pPr eaLnBrk="1" hangingPunct="1"/>
            <a:r>
              <a:rPr lang="sk-SK" dirty="0"/>
              <a:t>v Java programe môžeme písať:</a:t>
            </a:r>
          </a:p>
          <a:p>
            <a:pPr lvl="1"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franklin.triangle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lvl="1" eaLnBrk="1" hangingPunct="1">
              <a:buFontTx/>
              <a:buNone/>
            </a:pPr>
            <a:r>
              <a:rPr lang="sk-SK" dirty="0"/>
              <a:t>    ale nie</a:t>
            </a: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cecil.triangle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();</a:t>
            </a:r>
          </a:p>
          <a:p>
            <a:pPr lvl="1" eaLnBrk="1" hangingPunct="1">
              <a:buFontTx/>
              <a:buNone/>
            </a:pPr>
            <a:r>
              <a:rPr lang="sk-SK" dirty="0"/>
              <a:t>    lebo cez premennú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cecil</a:t>
            </a:r>
            <a:r>
              <a:rPr lang="sk-SK" i="1" dirty="0"/>
              <a:t> </a:t>
            </a:r>
            <a:r>
              <a:rPr lang="sk-SK" dirty="0"/>
              <a:t>vieme komunikovať len s korytnačkami triedy </a:t>
            </a:r>
            <a:r>
              <a:rPr lang="sk-SK" dirty="0" err="1">
                <a:latin typeface="Courier New" panose="02070309020205020404" pitchFamily="49" charset="0"/>
                <a:cs typeface="Courier New" panose="02070309020205020404" pitchFamily="49" charset="0"/>
              </a:rPr>
              <a:t>Turtle</a:t>
            </a:r>
            <a:r>
              <a:rPr lang="sk-SK" i="1" dirty="0"/>
              <a:t> </a:t>
            </a:r>
            <a:r>
              <a:rPr lang="en-US" dirty="0"/>
              <a:t>- tie ne</a:t>
            </a:r>
            <a:r>
              <a:rPr lang="sk-SK" dirty="0"/>
              <a:t>poznajú metódu </a:t>
            </a:r>
            <a:r>
              <a:rPr lang="sk-SK" dirty="0">
                <a:latin typeface="Courier New" panose="02070309020205020404" pitchFamily="49" charset="0"/>
                <a:cs typeface="Courier New" panose="02070309020205020404" pitchFamily="49" charset="0"/>
              </a:rPr>
              <a:t>triangle</a:t>
            </a:r>
            <a:endParaRPr lang="cs-CZ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Nerobme veci dvakrát ...</a:t>
            </a:r>
            <a:endParaRPr lang="cs-CZ" sz="400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sz="2400" dirty="0"/>
              <a:t>n</a:t>
            </a:r>
            <a:r>
              <a:rPr lang="en-US" sz="2400" dirty="0"/>
              <a:t>au</a:t>
            </a:r>
            <a:r>
              <a:rPr lang="sk-SK" sz="2400" dirty="0" err="1"/>
              <a:t>čme</a:t>
            </a:r>
            <a:r>
              <a:rPr lang="sk-SK" sz="2400" dirty="0"/>
              <a:t> </a:t>
            </a:r>
            <a:r>
              <a:rPr lang="en-US" sz="2400" dirty="0" err="1"/>
              <a:t>objekty</a:t>
            </a:r>
            <a:r>
              <a:rPr lang="en-US" sz="2400" dirty="0"/>
              <a:t> </a:t>
            </a:r>
            <a:r>
              <a:rPr lang="en-US" sz="2400" dirty="0" err="1"/>
              <a:t>triedy</a:t>
            </a:r>
            <a:r>
              <a:rPr lang="en-US" sz="2400" dirty="0"/>
              <a:t> </a:t>
            </a:r>
            <a:r>
              <a:rPr lang="sk-S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SmartTurtle</a:t>
            </a:r>
            <a:r>
              <a:rPr lang="sk-SK" sz="2400" i="1" dirty="0"/>
              <a:t> </a:t>
            </a:r>
            <a:r>
              <a:rPr lang="sk-SK" sz="2400" dirty="0"/>
              <a:t>ďalšiu metódu so záhadným kódom: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	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mystery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 {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.triangle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.triangle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.triangle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}</a:t>
            </a: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4767942" y="3293706"/>
            <a:ext cx="1838129" cy="13063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823926" y="4845698"/>
            <a:ext cx="1738603" cy="295469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4814596" y="4121021"/>
            <a:ext cx="1695060" cy="13373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472337" y="3076091"/>
            <a:ext cx="2298439" cy="230832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Môžeme volať aj tie metódy, ktoré sme objekty triedy </a:t>
            </a:r>
            <a:r>
              <a:rPr lang="sk-SK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SmartTurtle</a:t>
            </a:r>
            <a:r>
              <a:rPr lang="sk-SK" sz="2400" dirty="0">
                <a:latin typeface="Trebuchet MS" pitchFamily="34" charset="0"/>
              </a:rPr>
              <a:t> doučili.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Metódy s parametrom</a:t>
            </a:r>
            <a:r>
              <a:rPr lang="en-US" sz="4000"/>
              <a:t> (1)</a:t>
            </a:r>
            <a:endParaRPr lang="cs-CZ" sz="400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sk-SK" sz="2400" dirty="0"/>
              <a:t>aj naše doučené metódy môžu mať </a:t>
            </a:r>
            <a:r>
              <a:rPr lang="sk-SK" sz="2400" dirty="0">
                <a:solidFill>
                  <a:srgbClr val="FF0000"/>
                </a:solidFill>
              </a:rPr>
              <a:t>parametre</a:t>
            </a:r>
            <a:r>
              <a:rPr lang="sk-SK" sz="2400" dirty="0"/>
              <a:t> ...</a:t>
            </a:r>
          </a:p>
          <a:p>
            <a:pPr eaLnBrk="1" hangingPunct="1">
              <a:lnSpc>
                <a:spcPct val="80000"/>
              </a:lnSpc>
            </a:pPr>
            <a:r>
              <a:rPr lang="sk-SK" sz="2400" dirty="0"/>
              <a:t>parameter zastupuje hodnotu, s ktorou sa metóda volá...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triangle</a:t>
            </a: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4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4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sz="24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sz="2400" b="1" dirty="0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5225142" y="2967134"/>
            <a:ext cx="354563" cy="197809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447592" y="4755601"/>
            <a:ext cx="2942252" cy="15696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„Magické slovíčko“ hovoriace, že parameter </a:t>
            </a:r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musí byť číslo</a:t>
            </a:r>
            <a:r>
              <a:rPr lang="sk-SK" sz="2400" dirty="0">
                <a:latin typeface="Trebuchet MS" pitchFamily="34" charset="0"/>
              </a:rPr>
              <a:t>.</a:t>
            </a: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6792686" y="2911150"/>
            <a:ext cx="522514" cy="102636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92890" y="3844311"/>
            <a:ext cx="2705878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Meno parametra. </a:t>
            </a:r>
          </a:p>
        </p:txBody>
      </p:sp>
    </p:spTree>
  </p:cSld>
  <p:clrMapOvr>
    <a:masterClrMapping/>
  </p:clrMapOvr>
  <p:transition spd="med">
    <p:randomBa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Metódy s parametrom</a:t>
            </a:r>
            <a:r>
              <a:rPr lang="en-US" sz="4000"/>
              <a:t> (2)</a:t>
            </a:r>
            <a:endParaRPr lang="cs-CZ" sz="40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54150"/>
            <a:ext cx="8529637" cy="51292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metóda môže mať aj viac parametrov: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8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1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 err="1">
                <a:solidFill>
                  <a:srgbClr val="000000"/>
                </a:solidFill>
                <a:latin typeface="Courier New" pitchFamily="49" charset="0"/>
              </a:rPr>
              <a:t>rectangle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1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 err="1">
                <a:solidFill>
                  <a:srgbClr val="000000"/>
                </a:solidFill>
                <a:latin typeface="Courier New" pitchFamily="49" charset="0"/>
              </a:rPr>
              <a:t>width</a:t>
            </a:r>
            <a:r>
              <a:rPr lang="cs-CZ" sz="21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cs-CZ" sz="21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100" dirty="0" err="1">
                <a:solidFill>
                  <a:srgbClr val="000000"/>
                </a:solidFill>
                <a:latin typeface="Courier New" pitchFamily="49" charset="0"/>
              </a:rPr>
              <a:t>height</a:t>
            </a: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100" b="1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1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sk-SK" sz="2100" b="1" dirty="0">
                <a:solidFill>
                  <a:srgbClr val="000000"/>
                </a:solidFill>
                <a:latin typeface="Courier New" pitchFamily="49" charset="0"/>
              </a:rPr>
              <a:t>... príkazy na nakreslenie </a:t>
            </a:r>
            <a:r>
              <a:rPr lang="sk-SK" sz="2100" b="1" dirty="0" err="1">
                <a:solidFill>
                  <a:srgbClr val="000000"/>
                </a:solidFill>
                <a:latin typeface="Courier New" pitchFamily="49" charset="0"/>
              </a:rPr>
              <a:t>obdlžníka</a:t>
            </a:r>
            <a:r>
              <a:rPr lang="sk-SK" sz="2100" b="1" dirty="0">
                <a:solidFill>
                  <a:srgbClr val="000000"/>
                </a:solidFill>
                <a:latin typeface="Courier New" pitchFamily="49" charset="0"/>
              </a:rPr>
              <a:t> ...</a:t>
            </a:r>
            <a:endParaRPr 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1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100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</a:pPr>
            <a:endParaRPr lang="sk-SK" sz="800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j</a:t>
            </a:r>
            <a:r>
              <a:rPr lang="en-US" dirty="0" err="1"/>
              <a:t>ednotliv</a:t>
            </a:r>
            <a:r>
              <a:rPr lang="sk-SK" dirty="0"/>
              <a:t>é parametre </a:t>
            </a:r>
            <a:r>
              <a:rPr lang="sk-SK" b="1" dirty="0">
                <a:solidFill>
                  <a:srgbClr val="FF0000"/>
                </a:solidFill>
              </a:rPr>
              <a:t>oddeľujeme čiarkou</a:t>
            </a:r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p</a:t>
            </a:r>
            <a:r>
              <a:rPr lang="en-US" b="1" dirty="0" err="1"/>
              <a:t>aremeter</a:t>
            </a:r>
            <a:r>
              <a:rPr lang="en-US" dirty="0"/>
              <a:t> je </a:t>
            </a:r>
            <a:r>
              <a:rPr lang="sk-SK" dirty="0"/>
              <a:t>vždy </a:t>
            </a:r>
            <a:r>
              <a:rPr lang="en-US" b="1" dirty="0"/>
              <a:t>pop</a:t>
            </a:r>
            <a:r>
              <a:rPr lang="sk-SK" b="1" dirty="0" err="1"/>
              <a:t>ísaný</a:t>
            </a:r>
            <a:r>
              <a:rPr lang="sk-SK" b="1" dirty="0"/>
              <a:t> dvojicou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„magické slovíčko“ definujúce </a:t>
            </a:r>
            <a:r>
              <a:rPr lang="sk-SK" dirty="0">
                <a:solidFill>
                  <a:srgbClr val="FF0000"/>
                </a:solidFill>
              </a:rPr>
              <a:t>povolené</a:t>
            </a:r>
            <a:r>
              <a:rPr lang="sk-SK" dirty="0"/>
              <a:t> </a:t>
            </a:r>
            <a:r>
              <a:rPr lang="sk-SK" dirty="0">
                <a:solidFill>
                  <a:srgbClr val="FF0000"/>
                </a:solidFill>
              </a:rPr>
              <a:t>hodnoty</a:t>
            </a:r>
          </a:p>
          <a:p>
            <a:pPr lvl="2" eaLnBrk="1" hangingPunct="1">
              <a:lnSpc>
                <a:spcPct val="90000"/>
              </a:lnSpc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17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1700" dirty="0">
                <a:solidFill>
                  <a:srgbClr val="000000"/>
                </a:solidFill>
                <a:latin typeface="Courier New" pitchFamily="49" charset="0"/>
              </a:rPr>
              <a:t>– </a:t>
            </a:r>
            <a:r>
              <a:rPr lang="en-US" dirty="0" err="1"/>
              <a:t>povolen</a:t>
            </a:r>
            <a:r>
              <a:rPr lang="sk-SK" dirty="0"/>
              <a:t>á hodnota je ľubovoľné reálne číslo</a:t>
            </a:r>
            <a:endParaRPr lang="cs-CZ" sz="1700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sk-SK" dirty="0">
                <a:solidFill>
                  <a:srgbClr val="FF0000"/>
                </a:solidFill>
              </a:rPr>
              <a:t>názov</a:t>
            </a:r>
            <a:r>
              <a:rPr lang="sk-SK" dirty="0"/>
              <a:t> parametra, pod ktorým je hodnota parametra dostupná v metóde</a:t>
            </a:r>
            <a:endParaRPr lang="cs-CZ" dirty="0"/>
          </a:p>
        </p:txBody>
      </p:sp>
    </p:spTree>
  </p:cSld>
  <p:clrMapOvr>
    <a:masterClrMapping/>
  </p:clrMapOvr>
  <p:transition spd="med">
    <p:randomBa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Opakovanie je ...</a:t>
            </a:r>
            <a:endParaRPr lang="cs-CZ" sz="400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276938"/>
            <a:ext cx="8574505" cy="589184"/>
          </a:xfrm>
        </p:spPr>
        <p:txBody>
          <a:bodyPr/>
          <a:lstStyle/>
          <a:p>
            <a:pPr eaLnBrk="1" hangingPunct="1"/>
            <a:r>
              <a:rPr lang="sk-SK" dirty="0"/>
              <a:t>... matkou múdrosti a základ programovania</a:t>
            </a:r>
          </a:p>
          <a:p>
            <a:pPr eaLnBrk="1" hangingPunct="1"/>
            <a:endParaRPr lang="sk-SK" dirty="0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12589" y="2085424"/>
            <a:ext cx="7805737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public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void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triangle(</a:t>
            </a: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double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side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) {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.step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side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);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.turn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(120);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.step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side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);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.turn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(120);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.step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side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);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1" i="0" u="none" strike="noStrike" kern="0" cap="none" spc="0" normalizeH="0" baseline="0" noProof="0" dirty="0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  </a:t>
            </a:r>
            <a:r>
              <a:rPr kumimoji="0" lang="cs-CZ" sz="2000" b="1" i="0" u="none" strike="noStrike" kern="0" cap="none" spc="0" normalizeH="0" baseline="0" noProof="0" dirty="0" err="1">
                <a:ln>
                  <a:noFill/>
                </a:ln>
                <a:solidFill>
                  <a:srgbClr val="7F0055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this</a:t>
            </a:r>
            <a:r>
              <a:rPr kumimoji="0" lang="cs-CZ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.turn</a:t>
            </a: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(120);</a:t>
            </a:r>
            <a:endParaRPr kumimoji="0" lang="cs-CZ" sz="2000" b="0" i="0" u="none" strike="noStrike" kern="0" cap="none" spc="0" normalizeH="0" baseline="0" noProof="0" dirty="0">
              <a:ln>
                <a:noFill/>
              </a:ln>
              <a:solidFill>
                <a:srgbClr val="2B3212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  <a:p>
            <a:pPr marL="357188" marR="0" lvl="0" indent="-357188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5EEC2"/>
              </a:buClr>
              <a:buSzPct val="120000"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 pitchFamily="49" charset="0"/>
                <a:ea typeface="Lucida Sans Unicode" pitchFamily="34" charset="0"/>
                <a:cs typeface="Lucida Sans Unicode" pitchFamily="34" charset="0"/>
              </a:rPr>
              <a:t>}</a:t>
            </a: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7F0055"/>
              </a:solidFill>
              <a:effectLst/>
              <a:uLnTx/>
              <a:uFillTx/>
              <a:latin typeface="Courier New" pitchFamily="49" charset="0"/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11" name="Right Brace 10"/>
          <p:cNvSpPr/>
          <p:nvPr/>
        </p:nvSpPr>
        <p:spPr bwMode="auto">
          <a:xfrm>
            <a:off x="3517642" y="2472612"/>
            <a:ext cx="391886" cy="699796"/>
          </a:xfrm>
          <a:prstGeom prst="rightBrace">
            <a:avLst>
              <a:gd name="adj1" fmla="val 8333"/>
              <a:gd name="adj2" fmla="val 5133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ight Brace 11"/>
          <p:cNvSpPr/>
          <p:nvPr/>
        </p:nvSpPr>
        <p:spPr bwMode="auto">
          <a:xfrm>
            <a:off x="3530083" y="3240832"/>
            <a:ext cx="391886" cy="699796"/>
          </a:xfrm>
          <a:prstGeom prst="rightBrace">
            <a:avLst>
              <a:gd name="adj1" fmla="val 8333"/>
              <a:gd name="adj2" fmla="val 5133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3533194" y="4055705"/>
            <a:ext cx="391886" cy="699796"/>
          </a:xfrm>
          <a:prstGeom prst="rightBrace">
            <a:avLst>
              <a:gd name="adj1" fmla="val 8333"/>
              <a:gd name="adj2" fmla="val 51333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 flipV="1">
            <a:off x="4021494" y="2855167"/>
            <a:ext cx="2052732" cy="4758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6" name="Line 5"/>
          <p:cNvSpPr>
            <a:spLocks noChangeShapeType="1"/>
          </p:cNvSpPr>
          <p:nvPr/>
        </p:nvSpPr>
        <p:spPr bwMode="auto">
          <a:xfrm flipH="1">
            <a:off x="4030824" y="3408784"/>
            <a:ext cx="1990528" cy="18350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7" name="Line 5"/>
          <p:cNvSpPr>
            <a:spLocks noChangeShapeType="1"/>
          </p:cNvSpPr>
          <p:nvPr/>
        </p:nvSpPr>
        <p:spPr bwMode="auto">
          <a:xfrm flipH="1">
            <a:off x="4040155" y="3436776"/>
            <a:ext cx="2027850" cy="100459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912500" y="2973455"/>
            <a:ext cx="3063549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3x</a:t>
            </a:r>
            <a:r>
              <a:rPr lang="sk-SK" sz="2400" dirty="0">
                <a:latin typeface="Trebuchet MS" pitchFamily="34" charset="0"/>
              </a:rPr>
              <a:t> úplne rovnaká postupnosť príkazov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Java v</a:t>
            </a:r>
            <a:r>
              <a:rPr lang="sk-SK" sz="4000" dirty="0" err="1"/>
              <a:t>čera</a:t>
            </a:r>
            <a:r>
              <a:rPr lang="sk-SK" sz="4000" dirty="0"/>
              <a:t>, dnes a zajtra</a:t>
            </a:r>
            <a:endParaRPr lang="cs-CZ" sz="40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6870" indent="-356870" eaLnBrk="1" hangingPunct="1"/>
            <a:r>
              <a:rPr lang="en-US" dirty="0"/>
              <a:t>v</a:t>
            </a:r>
            <a:r>
              <a:rPr lang="sk-SK" dirty="0" err="1"/>
              <a:t>znikla</a:t>
            </a:r>
            <a:r>
              <a:rPr lang="sk-SK" dirty="0"/>
              <a:t> v rok</a:t>
            </a:r>
            <a:r>
              <a:rPr lang="en-US" dirty="0" err="1"/>
              <a:t>och</a:t>
            </a:r>
            <a:r>
              <a:rPr lang="sk-SK" dirty="0"/>
              <a:t> </a:t>
            </a:r>
            <a:r>
              <a:rPr lang="en-US" b="1" dirty="0">
                <a:solidFill>
                  <a:srgbClr val="FF0000"/>
                </a:solidFill>
              </a:rPr>
              <a:t>1991-1995</a:t>
            </a:r>
            <a:endParaRPr lang="sk-SK"/>
          </a:p>
          <a:p>
            <a:pPr lvl="1" eaLnBrk="1" hangingPunct="1"/>
            <a:r>
              <a:rPr lang="en-US" dirty="0"/>
              <a:t>James Gosling v Sun Microsystems</a:t>
            </a:r>
          </a:p>
          <a:p>
            <a:pPr marL="356870" indent="-356870" eaLnBrk="1" hangingPunct="1"/>
            <a:r>
              <a:rPr lang="en-US" dirty="0" err="1"/>
              <a:t>dnes</a:t>
            </a:r>
            <a:r>
              <a:rPr lang="en-US" dirty="0"/>
              <a:t> 4</a:t>
            </a:r>
            <a:r>
              <a:rPr lang="sk-SK" dirty="0"/>
              <a:t> „vetvy“ Javy:</a:t>
            </a:r>
          </a:p>
          <a:p>
            <a:pPr lvl="1" eaLnBrk="1" hangingPunct="1"/>
            <a:r>
              <a:rPr lang="en-US" b="1" dirty="0">
                <a:solidFill>
                  <a:srgbClr val="FF0000"/>
                </a:solidFill>
              </a:rPr>
              <a:t>Java Card </a:t>
            </a:r>
            <a:r>
              <a:rPr lang="en-US" dirty="0"/>
              <a:t>– pre </a:t>
            </a:r>
            <a:r>
              <a:rPr lang="sk-SK" dirty="0"/>
              <a:t>„</a:t>
            </a:r>
            <a:r>
              <a:rPr lang="en-US" dirty="0"/>
              <a:t>smart</a:t>
            </a:r>
            <a:r>
              <a:rPr lang="sk-SK" dirty="0"/>
              <a:t>“</a:t>
            </a:r>
            <a:r>
              <a:rPr lang="en-US" dirty="0"/>
              <a:t> </a:t>
            </a:r>
            <a:r>
              <a:rPr lang="en-US" dirty="0" err="1"/>
              <a:t>karty</a:t>
            </a:r>
            <a:r>
              <a:rPr lang="sk-SK" dirty="0"/>
              <a:t> </a:t>
            </a:r>
            <a:r>
              <a:rPr lang="en-US" dirty="0"/>
              <a:t>(SIM, …)</a:t>
            </a:r>
            <a:endParaRPr lang="en-US" b="1" dirty="0">
              <a:solidFill>
                <a:srgbClr val="FF0000"/>
              </a:solidFill>
            </a:endParaRP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  <a:cs typeface="Lucida Sans Unicode"/>
              </a:rPr>
              <a:t>J</a:t>
            </a:r>
            <a:r>
              <a:rPr lang="en-US" b="1" dirty="0">
                <a:solidFill>
                  <a:srgbClr val="FF0000"/>
                </a:solidFill>
                <a:cs typeface="Lucida Sans Unicode"/>
              </a:rPr>
              <a:t>ava ME</a:t>
            </a:r>
            <a:r>
              <a:rPr lang="en-US" dirty="0">
                <a:cs typeface="Lucida Sans Unicode"/>
              </a:rPr>
              <a:t> – pre </a:t>
            </a:r>
            <a:r>
              <a:rPr lang="en-US" dirty="0" err="1">
                <a:cs typeface="Lucida Sans Unicode"/>
              </a:rPr>
              <a:t>mobiln</a:t>
            </a:r>
            <a:r>
              <a:rPr lang="sk-SK" dirty="0">
                <a:cs typeface="Lucida Sans Unicode"/>
              </a:rPr>
              <a:t>é zariadenia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  <a:cs typeface="Lucida Sans Unicode"/>
              </a:rPr>
              <a:t>J</a:t>
            </a:r>
            <a:r>
              <a:rPr lang="en-US" b="1" dirty="0">
                <a:solidFill>
                  <a:srgbClr val="FF0000"/>
                </a:solidFill>
                <a:cs typeface="Lucida Sans Unicode"/>
              </a:rPr>
              <a:t>ava </a:t>
            </a:r>
            <a:r>
              <a:rPr lang="sk-SK" b="1" dirty="0">
                <a:solidFill>
                  <a:srgbClr val="FF0000"/>
                </a:solidFill>
                <a:cs typeface="Lucida Sans Unicode"/>
              </a:rPr>
              <a:t>SE</a:t>
            </a:r>
            <a:r>
              <a:rPr lang="sk-SK" dirty="0">
                <a:cs typeface="Lucida Sans Unicode"/>
              </a:rPr>
              <a:t> – pre „bežné“ použitie </a:t>
            </a:r>
            <a:r>
              <a:rPr lang="en-US" dirty="0">
                <a:cs typeface="Lucida Sans Unicode"/>
              </a:rPr>
              <a:t>(</a:t>
            </a:r>
            <a:r>
              <a:rPr lang="en-US" dirty="0" err="1">
                <a:cs typeface="Lucida Sans Unicode"/>
              </a:rPr>
              <a:t>tu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sme</a:t>
            </a:r>
            <a:r>
              <a:rPr lang="en-US" dirty="0">
                <a:cs typeface="Lucida Sans Unicode"/>
              </a:rPr>
              <a:t> </a:t>
            </a:r>
            <a:r>
              <a:rPr lang="en-US" dirty="0" err="1">
                <a:cs typeface="Lucida Sans Unicode"/>
              </a:rPr>
              <a:t>aj</a:t>
            </a:r>
            <a:r>
              <a:rPr lang="en-US" dirty="0">
                <a:cs typeface="Lucida Sans Unicode"/>
              </a:rPr>
              <a:t> my)</a:t>
            </a:r>
            <a:endParaRPr lang="sk-SK" dirty="0">
              <a:cs typeface="Lucida Sans Unicode"/>
            </a:endParaRP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  <a:cs typeface="Lucida Sans Unicode"/>
              </a:rPr>
              <a:t>J</a:t>
            </a:r>
            <a:r>
              <a:rPr lang="en-US" b="1" dirty="0">
                <a:solidFill>
                  <a:srgbClr val="FF0000"/>
                </a:solidFill>
                <a:cs typeface="Lucida Sans Unicode"/>
              </a:rPr>
              <a:t>ava </a:t>
            </a:r>
            <a:r>
              <a:rPr lang="sk-SK" b="1" dirty="0">
                <a:solidFill>
                  <a:srgbClr val="FF0000"/>
                </a:solidFill>
                <a:cs typeface="Lucida Sans Unicode"/>
              </a:rPr>
              <a:t>EE (Jakarta EE)</a:t>
            </a:r>
            <a:r>
              <a:rPr lang="sk-SK" dirty="0">
                <a:cs typeface="Lucida Sans Unicode"/>
              </a:rPr>
              <a:t> – pre podnikové a biznis aplikácie</a:t>
            </a:r>
            <a:endParaRPr lang="en-US" dirty="0">
              <a:cs typeface="Lucida Sans Unicode"/>
            </a:endParaRPr>
          </a:p>
          <a:p>
            <a:pPr marL="356870" indent="-356870" eaLnBrk="1" hangingPunct="1"/>
            <a:r>
              <a:rPr lang="en-US" dirty="0" err="1">
                <a:cs typeface="Lucida Sans Unicode"/>
              </a:rPr>
              <a:t>aktu</a:t>
            </a:r>
            <a:r>
              <a:rPr lang="sk-SK" dirty="0" err="1">
                <a:cs typeface="Lucida Sans Unicode"/>
              </a:rPr>
              <a:t>álna</a:t>
            </a:r>
            <a:r>
              <a:rPr lang="sk-SK" dirty="0">
                <a:cs typeface="Lucida Sans Unicode"/>
              </a:rPr>
              <a:t> verzia</a:t>
            </a:r>
            <a:r>
              <a:rPr lang="en-US" dirty="0">
                <a:cs typeface="Lucida Sans Unicode"/>
              </a:rPr>
              <a:t>:</a:t>
            </a:r>
            <a:r>
              <a:rPr lang="sk-SK" dirty="0">
                <a:cs typeface="Lucida Sans Unicode"/>
              </a:rPr>
              <a:t> Java </a:t>
            </a:r>
            <a:r>
              <a:rPr lang="en-US" dirty="0">
                <a:cs typeface="Lucida Sans Unicode"/>
              </a:rPr>
              <a:t>21 LTS</a:t>
            </a:r>
          </a:p>
          <a:p>
            <a:pPr marL="356870" indent="-356870" eaLnBrk="1" hangingPunct="1"/>
            <a:r>
              <a:rPr lang="en-US" b="1" dirty="0">
                <a:solidFill>
                  <a:srgbClr val="FF0000"/>
                </a:solidFill>
              </a:rPr>
              <a:t>Android</a:t>
            </a:r>
            <a:r>
              <a:rPr lang="en-US" dirty="0"/>
              <a:t> – </a:t>
            </a:r>
            <a:r>
              <a:rPr lang="sk-SK" dirty="0"/>
              <a:t>postavený na Jave</a:t>
            </a:r>
            <a:endParaRPr lang="cs-CZ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7028" y="1319227"/>
            <a:ext cx="1054359" cy="474584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4985" y="1179925"/>
            <a:ext cx="1585719" cy="2182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7" descr="http://storageconference.org/2010/Oracle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6010" y="3577922"/>
            <a:ext cx="1833563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://www.mightypenguin.org/Androi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79428" y="5168276"/>
            <a:ext cx="1408988" cy="14089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9804231"/>
      </p:ext>
    </p:extLst>
  </p:cSld>
  <p:clrMapOvr>
    <a:masterClrMapping/>
  </p:clrMapOvr>
  <p:transition spd="med"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Trojuholn</a:t>
            </a:r>
            <a:r>
              <a:rPr lang="sk-SK" sz="4000"/>
              <a:t>ík ...</a:t>
            </a:r>
            <a:endParaRPr lang="cs-CZ" sz="400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7805737" cy="3133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triangle(</a:t>
            </a: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cs-CZ" sz="2000" dirty="0">
              <a:latin typeface="Courier New" pitchFamily="49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</p:txBody>
      </p:sp>
      <p:sp>
        <p:nvSpPr>
          <p:cNvPr id="1105924" name="Text Box 4"/>
          <p:cNvSpPr txBox="1">
            <a:spLocks noChangeArrowheads="1"/>
          </p:cNvSpPr>
          <p:nvPr/>
        </p:nvSpPr>
        <p:spPr bwMode="auto">
          <a:xfrm>
            <a:off x="2569741" y="4408747"/>
            <a:ext cx="6300788" cy="225908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triangle(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i=0; i&lt;</a:t>
            </a:r>
            <a:r>
              <a:rPr lang="sk-SK" sz="2400" b="1" dirty="0">
                <a:solidFill>
                  <a:srgbClr val="FF0000"/>
                </a:solidFill>
                <a:latin typeface="Courier New" pitchFamily="49" charset="0"/>
              </a:rPr>
              <a:t>3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en-US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en-US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dirty="0">
                <a:solidFill>
                  <a:srgbClr val="000066"/>
                </a:solidFill>
                <a:latin typeface="Courier New" pitchFamily="49" charset="0"/>
              </a:rPr>
              <a:t>  }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cs-CZ" dirty="0"/>
          </a:p>
        </p:txBody>
      </p:sp>
      <p:sp>
        <p:nvSpPr>
          <p:cNvPr id="1105926" name="AutoShape 6"/>
          <p:cNvSpPr>
            <a:spLocks noChangeArrowheads="1"/>
          </p:cNvSpPr>
          <p:nvPr/>
        </p:nvSpPr>
        <p:spPr bwMode="auto">
          <a:xfrm rot="5400000">
            <a:off x="4021138" y="2495550"/>
            <a:ext cx="1524000" cy="1524000"/>
          </a:xfrm>
          <a:custGeom>
            <a:avLst/>
            <a:gdLst>
              <a:gd name="T0" fmla="*/ 75298520 w 21600"/>
              <a:gd name="T1" fmla="*/ 0 h 21600"/>
              <a:gd name="T2" fmla="*/ 75298520 w 21600"/>
              <a:gd name="T3" fmla="*/ 60523539 h 21600"/>
              <a:gd name="T4" fmla="*/ 16114041 w 21600"/>
              <a:gd name="T5" fmla="*/ 107526663 h 21600"/>
              <a:gd name="T6" fmla="*/ 107526663 w 21600"/>
              <a:gd name="T7" fmla="*/ 3026177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92D050"/>
          </a:solidFill>
          <a:ln w="9525" algn="ctr">
            <a:solidFill>
              <a:schemeClr val="tx1"/>
            </a:solidFill>
            <a:miter lim="800000"/>
            <a:headEnd type="none" w="sm" len="sm"/>
            <a:tailEnd type="none" w="sm" len="sm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/>
          <a:p>
            <a:endParaRPr lang="sk-SK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5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5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5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24" grpId="0" animBg="1"/>
      <p:bldP spid="110592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Ako opakovať</a:t>
            </a:r>
            <a:r>
              <a:rPr lang="en-US" sz="4000" dirty="0"/>
              <a:t>?</a:t>
            </a:r>
            <a:endParaRPr lang="cs-CZ" sz="4000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„magická formula“ na opakovanie </a:t>
            </a:r>
            <a:r>
              <a:rPr lang="en-US" dirty="0" err="1"/>
              <a:t>skupiny</a:t>
            </a:r>
            <a:r>
              <a:rPr lang="en-US" dirty="0"/>
              <a:t> </a:t>
            </a:r>
            <a:r>
              <a:rPr lang="sk-SK" dirty="0"/>
              <a:t>príkazov</a:t>
            </a:r>
            <a:r>
              <a:rPr lang="en-US" dirty="0"/>
              <a:t>: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i=0; i&lt;3; i++) {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step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 }</a:t>
            </a:r>
            <a:endParaRPr lang="sk-SK" dirty="0"/>
          </a:p>
          <a:p>
            <a:pPr eaLnBrk="1" hangingPunct="1"/>
            <a:endParaRPr lang="cs-CZ" dirty="0"/>
          </a:p>
        </p:txBody>
      </p:sp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03234" y="5288675"/>
            <a:ext cx="1410705" cy="141070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4609322" y="2407298"/>
            <a:ext cx="1586202" cy="118498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61790" y="1937757"/>
            <a:ext cx="2587688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Koľko krát sa má niečo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85187" y="4217537"/>
            <a:ext cx="2587688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Pr</a:t>
            </a:r>
            <a:r>
              <a:rPr lang="sk-SK" sz="2400" dirty="0" err="1">
                <a:latin typeface="Trebuchet MS" pitchFamily="34" charset="0"/>
              </a:rPr>
              <a:t>íkazy</a:t>
            </a:r>
            <a:r>
              <a:rPr lang="sk-SK" sz="2400" dirty="0">
                <a:latin typeface="Trebuchet MS" pitchFamily="34" charset="0"/>
              </a:rPr>
              <a:t>, ktoré za majú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4655976" y="4077477"/>
            <a:ext cx="345233" cy="1119673"/>
          </a:xfrm>
          <a:prstGeom prst="rightBrace">
            <a:avLst/>
          </a:prstGeom>
          <a:noFill/>
          <a:ln w="2857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9837" y="5707375"/>
            <a:ext cx="5980923" cy="992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Jednoduch</a:t>
            </a:r>
            <a:r>
              <a:rPr lang="sk-SK" sz="4000" dirty="0"/>
              <a:t>á hviezda </a:t>
            </a:r>
            <a:r>
              <a:rPr lang="en-US" sz="4000" dirty="0"/>
              <a:t>(1)</a:t>
            </a:r>
            <a:endParaRPr lang="cs-CZ" sz="4000" dirty="0"/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815387" cy="4802187"/>
          </a:xfrm>
        </p:spPr>
        <p:txBody>
          <a:bodyPr/>
          <a:lstStyle/>
          <a:p>
            <a:pPr eaLnBrk="1" hangingPunct="1"/>
            <a:r>
              <a:rPr lang="sk-SK" dirty="0"/>
              <a:t>c</a:t>
            </a:r>
            <a:r>
              <a:rPr lang="en-US" dirty="0" err="1"/>
              <a:t>hceme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sk-SK" dirty="0" err="1"/>
              <a:t>ľovať</a:t>
            </a:r>
            <a:r>
              <a:rPr lang="sk-SK" dirty="0"/>
              <a:t> hviezdu</a:t>
            </a:r>
          </a:p>
          <a:p>
            <a:pPr eaLnBrk="1" hangingPunct="1">
              <a:buFontTx/>
              <a:buNone/>
            </a:pPr>
            <a:r>
              <a:rPr lang="sk-SK" dirty="0"/>
              <a:t>	s </a:t>
            </a:r>
            <a:r>
              <a:rPr lang="en-US" dirty="0"/>
              <a:t>12-timi </a:t>
            </a:r>
            <a:r>
              <a:rPr lang="sk-SK" dirty="0"/>
              <a:t>cípmi</a:t>
            </a:r>
          </a:p>
          <a:p>
            <a:pPr eaLnBrk="1" hangingPunct="1"/>
            <a:r>
              <a:rPr lang="sk-SK" dirty="0" err="1"/>
              <a:t>paramet</a:t>
            </a:r>
            <a:r>
              <a:rPr lang="en-US" dirty="0" err="1"/>
              <a:t>er</a:t>
            </a:r>
            <a:r>
              <a:rPr lang="sk-SK" dirty="0"/>
              <a:t>:</a:t>
            </a:r>
          </a:p>
          <a:p>
            <a:pPr lvl="1" eaLnBrk="1" hangingPunct="1"/>
            <a:r>
              <a:rPr lang="en-US" i="1" dirty="0"/>
              <a:t>size</a:t>
            </a:r>
            <a:r>
              <a:rPr lang="sk-SK" dirty="0"/>
              <a:t> – dĺžka lúča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návod: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12</a:t>
            </a:r>
            <a:r>
              <a:rPr lang="sk-SK" dirty="0"/>
              <a:t> krát zopakuj: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späť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otoč sa o </a:t>
            </a:r>
            <a:r>
              <a:rPr lang="sk-SK" i="1" dirty="0"/>
              <a:t>360 </a:t>
            </a:r>
            <a:r>
              <a:rPr lang="en-US" i="1" dirty="0"/>
              <a:t>/ 12 = 30</a:t>
            </a:r>
            <a:r>
              <a:rPr lang="en-US" dirty="0"/>
              <a:t> </a:t>
            </a:r>
            <a:r>
              <a:rPr lang="en-US" dirty="0" err="1"/>
              <a:t>stup</a:t>
            </a:r>
            <a:r>
              <a:rPr lang="sk-SK" dirty="0" err="1"/>
              <a:t>ňov</a:t>
            </a:r>
            <a:endParaRPr lang="sk-SK" dirty="0"/>
          </a:p>
          <a:p>
            <a:pPr eaLnBrk="1" hangingPunct="1">
              <a:buFontTx/>
              <a:buNone/>
            </a:pPr>
            <a:endParaRPr lang="cs-CZ" b="1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5163" y="1412875"/>
            <a:ext cx="31115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5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15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15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51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51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15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151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51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err="1"/>
              <a:t>Jednoduch</a:t>
            </a:r>
            <a:r>
              <a:rPr lang="sk-SK" sz="4000" dirty="0"/>
              <a:t>á hviezda </a:t>
            </a:r>
            <a:r>
              <a:rPr lang="en-US" sz="4000" dirty="0"/>
              <a:t>(2)</a:t>
            </a:r>
            <a:endParaRPr lang="cs-CZ" sz="4000" dirty="0"/>
          </a:p>
        </p:txBody>
      </p:sp>
      <p:sp>
        <p:nvSpPr>
          <p:cNvPr id="1116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29003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star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r>
              <a:rPr lang="cs-CZ" sz="2400" dirty="0"/>
              <a:t> 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návod: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12</a:t>
            </a:r>
            <a:r>
              <a:rPr lang="sk-SK" dirty="0"/>
              <a:t> krát zopakuj: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sprav krok späť dĺžky </a:t>
            </a:r>
            <a:r>
              <a:rPr lang="sk-SK" i="1" dirty="0" err="1"/>
              <a:t>size</a:t>
            </a:r>
            <a:endParaRPr lang="sk-SK" i="1" dirty="0"/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otoč sa o </a:t>
            </a:r>
            <a:r>
              <a:rPr lang="sk-SK" i="1" dirty="0"/>
              <a:t>360 </a:t>
            </a:r>
            <a:r>
              <a:rPr lang="en-US" i="1" dirty="0"/>
              <a:t>/ 12 = 30</a:t>
            </a:r>
            <a:r>
              <a:rPr lang="en-US" dirty="0"/>
              <a:t> </a:t>
            </a:r>
            <a:r>
              <a:rPr lang="en-US" dirty="0" err="1"/>
              <a:t>stup</a:t>
            </a:r>
            <a:r>
              <a:rPr lang="sk-SK" dirty="0" err="1"/>
              <a:t>ňov</a:t>
            </a:r>
            <a:endParaRPr lang="sk-SK" dirty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1116165" name="Text Box 5"/>
          <p:cNvSpPr txBox="1">
            <a:spLocks noChangeArrowheads="1"/>
          </p:cNvSpPr>
          <p:nvPr/>
        </p:nvSpPr>
        <p:spPr bwMode="auto">
          <a:xfrm>
            <a:off x="1030288" y="4322763"/>
            <a:ext cx="8113712" cy="21240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12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(-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30</a:t>
            </a: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);</a:t>
            </a:r>
            <a:endParaRPr lang="cs-CZ" dirty="0">
              <a:solidFill>
                <a:srgbClr val="000066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cs-CZ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6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Sumarizácia </a:t>
            </a:r>
            <a:r>
              <a:rPr lang="en-US" dirty="0"/>
              <a:t>(1)</a:t>
            </a:r>
            <a:endParaRPr lang="sk-SK" dirty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b="1" dirty="0" err="1">
                <a:solidFill>
                  <a:srgbClr val="FF0000"/>
                </a:solidFill>
              </a:rPr>
              <a:t>vytvorenie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objektu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triedy</a:t>
            </a:r>
            <a:r>
              <a:rPr lang="sk-SK" sz="2400" dirty="0"/>
              <a:t> a premennej </a:t>
            </a:r>
            <a:r>
              <a:rPr lang="en-US" sz="2400" dirty="0"/>
              <a:t>(</a:t>
            </a:r>
            <a:r>
              <a:rPr lang="en-US" sz="2400" dirty="0" err="1"/>
              <a:t>napr</a:t>
            </a:r>
            <a:r>
              <a:rPr lang="en-US" sz="2400" dirty="0"/>
              <a:t>.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en-US" sz="2400" dirty="0"/>
              <a:t>)</a:t>
            </a:r>
            <a:r>
              <a:rPr lang="sk-SK" sz="2400" dirty="0"/>
              <a:t>, cez ktorú s vytvorený</a:t>
            </a:r>
            <a:r>
              <a:rPr lang="en-US" sz="2400" dirty="0"/>
              <a:t>m</a:t>
            </a:r>
            <a:r>
              <a:rPr lang="sk-SK" sz="2400" dirty="0"/>
              <a:t> objektom komunikujeme: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algn="ctr" eaLnBrk="1" hangingPunct="1">
              <a:buFontTx/>
              <a:buNone/>
            </a:pP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=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new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();</a:t>
            </a:r>
            <a:endParaRPr lang="en-US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1100" b="1" dirty="0">
              <a:solidFill>
                <a:srgbClr val="FF0000"/>
              </a:solidFill>
            </a:endParaRPr>
          </a:p>
          <a:p>
            <a:pPr eaLnBrk="1" hangingPunct="1"/>
            <a:r>
              <a:rPr lang="en-US" sz="2400" b="1" dirty="0" err="1">
                <a:solidFill>
                  <a:srgbClr val="FF0000"/>
                </a:solidFill>
              </a:rPr>
              <a:t>volanie</a:t>
            </a:r>
            <a:r>
              <a:rPr lang="en-US" sz="2400" b="1" dirty="0">
                <a:solidFill>
                  <a:srgbClr val="FF0000"/>
                </a:solidFill>
              </a:rPr>
              <a:t> met</a:t>
            </a:r>
            <a:r>
              <a:rPr lang="sk-SK" sz="2400" b="1" dirty="0">
                <a:solidFill>
                  <a:srgbClr val="FF0000"/>
                </a:solidFill>
              </a:rPr>
              <a:t>ód </a:t>
            </a:r>
            <a:r>
              <a:rPr lang="sk-SK" sz="2400" dirty="0"/>
              <a:t>nad objektmi</a:t>
            </a:r>
            <a:r>
              <a:rPr lang="en-US" sz="2400" dirty="0"/>
              <a:t> (</a:t>
            </a:r>
            <a:r>
              <a:rPr lang="sk-SK" sz="2200" dirty="0"/>
              <a:t>„rozprávanie sa“ s objektom</a:t>
            </a:r>
            <a:r>
              <a:rPr lang="en-US" sz="2400" dirty="0"/>
              <a:t>)</a:t>
            </a:r>
            <a:r>
              <a:rPr lang="sk-SK" sz="2400" dirty="0"/>
              <a:t>:</a:t>
            </a:r>
          </a:p>
          <a:p>
            <a:pPr algn="ctr" eaLnBrk="1" hangingPunct="1">
              <a:buFontTx/>
              <a:buNone/>
            </a:pP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franklin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moveTo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30, 50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);</a:t>
            </a:r>
          </a:p>
          <a:p>
            <a:pPr algn="ctr" eaLnBrk="1" hangingPunct="1">
              <a:buFontTx/>
              <a:buNone/>
            </a:pPr>
            <a:endParaRPr lang="cs-CZ" sz="1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r>
              <a:rPr lang="en-US" sz="2400" dirty="0"/>
              <a:t>v</a:t>
            </a:r>
            <a:r>
              <a:rPr lang="sk-SK" sz="2400" dirty="0" err="1"/>
              <a:t>ieme</a:t>
            </a:r>
            <a:r>
              <a:rPr lang="sk-SK" sz="2400" dirty="0"/>
              <a:t> vytvárať nové triedy </a:t>
            </a:r>
            <a:r>
              <a:rPr lang="sk-SK" sz="2400" b="1" dirty="0">
                <a:solidFill>
                  <a:srgbClr val="FF0000"/>
                </a:solidFill>
              </a:rPr>
              <a:t>vylepšovaním</a:t>
            </a:r>
            <a:r>
              <a:rPr lang="sk-SK" sz="2400" dirty="0"/>
              <a:t> existujúcich:</a:t>
            </a:r>
          </a:p>
          <a:p>
            <a:pPr algn="ctr" eaLnBrk="1" hangingPunct="1">
              <a:buFontTx/>
              <a:buNone/>
            </a:pPr>
            <a:r>
              <a:rPr lang="cs-CZ" sz="2400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class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SmartTurtle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extends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Turtle</a:t>
            </a: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{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sz="2400" dirty="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sz="2400" b="1" dirty="0"/>
          </a:p>
          <a:p>
            <a:pPr algn="ctr" eaLnBrk="1" hangingPunct="1">
              <a:buFontTx/>
              <a:buNone/>
            </a:pPr>
            <a:endParaRPr lang="cs-CZ" sz="24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algn="ctr" eaLnBrk="1" hangingPunct="1">
              <a:buFontTx/>
              <a:buNone/>
            </a:pP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1933445979"/>
      </p:ext>
    </p:extLst>
  </p:cSld>
  <p:clrMapOvr>
    <a:masterClrMapping/>
  </p:clrMapOvr>
  <p:transition spd="med">
    <p:randomBa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dirty="0"/>
              <a:t>Sumarizácia </a:t>
            </a:r>
            <a:r>
              <a:rPr lang="en-US" dirty="0"/>
              <a:t>(</a:t>
            </a:r>
            <a:r>
              <a:rPr lang="sk-SK" dirty="0"/>
              <a:t>2</a:t>
            </a:r>
            <a:r>
              <a:rPr lang="en-US" dirty="0"/>
              <a:t>)</a:t>
            </a:r>
            <a:endParaRPr lang="sk-SK" dirty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v</a:t>
            </a:r>
            <a:r>
              <a:rPr lang="sk-SK" sz="2400" dirty="0" err="1"/>
              <a:t>ylepšovanie</a:t>
            </a:r>
            <a:r>
              <a:rPr lang="sk-SK" sz="2400" dirty="0"/>
              <a:t> spočíva v </a:t>
            </a:r>
            <a:r>
              <a:rPr lang="sk-SK" sz="2400" b="1" dirty="0">
                <a:solidFill>
                  <a:srgbClr val="FF0000"/>
                </a:solidFill>
              </a:rPr>
              <a:t>pridávaní</a:t>
            </a:r>
            <a:r>
              <a:rPr lang="sk-SK" sz="2400" dirty="0"/>
              <a:t> nami definovaných </a:t>
            </a:r>
            <a:r>
              <a:rPr lang="sk-SK" sz="2400" b="1" dirty="0">
                <a:solidFill>
                  <a:srgbClr val="FF0000"/>
                </a:solidFill>
              </a:rPr>
              <a:t>metód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</a:t>
            </a:r>
            <a:r>
              <a:rPr lang="en-US" sz="2400" dirty="0" err="1"/>
              <a:t>aj</a:t>
            </a:r>
            <a:r>
              <a:rPr lang="en-US" sz="2400" dirty="0"/>
              <a:t> s </a:t>
            </a:r>
            <a:r>
              <a:rPr lang="en-US" sz="2400" dirty="0" err="1"/>
              <a:t>parametrami</a:t>
            </a:r>
            <a:r>
              <a:rPr lang="en-US" sz="2400" dirty="0"/>
              <a:t>)</a:t>
            </a:r>
            <a:endParaRPr lang="sk-SK" sz="2400" dirty="0"/>
          </a:p>
          <a:p>
            <a:pPr lvl="1" eaLnBrk="1" hangingPunct="1">
              <a:buFontTx/>
              <a:buNone/>
            </a:pP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cs-CZ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square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cs-CZ" b="1" dirty="0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size</a:t>
            </a:r>
            <a:r>
              <a:rPr lang="cs-CZ" b="1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en-US" b="1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sk-SK" sz="2000" i="1" dirty="0">
                <a:solidFill>
                  <a:srgbClr val="000000"/>
                </a:solidFill>
                <a:latin typeface="Courier New" pitchFamily="49" charset="0"/>
              </a:rPr>
              <a:t>			... </a:t>
            </a:r>
            <a:r>
              <a:rPr lang="en-US" sz="2000" i="1" dirty="0" err="1">
                <a:solidFill>
                  <a:srgbClr val="000000"/>
                </a:solidFill>
                <a:latin typeface="Courier New" pitchFamily="49" charset="0"/>
              </a:rPr>
              <a:t>na</a:t>
            </a:r>
            <a:r>
              <a:rPr lang="sk-SK" sz="2000" i="1" dirty="0" err="1">
                <a:solidFill>
                  <a:srgbClr val="000000"/>
                </a:solidFill>
                <a:latin typeface="Courier New" pitchFamily="49" charset="0"/>
              </a:rPr>
              <a:t>še</a:t>
            </a:r>
            <a:r>
              <a:rPr lang="sk-SK" sz="2000" i="1" dirty="0">
                <a:solidFill>
                  <a:srgbClr val="000000"/>
                </a:solidFill>
                <a:latin typeface="Courier New" pitchFamily="49" charset="0"/>
              </a:rPr>
              <a:t> príkazy ...</a:t>
            </a:r>
            <a:endParaRPr lang="cs-CZ" sz="2000" i="1" dirty="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r>
              <a:rPr lang="en-US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sk-SK" b="1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o</a:t>
            </a:r>
            <a:r>
              <a:rPr lang="sk-SK" sz="2400" dirty="0" err="1"/>
              <a:t>bjekty</a:t>
            </a:r>
            <a:r>
              <a:rPr lang="sk-SK" sz="2400" dirty="0"/>
              <a:t> vylepšenej triedy majú všetky metódy a vlastnosti, ktoré mala pôvodná trieda </a:t>
            </a:r>
            <a:r>
              <a:rPr lang="en-US" sz="2400" b="1" dirty="0">
                <a:solidFill>
                  <a:srgbClr val="FF0000"/>
                </a:solidFill>
              </a:rPr>
              <a:t>+</a:t>
            </a:r>
            <a:r>
              <a:rPr lang="en-US" sz="2400" dirty="0"/>
              <a:t> </a:t>
            </a:r>
            <a:r>
              <a:rPr lang="en-US" sz="2400" dirty="0" err="1"/>
              <a:t>novodefinovan</a:t>
            </a:r>
            <a:r>
              <a:rPr lang="sk-SK" sz="2400" dirty="0"/>
              <a:t>é</a:t>
            </a:r>
          </a:p>
          <a:p>
            <a:pPr eaLnBrk="1" hangingPunct="1"/>
            <a:r>
              <a:rPr lang="en-US" sz="2400" dirty="0"/>
              <a:t>v</a:t>
            </a:r>
            <a:r>
              <a:rPr lang="sk-SK" sz="2400" dirty="0"/>
              <a:t> metódach vylepšených metód používame na oslovenie vykonávateľa </a:t>
            </a:r>
            <a:r>
              <a:rPr lang="en-US" sz="2400" dirty="0"/>
              <a:t>(</a:t>
            </a:r>
            <a:r>
              <a:rPr lang="sk-SK" sz="2400" dirty="0"/>
              <a:t>„</a:t>
            </a:r>
            <a:r>
              <a:rPr lang="en-US" sz="2400" dirty="0" err="1"/>
              <a:t>sam</a:t>
            </a:r>
            <a:r>
              <a:rPr lang="sk-SK" sz="2400" dirty="0" err="1"/>
              <a:t>ého</a:t>
            </a:r>
            <a:r>
              <a:rPr lang="sk-SK" sz="2400" dirty="0"/>
              <a:t> seba“</a:t>
            </a:r>
            <a:r>
              <a:rPr lang="en-US" sz="2400" dirty="0"/>
              <a:t>) </a:t>
            </a:r>
            <a:r>
              <a:rPr lang="en-US" sz="2400" dirty="0" err="1"/>
              <a:t>slov</a:t>
            </a:r>
            <a:r>
              <a:rPr lang="sk-SK" sz="2400" dirty="0" err="1"/>
              <a:t>íčko</a:t>
            </a:r>
            <a:r>
              <a:rPr lang="sk-SK" sz="2400" dirty="0"/>
              <a:t> </a:t>
            </a:r>
            <a:r>
              <a:rPr lang="sk-SK" sz="2400" b="1" dirty="0" err="1">
                <a:solidFill>
                  <a:srgbClr val="FF0000"/>
                </a:solidFill>
              </a:rPr>
              <a:t>this</a:t>
            </a:r>
            <a:r>
              <a:rPr lang="sk-SK" sz="2400" dirty="0"/>
              <a:t>:</a:t>
            </a:r>
          </a:p>
          <a:p>
            <a:pPr algn="ctr" eaLnBrk="1" hangingPunct="1">
              <a:buFontTx/>
              <a:buNone/>
            </a:pPr>
            <a:r>
              <a:rPr lang="cs-CZ" sz="24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cs-CZ" sz="24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cs-CZ" sz="2400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en-US" sz="2400" dirty="0"/>
          </a:p>
          <a:p>
            <a:pPr eaLnBrk="1" hangingPunct="1"/>
            <a:endParaRPr lang="sk-SK" sz="2400" dirty="0"/>
          </a:p>
          <a:p>
            <a:pPr lvl="1" eaLnBrk="1" hangingPunct="1"/>
            <a:endParaRPr lang="cs-CZ" b="1" dirty="0">
              <a:latin typeface="Courier New" pitchFamily="49" charset="0"/>
            </a:endParaRPr>
          </a:p>
          <a:p>
            <a:pPr lvl="1" eaLnBrk="1" hangingPunct="1">
              <a:buFontTx/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4214351"/>
      </p:ext>
    </p:extLst>
  </p:cSld>
  <p:clrMapOvr>
    <a:masterClrMapping/>
  </p:clrMapOvr>
  <p:transition spd="med">
    <p:randomBa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„magická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en-US" dirty="0"/>
              <a:t>-m</a:t>
            </a:r>
            <a:r>
              <a:rPr lang="sk-SK" dirty="0" err="1"/>
              <a:t>ul</a:t>
            </a:r>
            <a:r>
              <a:rPr lang="en-US" dirty="0"/>
              <a:t>k</a:t>
            </a:r>
            <a:r>
              <a:rPr lang="sk-SK" dirty="0"/>
              <a:t>a“ na opakovanie </a:t>
            </a:r>
            <a:r>
              <a:rPr lang="en-US" dirty="0" err="1"/>
              <a:t>skupiny</a:t>
            </a:r>
            <a:r>
              <a:rPr lang="en-US" dirty="0"/>
              <a:t> </a:t>
            </a:r>
            <a:r>
              <a:rPr lang="sk-SK" dirty="0"/>
              <a:t>príkazov</a:t>
            </a:r>
            <a:r>
              <a:rPr lang="en-US" dirty="0"/>
              <a:t>: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i=0; i&lt;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4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; i++) {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step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(100);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="1" dirty="0">
                <a:solidFill>
                  <a:srgbClr val="7F0055"/>
                </a:solidFill>
                <a:latin typeface="Courier New" pitchFamily="49" charset="0"/>
              </a:rPr>
              <a:t>  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9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0);</a:t>
            </a:r>
            <a:endParaRPr lang="sk-SK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  }</a:t>
            </a:r>
            <a:endParaRPr lang="sk-SK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4618652" y="2407298"/>
            <a:ext cx="1576871" cy="55983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61790" y="1937757"/>
            <a:ext cx="258768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Koľko krát sa má niečo opakovať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178493" y="3601717"/>
            <a:ext cx="258768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400" dirty="0" err="1">
                <a:latin typeface="Trebuchet MS"/>
                <a:cs typeface="Arial"/>
              </a:rPr>
              <a:t>Pr</a:t>
            </a:r>
            <a:r>
              <a:rPr lang="sk-SK" sz="2400" dirty="0" err="1">
                <a:latin typeface="Trebuchet MS"/>
                <a:cs typeface="Arial"/>
              </a:rPr>
              <a:t>íkazy</a:t>
            </a:r>
            <a:r>
              <a:rPr lang="sk-SK" sz="2400" dirty="0">
                <a:latin typeface="Trebuchet MS"/>
                <a:cs typeface="Arial"/>
              </a:rPr>
              <a:t>, ktoré sa majú opakovať</a:t>
            </a:r>
            <a:endParaRPr lang="cs-CZ" sz="2400" dirty="0">
              <a:latin typeface="Trebuchet MS"/>
              <a:cs typeface="Arial"/>
            </a:endParaRPr>
          </a:p>
        </p:txBody>
      </p:sp>
      <p:sp>
        <p:nvSpPr>
          <p:cNvPr id="13" name="Right Brace 12"/>
          <p:cNvSpPr/>
          <p:nvPr/>
        </p:nvSpPr>
        <p:spPr bwMode="auto">
          <a:xfrm>
            <a:off x="4749282" y="3461657"/>
            <a:ext cx="345233" cy="1119673"/>
          </a:xfrm>
          <a:prstGeom prst="rightBrace">
            <a:avLst/>
          </a:prstGeom>
          <a:noFill/>
          <a:ln w="28575" cap="flat" cmpd="sng" algn="ctr">
            <a:solidFill>
              <a:schemeClr val="accent5">
                <a:lumMod val="25000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812" y="5299787"/>
            <a:ext cx="8104890" cy="1344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6314E30B-D39F-4E9B-8054-36D60EB82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Sumariz</a:t>
            </a:r>
            <a:r>
              <a:rPr lang="sk-SK" dirty="0" err="1"/>
              <a:t>ác</a:t>
            </a:r>
            <a:r>
              <a:rPr lang="en-US" dirty="0" err="1"/>
              <a:t>ia</a:t>
            </a:r>
            <a:r>
              <a:rPr lang="en-US" dirty="0"/>
              <a:t> (3)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30462228"/>
      </p:ext>
    </p:extLst>
  </p:cSld>
  <p:clrMapOvr>
    <a:masterClrMapping/>
  </p:clrMapOvr>
  <p:transition spd="med">
    <p:randomBa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to be continued …</a:t>
            </a:r>
            <a:endParaRPr lang="cs-CZ" sz="40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 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Lucida Sans"/>
                <a:ea typeface="Verdana"/>
              </a:rPr>
              <a:t>V</a:t>
            </a:r>
            <a:r>
              <a:rPr lang="sk-SK" sz="4000" dirty="0" err="1">
                <a:latin typeface="Lucida Sans"/>
                <a:ea typeface="Verdana"/>
              </a:rPr>
              <a:t>ývojové</a:t>
            </a:r>
            <a:r>
              <a:rPr lang="sk-SK" sz="4000" dirty="0">
                <a:latin typeface="Lucida Sans"/>
                <a:ea typeface="Verdana"/>
              </a:rPr>
              <a:t> prostredie IDEA</a:t>
            </a:r>
            <a:endParaRPr lang="cs-CZ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56870" indent="-356870" eaLnBrk="1" hangingPunct="1"/>
            <a:r>
              <a:rPr lang="en-US" dirty="0"/>
              <a:t>p</a:t>
            </a:r>
            <a:r>
              <a:rPr lang="sk-SK" dirty="0" err="1"/>
              <a:t>rogramovať</a:t>
            </a:r>
            <a:r>
              <a:rPr lang="sk-SK" dirty="0"/>
              <a:t> v Jave sa dá aj v </a:t>
            </a:r>
            <a:r>
              <a:rPr lang="sk-SK" dirty="0" err="1"/>
              <a:t>Notepade</a:t>
            </a:r>
            <a:r>
              <a:rPr lang="sk-SK" dirty="0"/>
              <a:t>, ale ...</a:t>
            </a:r>
            <a:endParaRPr lang="sk-SK"/>
          </a:p>
          <a:p>
            <a:pPr marL="356870" indent="-356870" eaLnBrk="1" hangingPunct="1"/>
            <a:r>
              <a:rPr lang="sk-SK" b="1" dirty="0" err="1">
                <a:solidFill>
                  <a:srgbClr val="FF0000"/>
                </a:solidFill>
                <a:cs typeface="Lucida Sans Unicode"/>
              </a:rPr>
              <a:t>IntelliJ</a:t>
            </a:r>
            <a:r>
              <a:rPr lang="sk-SK" b="1" dirty="0">
                <a:solidFill>
                  <a:srgbClr val="FF0000"/>
                </a:solidFill>
                <a:cs typeface="Lucida Sans Unicode"/>
              </a:rPr>
              <a:t> IDEA </a:t>
            </a:r>
            <a:r>
              <a:rPr lang="en-US" dirty="0">
                <a:cs typeface="Lucida Sans Unicode"/>
              </a:rPr>
              <a:t>(od JetBrains, community - free)</a:t>
            </a:r>
          </a:p>
          <a:p>
            <a:pPr lvl="1" eaLnBrk="1" hangingPunct="1"/>
            <a:r>
              <a:rPr lang="sk-SK" dirty="0">
                <a:cs typeface="Lucida Sans Unicode"/>
              </a:rPr>
              <a:t>moderné </a:t>
            </a:r>
            <a:r>
              <a:rPr lang="sk-SK" b="1" dirty="0">
                <a:solidFill>
                  <a:srgbClr val="FF0000"/>
                </a:solidFill>
                <a:cs typeface="Lucida Sans Unicode"/>
              </a:rPr>
              <a:t>vývojové prostredie</a:t>
            </a:r>
            <a:r>
              <a:rPr lang="sk-SK" dirty="0">
                <a:cs typeface="Lucida Sans Unicode"/>
              </a:rPr>
              <a:t> nielen pre Javu </a:t>
            </a:r>
            <a:r>
              <a:rPr lang="en-US" dirty="0">
                <a:cs typeface="Lucida Sans Unicode"/>
              </a:rPr>
              <a:t>(</a:t>
            </a:r>
            <a:r>
              <a:rPr lang="en-US" dirty="0">
                <a:ea typeface="+mn-lt"/>
                <a:cs typeface="+mn-lt"/>
              </a:rPr>
              <a:t>Kotlin, Python, PHP, JavaScript, a </a:t>
            </a:r>
            <a:r>
              <a:rPr lang="en-US" dirty="0" err="1">
                <a:ea typeface="+mn-lt"/>
                <a:cs typeface="+mn-lt"/>
              </a:rPr>
              <a:t>ďalšie</a:t>
            </a:r>
            <a:r>
              <a:rPr lang="en-US" dirty="0">
                <a:ea typeface="+mn-lt"/>
                <a:cs typeface="+mn-lt"/>
              </a:rPr>
              <a:t> </a:t>
            </a:r>
            <a:r>
              <a:rPr lang="en-US" dirty="0" err="1">
                <a:ea typeface="+mn-lt"/>
                <a:cs typeface="+mn-lt"/>
              </a:rPr>
              <a:t>jazyky</a:t>
            </a:r>
            <a:r>
              <a:rPr lang="en-US" dirty="0">
                <a:cs typeface="Lucida Sans Unicode"/>
              </a:rPr>
              <a:t> …)</a:t>
            </a:r>
          </a:p>
          <a:p>
            <a:pPr lvl="1" eaLnBrk="1" hangingPunct="1"/>
            <a:r>
              <a:rPr lang="en-US" dirty="0">
                <a:cs typeface="Lucida Sans Unicode"/>
              </a:rPr>
              <a:t>be</a:t>
            </a:r>
            <a:r>
              <a:rPr lang="sk-SK" dirty="0" err="1">
                <a:cs typeface="Lucida Sans Unicode"/>
              </a:rPr>
              <a:t>ží</a:t>
            </a:r>
            <a:r>
              <a:rPr lang="sk-SK" dirty="0">
                <a:cs typeface="Lucida Sans Unicode"/>
              </a:rPr>
              <a:t> vo všetkých hlavných OS </a:t>
            </a:r>
            <a:r>
              <a:rPr lang="en-US" dirty="0">
                <a:cs typeface="Lucida Sans Unicode"/>
              </a:rPr>
              <a:t>(Windows, Linux, macOS)</a:t>
            </a:r>
          </a:p>
          <a:p>
            <a:pPr lvl="1"/>
            <a:r>
              <a:rPr lang="sk-SK" dirty="0">
                <a:ea typeface="+mn-lt"/>
                <a:cs typeface="+mn-lt"/>
              </a:rPr>
              <a:t>Alternatívy: </a:t>
            </a:r>
            <a:r>
              <a:rPr lang="sk-SK" b="1" dirty="0" err="1">
                <a:ea typeface="+mn-lt"/>
                <a:cs typeface="+mn-lt"/>
              </a:rPr>
              <a:t>Eclipse</a:t>
            </a:r>
            <a:r>
              <a:rPr lang="sk-SK" dirty="0">
                <a:ea typeface="+mn-lt"/>
                <a:cs typeface="+mn-lt"/>
              </a:rPr>
              <a:t> (od IBM), </a:t>
            </a:r>
            <a:r>
              <a:rPr lang="sk-SK" b="1" dirty="0" err="1">
                <a:ea typeface="+mn-lt"/>
                <a:cs typeface="+mn-lt"/>
              </a:rPr>
              <a:t>NetBeans</a:t>
            </a:r>
            <a:r>
              <a:rPr lang="sk-SK" b="1" dirty="0">
                <a:ea typeface="+mn-lt"/>
                <a:cs typeface="+mn-lt"/>
              </a:rPr>
              <a:t> </a:t>
            </a:r>
            <a:r>
              <a:rPr lang="sk-SK" dirty="0">
                <a:ea typeface="+mn-lt"/>
                <a:cs typeface="+mn-lt"/>
              </a:rPr>
              <a:t>(študentský projekt z </a:t>
            </a:r>
            <a:r>
              <a:rPr lang="sk-SK" dirty="0" err="1">
                <a:ea typeface="+mn-lt"/>
                <a:cs typeface="+mn-lt"/>
              </a:rPr>
              <a:t>Matfyzu</a:t>
            </a:r>
            <a:r>
              <a:rPr lang="sk-SK" dirty="0">
                <a:ea typeface="+mn-lt"/>
                <a:cs typeface="+mn-lt"/>
              </a:rPr>
              <a:t> na UK v Prahe),</a:t>
            </a:r>
            <a:endParaRPr lang="sk-SK" dirty="0"/>
          </a:p>
          <a:p>
            <a:pPr lvl="1" eaLnBrk="1" hangingPunct="1"/>
            <a:r>
              <a:rPr lang="sk-SK" dirty="0">
                <a:cs typeface="Lucida Sans Unicode"/>
              </a:rPr>
              <a:t>má obrovskú </a:t>
            </a:r>
            <a:r>
              <a:rPr lang="sk-SK" b="1" dirty="0">
                <a:solidFill>
                  <a:srgbClr val="FF0000"/>
                </a:solidFill>
                <a:cs typeface="Lucida Sans Unicode"/>
              </a:rPr>
              <a:t>podporu</a:t>
            </a:r>
            <a:r>
              <a:rPr lang="sk-SK" dirty="0">
                <a:cs typeface="Lucida Sans Unicode"/>
              </a:rPr>
              <a:t> a množstvo </a:t>
            </a:r>
            <a:br>
              <a:rPr lang="sk-SK" dirty="0">
                <a:cs typeface="Lucida Sans Unicode"/>
              </a:rPr>
            </a:br>
            <a:r>
              <a:rPr lang="sk-SK" dirty="0">
                <a:cs typeface="Lucida Sans Unicode"/>
              </a:rPr>
              <a:t>dostupných </a:t>
            </a:r>
            <a:r>
              <a:rPr lang="sk-SK" b="1" dirty="0">
                <a:solidFill>
                  <a:srgbClr val="FF0000"/>
                </a:solidFill>
                <a:cs typeface="Lucida Sans Unicode"/>
              </a:rPr>
              <a:t>pluginov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marL="356870" indent="-356870" eaLnBrk="1" hangingPunct="1"/>
            <a:endParaRPr lang="cs-CZ" dirty="0"/>
          </a:p>
        </p:txBody>
      </p:sp>
      <p:pic>
        <p:nvPicPr>
          <p:cNvPr id="2" name="Obrázok 1" descr="Obrázok, na ktorom je grafika, symbol, logo, písmo&#10;&#10;Automaticky generovaný popis">
            <a:extLst>
              <a:ext uri="{FF2B5EF4-FFF2-40B4-BE49-F238E27FC236}">
                <a16:creationId xmlns:a16="http://schemas.microsoft.com/office/drawing/2014/main" id="{33A3BA8C-B4C5-E114-2448-0A4C363EC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5343" y="5166868"/>
            <a:ext cx="1245816" cy="124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15704"/>
      </p:ext>
    </p:extLst>
  </p:cSld>
  <p:clrMapOvr>
    <a:masterClrMapping/>
  </p:clrMapOvr>
  <p:transition spd="med">
    <p:randomBa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>
                <a:latin typeface="Lucida Sans"/>
                <a:ea typeface="Verdana"/>
              </a:rPr>
              <a:t>Základné koncepty </a:t>
            </a:r>
            <a:r>
              <a:rPr lang="sk-SK" sz="4000" dirty="0" err="1">
                <a:latin typeface="Lucida Sans"/>
                <a:ea typeface="Verdana"/>
              </a:rPr>
              <a:t>IntelliJ</a:t>
            </a:r>
            <a:endParaRPr lang="cs-CZ" sz="4000" dirty="0" err="1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276938"/>
            <a:ext cx="8574505" cy="5428513"/>
          </a:xfrm>
        </p:spPr>
        <p:txBody>
          <a:bodyPr/>
          <a:lstStyle/>
          <a:p>
            <a:pPr marL="356870" indent="-356870"/>
            <a:r>
              <a:rPr lang="en-US" sz="2400" b="1" dirty="0">
                <a:ea typeface="+mn-lt"/>
                <a:cs typeface="+mn-lt"/>
              </a:rPr>
              <a:t>Project (</a:t>
            </a:r>
            <a:r>
              <a:rPr lang="en-US" sz="2400" b="1" dirty="0" err="1">
                <a:ea typeface="+mn-lt"/>
                <a:cs typeface="+mn-lt"/>
              </a:rPr>
              <a:t>projekt</a:t>
            </a:r>
            <a:r>
              <a:rPr lang="en-US" sz="2400" b="1" dirty="0">
                <a:ea typeface="+mn-lt"/>
                <a:cs typeface="+mn-lt"/>
              </a:rPr>
              <a:t>)</a:t>
            </a:r>
            <a:endParaRPr lang="sk-SK" sz="2400" dirty="0">
              <a:solidFill>
                <a:srgbClr val="000000"/>
              </a:solidFill>
              <a:ea typeface="+mn-lt"/>
              <a:cs typeface="+mn-lt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„</a:t>
            </a:r>
            <a:r>
              <a:rPr lang="en-US" sz="2000" dirty="0" err="1">
                <a:ea typeface="+mn-lt"/>
                <a:cs typeface="+mn-lt"/>
              </a:rPr>
              <a:t>Zoskupenie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súborov</a:t>
            </a:r>
            <a:r>
              <a:rPr lang="en-US" sz="2000" dirty="0">
                <a:ea typeface="+mn-lt"/>
                <a:cs typeface="+mn-lt"/>
              </a:rPr>
              <a:t> a </a:t>
            </a:r>
            <a:r>
              <a:rPr lang="en-US" sz="2000" dirty="0" err="1">
                <a:ea typeface="+mn-lt"/>
                <a:cs typeface="+mn-lt"/>
              </a:rPr>
              <a:t>nastavení</a:t>
            </a:r>
            <a:r>
              <a:rPr lang="en-US" sz="2000" dirty="0">
                <a:ea typeface="+mn-lt"/>
                <a:cs typeface="+mn-lt"/>
              </a:rPr>
              <a:t>“, </a:t>
            </a:r>
            <a:r>
              <a:rPr lang="en-US" sz="2000" dirty="0" err="1">
                <a:ea typeface="+mn-lt"/>
                <a:cs typeface="+mn-lt"/>
              </a:rPr>
              <a:t>ktoré</a:t>
            </a:r>
            <a:r>
              <a:rPr lang="en-US" sz="2000" dirty="0">
                <a:ea typeface="+mn-lt"/>
                <a:cs typeface="+mn-lt"/>
              </a:rPr>
              <a:t> patria k </a:t>
            </a:r>
            <a:r>
              <a:rPr lang="en-US" sz="2000" dirty="0" err="1">
                <a:ea typeface="+mn-lt"/>
                <a:cs typeface="+mn-lt"/>
              </a:rPr>
              <a:t>sebe</a:t>
            </a:r>
            <a:r>
              <a:rPr lang="en-US" sz="2000" dirty="0">
                <a:ea typeface="+mn-lt"/>
                <a:cs typeface="+mn-lt"/>
              </a:rPr>
              <a:t>. </a:t>
            </a:r>
            <a:r>
              <a:rPr lang="en-US" sz="2000" dirty="0" err="1">
                <a:ea typeface="+mn-lt"/>
                <a:cs typeface="+mn-lt"/>
              </a:rPr>
              <a:t>Adresár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na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disku</a:t>
            </a:r>
          </a:p>
          <a:p>
            <a:pPr lvl="1"/>
            <a:r>
              <a:rPr lang="en-US" sz="2000" dirty="0" err="1">
                <a:ea typeface="+mn-lt"/>
                <a:cs typeface="+mn-lt"/>
              </a:rPr>
              <a:t>Môže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obsahovať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viacero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b="1" dirty="0" err="1">
                <a:ea typeface="+mn-lt"/>
                <a:cs typeface="+mn-lt"/>
              </a:rPr>
              <a:t>modulov</a:t>
            </a:r>
            <a:endParaRPr lang="sk-SK" sz="2000" dirty="0" err="1">
              <a:solidFill>
                <a:srgbClr val="000000"/>
              </a:solidFill>
              <a:ea typeface="+mn-lt"/>
              <a:cs typeface="+mn-lt"/>
            </a:endParaRPr>
          </a:p>
          <a:p>
            <a:pPr marL="356870" indent="-356870"/>
            <a:r>
              <a:rPr lang="en-US" sz="2400" b="1" dirty="0">
                <a:ea typeface="+mn-lt"/>
                <a:cs typeface="+mn-lt"/>
              </a:rPr>
              <a:t>Module (</a:t>
            </a:r>
            <a:r>
              <a:rPr lang="en-US" sz="2400" b="1" dirty="0" err="1">
                <a:ea typeface="+mn-lt"/>
                <a:cs typeface="+mn-lt"/>
              </a:rPr>
              <a:t>modul</a:t>
            </a:r>
            <a:r>
              <a:rPr lang="en-US" sz="2400" b="1" dirty="0">
                <a:ea typeface="+mn-lt"/>
                <a:cs typeface="+mn-lt"/>
              </a:rPr>
              <a:t>)</a:t>
            </a:r>
            <a:endParaRPr lang="sk-SK" sz="2400" b="1" dirty="0">
              <a:ea typeface="+mn-lt"/>
              <a:cs typeface="+mn-lt"/>
            </a:endParaRPr>
          </a:p>
          <a:p>
            <a:pPr lvl="1"/>
            <a:r>
              <a:rPr lang="en-US" sz="2000" dirty="0" err="1">
                <a:ea typeface="+mn-lt"/>
                <a:cs typeface="+mn-lt"/>
              </a:rPr>
              <a:t>Menšia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jednotka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projektu</a:t>
            </a:r>
            <a:r>
              <a:rPr lang="en-US" sz="2000" dirty="0">
                <a:ea typeface="+mn-lt"/>
                <a:cs typeface="+mn-lt"/>
              </a:rPr>
              <a:t> – „</a:t>
            </a:r>
            <a:r>
              <a:rPr lang="en-US" sz="2000" dirty="0" err="1">
                <a:ea typeface="+mn-lt"/>
                <a:cs typeface="+mn-lt"/>
              </a:rPr>
              <a:t>logický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blok</a:t>
            </a:r>
            <a:r>
              <a:rPr lang="en-US" sz="2000" dirty="0">
                <a:ea typeface="+mn-lt"/>
                <a:cs typeface="+mn-lt"/>
              </a:rPr>
              <a:t>“, </a:t>
            </a:r>
            <a:r>
              <a:rPr lang="en-US" sz="2000" dirty="0" err="1">
                <a:ea typeface="+mn-lt"/>
                <a:cs typeface="+mn-lt"/>
              </a:rPr>
              <a:t>ktorý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môže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obsahovať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kód</a:t>
            </a:r>
            <a:r>
              <a:rPr lang="en-US" sz="2000" dirty="0">
                <a:ea typeface="+mn-lt"/>
                <a:cs typeface="+mn-lt"/>
              </a:rPr>
              <a:t>, </a:t>
            </a:r>
            <a:r>
              <a:rPr lang="en-US" sz="2000" dirty="0" err="1">
                <a:ea typeface="+mn-lt"/>
                <a:cs typeface="+mn-lt"/>
              </a:rPr>
              <a:t>zdroje</a:t>
            </a:r>
            <a:r>
              <a:rPr lang="en-US" sz="2000" dirty="0">
                <a:ea typeface="+mn-lt"/>
                <a:cs typeface="+mn-lt"/>
              </a:rPr>
              <a:t> a </a:t>
            </a:r>
            <a:r>
              <a:rPr lang="en-US" sz="2000" dirty="0" err="1">
                <a:ea typeface="+mn-lt"/>
                <a:cs typeface="+mn-lt"/>
              </a:rPr>
              <a:t>závislosti</a:t>
            </a:r>
            <a:endParaRPr lang="sk-SK" sz="2000" dirty="0" err="1"/>
          </a:p>
          <a:p>
            <a:pPr lvl="1"/>
            <a:r>
              <a:rPr lang="en-US" sz="2000" err="1">
                <a:ea typeface="+mn-lt"/>
                <a:cs typeface="+mn-lt"/>
              </a:rPr>
              <a:t>Každý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modul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môže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mať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vlastné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závislosti</a:t>
            </a:r>
            <a:r>
              <a:rPr lang="en-US" sz="2000" dirty="0">
                <a:ea typeface="+mn-lt"/>
                <a:cs typeface="+mn-lt"/>
              </a:rPr>
              <a:t>, SDK </a:t>
            </a:r>
            <a:r>
              <a:rPr lang="en-US" sz="2000" err="1">
                <a:ea typeface="+mn-lt"/>
                <a:cs typeface="+mn-lt"/>
              </a:rPr>
              <a:t>verziu</a:t>
            </a:r>
            <a:r>
              <a:rPr lang="en-US" sz="2000" dirty="0">
                <a:ea typeface="+mn-lt"/>
                <a:cs typeface="+mn-lt"/>
              </a:rPr>
              <a:t> a </a:t>
            </a:r>
            <a:r>
              <a:rPr lang="en-US" sz="2000" err="1">
                <a:ea typeface="+mn-lt"/>
                <a:cs typeface="+mn-lt"/>
              </a:rPr>
              <a:t>štruktúru</a:t>
            </a:r>
            <a:endParaRPr lang="sk-SK" sz="2000"/>
          </a:p>
          <a:p>
            <a:pPr marL="356870" indent="-356870"/>
            <a:r>
              <a:rPr lang="en-US" sz="2400" b="1" dirty="0">
                <a:ea typeface="+mn-lt"/>
                <a:cs typeface="+mn-lt"/>
              </a:rPr>
              <a:t>„</a:t>
            </a:r>
            <a:r>
              <a:rPr lang="en-US" sz="2400" b="1" err="1">
                <a:ea typeface="+mn-lt"/>
                <a:cs typeface="+mn-lt"/>
              </a:rPr>
              <a:t>Mavenovský</a:t>
            </a:r>
            <a:r>
              <a:rPr lang="en-US" sz="2400" b="1" dirty="0">
                <a:ea typeface="+mn-lt"/>
                <a:cs typeface="+mn-lt"/>
              </a:rPr>
              <a:t>“ </a:t>
            </a:r>
            <a:r>
              <a:rPr lang="en-US" sz="2400" b="1" err="1">
                <a:ea typeface="+mn-lt"/>
                <a:cs typeface="+mn-lt"/>
              </a:rPr>
              <a:t>projekt</a:t>
            </a:r>
            <a:endParaRPr lang="en-US" sz="2400" b="1" dirty="0" err="1">
              <a:ea typeface="+mn-lt"/>
              <a:cs typeface="+mn-lt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Projekt s (</a:t>
            </a:r>
            <a:r>
              <a:rPr lang="en-US" sz="2000" err="1">
                <a:ea typeface="+mn-lt"/>
                <a:cs typeface="+mn-lt"/>
              </a:rPr>
              <a:t>nielen</a:t>
            </a:r>
            <a:r>
              <a:rPr lang="en-US" sz="2000" dirty="0">
                <a:ea typeface="+mn-lt"/>
                <a:cs typeface="+mn-lt"/>
              </a:rPr>
              <a:t>) </a:t>
            </a:r>
            <a:r>
              <a:rPr lang="en-US" sz="2000" err="1">
                <a:ea typeface="+mn-lt"/>
                <a:cs typeface="+mn-lt"/>
              </a:rPr>
              <a:t>preddefinovanou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err="1">
                <a:ea typeface="+mn-lt"/>
                <a:cs typeface="+mn-lt"/>
              </a:rPr>
              <a:t>štruktúrou</a:t>
            </a:r>
            <a:endParaRPr lang="en-US" sz="2000">
              <a:ea typeface="+mn-lt"/>
              <a:cs typeface="+mn-lt"/>
            </a:endParaRPr>
          </a:p>
          <a:p>
            <a:pPr lvl="1"/>
            <a:r>
              <a:rPr lang="en-US" sz="2000" dirty="0">
                <a:ea typeface="+mn-lt"/>
                <a:cs typeface="+mn-lt"/>
              </a:rPr>
              <a:t>Bonus: </a:t>
            </a:r>
            <a:r>
              <a:rPr lang="en-US" sz="2000" dirty="0" err="1">
                <a:ea typeface="+mn-lt"/>
                <a:cs typeface="+mn-lt"/>
              </a:rPr>
              <a:t>Prenositeľnosť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medzi</a:t>
            </a:r>
            <a:r>
              <a:rPr lang="en-US" sz="2000" dirty="0">
                <a:ea typeface="+mn-lt"/>
                <a:cs typeface="+mn-lt"/>
              </a:rPr>
              <a:t> IDE, </a:t>
            </a:r>
            <a:r>
              <a:rPr lang="en-US" sz="2000" dirty="0" err="1">
                <a:ea typeface="+mn-lt"/>
                <a:cs typeface="+mn-lt"/>
              </a:rPr>
              <a:t>zjednodušené</a:t>
            </a:r>
            <a:r>
              <a:rPr lang="en-US" sz="2000" dirty="0">
                <a:ea typeface="+mn-lt"/>
                <a:cs typeface="+mn-lt"/>
              </a:rPr>
              <a:t> </a:t>
            </a:r>
            <a:r>
              <a:rPr lang="en-US" sz="2000" dirty="0" err="1">
                <a:ea typeface="+mn-lt"/>
                <a:cs typeface="+mn-lt"/>
              </a:rPr>
              <a:t>manažovanie</a:t>
            </a:r>
            <a:r>
              <a:rPr lang="en-US" sz="2000" dirty="0">
                <a:ea typeface="+mn-lt"/>
                <a:cs typeface="+mn-lt"/>
              </a:rPr>
              <a:t> a „</a:t>
            </a:r>
            <a:r>
              <a:rPr lang="en-US" sz="2000" dirty="0" err="1">
                <a:ea typeface="+mn-lt"/>
                <a:cs typeface="+mn-lt"/>
              </a:rPr>
              <a:t>buildovanie</a:t>
            </a:r>
            <a:r>
              <a:rPr lang="en-US" sz="2000" dirty="0">
                <a:ea typeface="+mn-lt"/>
                <a:cs typeface="+mn-lt"/>
              </a:rPr>
              <a:t>“ </a:t>
            </a:r>
            <a:r>
              <a:rPr lang="en-US" sz="2000" dirty="0" err="1">
                <a:ea typeface="+mn-lt"/>
                <a:cs typeface="+mn-lt"/>
              </a:rPr>
              <a:t>projektu</a:t>
            </a:r>
            <a:endParaRPr lang="en-US" sz="2000" b="1" dirty="0" err="1"/>
          </a:p>
          <a:p>
            <a:pPr marL="356870" indent="-356870" eaLnBrk="1" hangingPunct="1"/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40337182"/>
      </p:ext>
    </p:extLst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B5C079-964D-4B94-97D3-1C7A52D32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Maven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BE0E7C8-58B0-4388-9212-FC60ED8FA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komplexný nástroj </a:t>
            </a:r>
            <a:r>
              <a:rPr lang="sk-SK" dirty="0" err="1"/>
              <a:t>pr</a:t>
            </a:r>
            <a:r>
              <a:rPr lang="en-US" dirty="0"/>
              <a:t>e</a:t>
            </a:r>
            <a:r>
              <a:rPr lang="sk-SK" dirty="0"/>
              <a:t> správu, </a:t>
            </a:r>
            <a:r>
              <a:rPr lang="en-US" dirty="0" err="1"/>
              <a:t>riadenie</a:t>
            </a:r>
            <a:r>
              <a:rPr lang="sk-SK" dirty="0"/>
              <a:t> </a:t>
            </a:r>
            <a:r>
              <a:rPr lang="en-US" dirty="0"/>
              <a:t> a </a:t>
            </a:r>
            <a:r>
              <a:rPr lang="sk-SK" dirty="0"/>
              <a:t>automatizáciou „</a:t>
            </a:r>
            <a:r>
              <a:rPr lang="sk-SK" dirty="0" err="1"/>
              <a:t>buildov</a:t>
            </a:r>
            <a:r>
              <a:rPr lang="sk-SK" dirty="0"/>
              <a:t>“ </a:t>
            </a:r>
            <a:r>
              <a:rPr lang="sk-SK" dirty="0" err="1"/>
              <a:t>aplikacií</a:t>
            </a:r>
            <a:endParaRPr lang="sk-SK" dirty="0"/>
          </a:p>
          <a:p>
            <a:r>
              <a:rPr lang="sk-SK" dirty="0"/>
              <a:t>štandard vo svete Javy</a:t>
            </a:r>
            <a:endParaRPr lang="en-US" dirty="0"/>
          </a:p>
          <a:p>
            <a:endParaRPr lang="sk-SK" dirty="0"/>
          </a:p>
          <a:p>
            <a:endParaRPr lang="sk-SK" dirty="0"/>
          </a:p>
          <a:p>
            <a:r>
              <a:rPr lang="sk-SK" b="1" dirty="0">
                <a:solidFill>
                  <a:srgbClr val="FF0000"/>
                </a:solidFill>
              </a:rPr>
              <a:t>artefakt</a:t>
            </a:r>
            <a:r>
              <a:rPr lang="sk-SK" dirty="0"/>
              <a:t> </a:t>
            </a:r>
            <a:r>
              <a:rPr lang="en-US" dirty="0"/>
              <a:t>(artifact) –</a:t>
            </a:r>
            <a:r>
              <a:rPr lang="sk-SK" dirty="0"/>
              <a:t> </a:t>
            </a:r>
            <a:r>
              <a:rPr lang="sk-SK" b="1" dirty="0"/>
              <a:t>základný prvok </a:t>
            </a:r>
            <a:r>
              <a:rPr lang="sk-SK" b="1" dirty="0" err="1"/>
              <a:t>Mavenu</a:t>
            </a:r>
            <a:r>
              <a:rPr lang="sk-SK" b="1" dirty="0"/>
              <a:t> - </a:t>
            </a:r>
            <a:r>
              <a:rPr lang="sk-SK" dirty="0"/>
              <a:t>niečo, čo je výsledkom projektu alebo je to použité projektom</a:t>
            </a:r>
            <a:endParaRPr lang="en-US" dirty="0"/>
          </a:p>
          <a:p>
            <a:r>
              <a:rPr lang="sk-SK" b="1" dirty="0">
                <a:solidFill>
                  <a:srgbClr val="FF0000"/>
                </a:solidFill>
              </a:rPr>
              <a:t>archetyp</a:t>
            </a:r>
            <a:r>
              <a:rPr lang="sk-SK" dirty="0"/>
              <a:t> </a:t>
            </a:r>
            <a:r>
              <a:rPr lang="en-US" dirty="0"/>
              <a:t>(archetype) – </a:t>
            </a:r>
            <a:r>
              <a:rPr lang="sk-SK" dirty="0"/>
              <a:t>artefakt s predpripravenou šablónou projektu</a:t>
            </a:r>
          </a:p>
          <a:p>
            <a:endParaRPr lang="sk-SK" dirty="0"/>
          </a:p>
          <a:p>
            <a:endParaRPr lang="sk-SK" dirty="0"/>
          </a:p>
        </p:txBody>
      </p:sp>
      <p:pic>
        <p:nvPicPr>
          <p:cNvPr id="3074" name="Picture 2" descr="https://maven.apache.org/images/maven-logo-black-on-white.png">
            <a:extLst>
              <a:ext uri="{FF2B5EF4-FFF2-40B4-BE49-F238E27FC236}">
                <a16:creationId xmlns:a16="http://schemas.microsoft.com/office/drawing/2014/main" id="{2A840849-5ADB-44BE-8A56-738FAE827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2867025"/>
            <a:ext cx="323850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49935"/>
      </p:ext>
    </p:extLst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29E7BD-C97A-413F-B977-3D52878C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JPAZ</a:t>
            </a:r>
            <a:r>
              <a:rPr lang="en-US" dirty="0"/>
              <a:t>2 </a:t>
            </a:r>
            <a:r>
              <a:rPr lang="en-US" dirty="0" err="1"/>
              <a:t>archetypy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B7E084-D3C9-4B05-914E-19E9438DA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katal</a:t>
            </a:r>
            <a:r>
              <a:rPr lang="sk-SK" dirty="0" err="1"/>
              <a:t>óg</a:t>
            </a:r>
            <a:r>
              <a:rPr lang="en-US" dirty="0"/>
              <a:t> </a:t>
            </a:r>
            <a:r>
              <a:rPr lang="en-US" dirty="0" err="1"/>
              <a:t>archetypov</a:t>
            </a:r>
            <a:r>
              <a:rPr lang="en-US" dirty="0"/>
              <a:t> pre </a:t>
            </a:r>
            <a:r>
              <a:rPr lang="en-US" dirty="0" err="1"/>
              <a:t>predmet</a:t>
            </a:r>
            <a:r>
              <a:rPr lang="en-US" dirty="0"/>
              <a:t> PAZ1a: </a:t>
            </a:r>
          </a:p>
          <a:p>
            <a:pPr marL="0" indent="0" algn="ctr">
              <a:buNone/>
            </a:pPr>
            <a:r>
              <a:rPr lang="en-US" sz="2000" dirty="0">
                <a:latin typeface="Consolas" panose="020B0609020204030204" pitchFamily="49" charset="0"/>
                <a:hlinkClick r:id="rId2"/>
              </a:rPr>
              <a:t>http://jpaz2.ics.upjs.sk/maven/archetype-catalog.xml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b="1" dirty="0">
                <a:latin typeface="Consolas" panose="020B0609020204030204" pitchFamily="49" charset="0"/>
              </a:rPr>
              <a:t>jpaz2-archetype-</a:t>
            </a:r>
            <a:r>
              <a:rPr lang="sk-SK" b="1" dirty="0" err="1">
                <a:latin typeface="Consolas" panose="020B0609020204030204" pitchFamily="49" charset="0"/>
              </a:rPr>
              <a:t>novice</a:t>
            </a:r>
            <a:endParaRPr lang="sk-SK" b="1" dirty="0">
              <a:latin typeface="Consolas" panose="020B0609020204030204" pitchFamily="49" charset="0"/>
            </a:endParaRPr>
          </a:p>
          <a:p>
            <a:pPr lvl="1"/>
            <a:r>
              <a:rPr lang="sk-SK" dirty="0"/>
              <a:t>šablóna na týždne 1-3</a:t>
            </a:r>
          </a:p>
          <a:p>
            <a:r>
              <a:rPr lang="en-US" b="1" dirty="0">
                <a:latin typeface="Consolas" panose="020B0609020204030204" pitchFamily="49" charset="0"/>
              </a:rPr>
              <a:t>jpaz2-archetype-</a:t>
            </a:r>
            <a:r>
              <a:rPr lang="sk-SK" b="1" dirty="0" err="1">
                <a:latin typeface="Consolas" panose="020B0609020204030204" pitchFamily="49" charset="0"/>
              </a:rPr>
              <a:t>quickstart</a:t>
            </a:r>
            <a:endParaRPr lang="sk-SK" b="1" dirty="0">
              <a:latin typeface="Consolas" panose="020B0609020204030204" pitchFamily="49" charset="0"/>
            </a:endParaRPr>
          </a:p>
          <a:p>
            <a:pPr lvl="1"/>
            <a:r>
              <a:rPr lang="sk-SK" dirty="0"/>
              <a:t>šablóna na týždne 4</a:t>
            </a:r>
            <a:r>
              <a:rPr lang="en-US" dirty="0"/>
              <a:t>-6</a:t>
            </a:r>
            <a:endParaRPr lang="sk-SK" dirty="0"/>
          </a:p>
          <a:p>
            <a:r>
              <a:rPr lang="en-US" b="1" dirty="0">
                <a:latin typeface="Consolas" panose="020B0609020204030204" pitchFamily="49" charset="0"/>
              </a:rPr>
              <a:t>jpaz2-archetype-</a:t>
            </a:r>
            <a:r>
              <a:rPr lang="sk-SK" b="1" dirty="0" err="1">
                <a:latin typeface="Consolas" panose="020B0609020204030204" pitchFamily="49" charset="0"/>
              </a:rPr>
              <a:t>launcher</a:t>
            </a:r>
            <a:endParaRPr lang="sk-SK" b="1" dirty="0">
              <a:latin typeface="Consolas" panose="020B0609020204030204" pitchFamily="49" charset="0"/>
            </a:endParaRPr>
          </a:p>
          <a:p>
            <a:pPr lvl="1"/>
            <a:r>
              <a:rPr lang="sk-SK" dirty="0"/>
              <a:t>šablóna na týždne </a:t>
            </a:r>
            <a:r>
              <a:rPr lang="en-US" dirty="0"/>
              <a:t>6-14</a:t>
            </a:r>
          </a:p>
          <a:p>
            <a:r>
              <a:rPr lang="en-US" b="1" dirty="0">
                <a:latin typeface="Consolas" panose="020B0609020204030204" pitchFamily="49" charset="0"/>
              </a:rPr>
              <a:t>jpaz2-archetype-theater</a:t>
            </a:r>
            <a:endParaRPr lang="sk-SK" b="1" dirty="0">
              <a:latin typeface="Consolas" panose="020B0609020204030204" pitchFamily="49" charset="0"/>
            </a:endParaRPr>
          </a:p>
          <a:p>
            <a:pPr lvl="1"/>
            <a:r>
              <a:rPr lang="sk-SK" dirty="0"/>
              <a:t>šablóna </a:t>
            </a:r>
            <a:r>
              <a:rPr lang="en-US" dirty="0" err="1"/>
              <a:t>na</a:t>
            </a:r>
            <a:r>
              <a:rPr lang="en-US" dirty="0"/>
              <a:t> z</a:t>
            </a:r>
            <a:r>
              <a:rPr lang="sk-SK" dirty="0" err="1"/>
              <a:t>áverečný</a:t>
            </a:r>
            <a:r>
              <a:rPr lang="sk-SK" dirty="0"/>
              <a:t> projekt</a:t>
            </a:r>
            <a:endParaRPr lang="en-US" dirty="0"/>
          </a:p>
          <a:p>
            <a:pPr lvl="1"/>
            <a:endParaRPr lang="sk-SK" dirty="0"/>
          </a:p>
          <a:p>
            <a:endParaRPr lang="en-US" dirty="0"/>
          </a:p>
          <a:p>
            <a:endParaRPr lang="en-US" dirty="0"/>
          </a:p>
          <a:p>
            <a:pPr marL="0" indent="0" algn="ctr">
              <a:buNone/>
            </a:pPr>
            <a:endParaRPr lang="sk-SK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269340"/>
      </p:ext>
    </p:extLst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3DDA60-79AC-4525-B48C-D662B0C7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Maven</a:t>
            </a:r>
            <a:r>
              <a:rPr lang="sk-SK" dirty="0"/>
              <a:t> </a:t>
            </a:r>
            <a:r>
              <a:rPr lang="en-US" dirty="0"/>
              <a:t>- </a:t>
            </a:r>
            <a:r>
              <a:rPr lang="en-US" dirty="0" err="1"/>
              <a:t>artefakty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D77E8F0-38E1-436C-8912-E204E37F5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sk-SK" dirty="0" err="1"/>
              <a:t>dentifikácia</a:t>
            </a:r>
            <a:r>
              <a:rPr lang="sk-SK" dirty="0"/>
              <a:t> artefaktov</a:t>
            </a:r>
            <a:r>
              <a:rPr lang="en-US" dirty="0"/>
              <a:t>:</a:t>
            </a:r>
          </a:p>
          <a:p>
            <a:pPr marL="973137" lvl="1" indent="-342900"/>
            <a:r>
              <a:rPr lang="en-US" b="1" dirty="0" err="1"/>
              <a:t>groupId</a:t>
            </a:r>
            <a:r>
              <a:rPr lang="en-US" dirty="0"/>
              <a:t> – </a:t>
            </a:r>
            <a:r>
              <a:rPr lang="en-US" dirty="0" err="1"/>
              <a:t>jedine</a:t>
            </a:r>
            <a:r>
              <a:rPr lang="sk-SK" dirty="0" err="1"/>
              <a:t>čná</a:t>
            </a:r>
            <a:r>
              <a:rPr lang="sk-SK" dirty="0"/>
              <a:t> identifikácia skupiny artefaktov</a:t>
            </a:r>
          </a:p>
          <a:p>
            <a:pPr marL="1512887" lvl="2" indent="-342900"/>
            <a:r>
              <a:rPr lang="sk-SK" dirty="0"/>
              <a:t>pre nás</a:t>
            </a:r>
            <a:r>
              <a:rPr lang="en-US" dirty="0"/>
              <a:t>: </a:t>
            </a:r>
            <a:r>
              <a:rPr lang="en-US" dirty="0" err="1"/>
              <a:t>identifik</a:t>
            </a:r>
            <a:r>
              <a:rPr lang="sk-SK" dirty="0" err="1"/>
              <a:t>ácia</a:t>
            </a:r>
            <a:r>
              <a:rPr lang="sk-SK" dirty="0"/>
              <a:t> autora </a:t>
            </a:r>
            <a:r>
              <a:rPr lang="en-US" dirty="0"/>
              <a:t>+ dal</a:t>
            </a:r>
            <a:r>
              <a:rPr lang="sk-SK" dirty="0" err="1"/>
              <a:t>šie</a:t>
            </a:r>
            <a:r>
              <a:rPr lang="sk-SK" dirty="0"/>
              <a:t> </a:t>
            </a:r>
            <a:r>
              <a:rPr lang="sk-SK" dirty="0" err="1"/>
              <a:t>info</a:t>
            </a:r>
            <a:r>
              <a:rPr lang="sk-SK" dirty="0"/>
              <a:t> s bodkami</a:t>
            </a:r>
            <a:br>
              <a:rPr lang="sk-SK" dirty="0"/>
            </a:br>
            <a:r>
              <a:rPr lang="sk-SK" dirty="0"/>
              <a:t>príklad</a:t>
            </a:r>
            <a:r>
              <a:rPr lang="en-US" dirty="0"/>
              <a:t>: </a:t>
            </a:r>
            <a:r>
              <a:rPr lang="en-US" dirty="0">
                <a:latin typeface="Consolas" panose="020B0609020204030204" pitchFamily="49" charset="0"/>
              </a:rPr>
              <a:t>paz1a.janko.hrasko</a:t>
            </a:r>
            <a:endParaRPr lang="sk-SK" dirty="0">
              <a:latin typeface="Consolas" panose="020B0609020204030204" pitchFamily="49" charset="0"/>
            </a:endParaRPr>
          </a:p>
          <a:p>
            <a:pPr marL="973137" lvl="1" indent="-342900"/>
            <a:r>
              <a:rPr lang="sk-SK" b="1" dirty="0" err="1"/>
              <a:t>artifactId</a:t>
            </a:r>
            <a:r>
              <a:rPr lang="sk-SK" dirty="0"/>
              <a:t> </a:t>
            </a:r>
            <a:r>
              <a:rPr lang="en-US" dirty="0"/>
              <a:t>– </a:t>
            </a:r>
            <a:r>
              <a:rPr lang="en-US" dirty="0" err="1"/>
              <a:t>identifik</a:t>
            </a:r>
            <a:r>
              <a:rPr lang="sk-SK" dirty="0" err="1"/>
              <a:t>ácia</a:t>
            </a:r>
            <a:r>
              <a:rPr lang="sk-SK" dirty="0"/>
              <a:t> artefaktu v rámci skupiny</a:t>
            </a:r>
          </a:p>
          <a:p>
            <a:pPr marL="1512887" lvl="2" indent="-342900"/>
            <a:r>
              <a:rPr lang="en-US" dirty="0"/>
              <a:t>p</a:t>
            </a:r>
            <a:r>
              <a:rPr lang="sk-SK" dirty="0"/>
              <a:t>re nás</a:t>
            </a:r>
            <a:r>
              <a:rPr lang="en-US" dirty="0"/>
              <a:t>: n</a:t>
            </a:r>
            <a:r>
              <a:rPr lang="sk-SK" dirty="0" err="1"/>
              <a:t>ázov</a:t>
            </a:r>
            <a:r>
              <a:rPr lang="sk-SK" dirty="0"/>
              <a:t> projektu</a:t>
            </a:r>
          </a:p>
          <a:p>
            <a:pPr marL="973137" lvl="1" indent="-342900"/>
            <a:r>
              <a:rPr lang="en-US" b="1" strike="sngStrike" dirty="0"/>
              <a:t>v</a:t>
            </a:r>
            <a:r>
              <a:rPr lang="sk-SK" b="1" strike="sngStrike" dirty="0" err="1"/>
              <a:t>ersion</a:t>
            </a:r>
            <a:r>
              <a:rPr lang="sk-SK" b="1" strike="sngStrike" dirty="0"/>
              <a:t> </a:t>
            </a:r>
            <a:r>
              <a:rPr lang="en-US" strike="sngStrike" dirty="0"/>
              <a:t>– </a:t>
            </a:r>
            <a:r>
              <a:rPr lang="en-US" strike="sngStrike" dirty="0" err="1"/>
              <a:t>verzia</a:t>
            </a:r>
            <a:r>
              <a:rPr lang="en-US" strike="sngStrike" dirty="0"/>
              <a:t> </a:t>
            </a:r>
            <a:r>
              <a:rPr lang="en-US" strike="sngStrike" dirty="0" err="1"/>
              <a:t>artefaktu</a:t>
            </a:r>
            <a:endParaRPr lang="en-US" strike="sngStrike" dirty="0"/>
          </a:p>
          <a:p>
            <a:pPr marL="973137" lvl="1" indent="-342900"/>
            <a:r>
              <a:rPr lang="en-US" b="1" strike="sngStrike" dirty="0"/>
              <a:t>packaging</a:t>
            </a:r>
            <a:r>
              <a:rPr lang="en-US" strike="sngStrike" dirty="0"/>
              <a:t> – </a:t>
            </a:r>
            <a:r>
              <a:rPr lang="en-US" strike="sngStrike" dirty="0" err="1"/>
              <a:t>typ</a:t>
            </a:r>
            <a:r>
              <a:rPr lang="sk-SK" strike="sngStrike" dirty="0"/>
              <a:t> výstupu</a:t>
            </a:r>
            <a:r>
              <a:rPr lang="en-US" strike="sngStrike" dirty="0"/>
              <a:t> </a:t>
            </a:r>
            <a:endParaRPr lang="sk-SK" strike="sngStrike" dirty="0"/>
          </a:p>
          <a:p>
            <a:pPr marL="973137" lvl="1" indent="-342900"/>
            <a:endParaRPr lang="sk-SK" dirty="0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53C1545F-09A3-46E2-92BE-D2330C94D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642" y="5329237"/>
            <a:ext cx="7414274" cy="115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43777"/>
      </p:ext>
    </p:extLst>
  </p:cSld>
  <p:clrMapOvr>
    <a:masterClrMapping/>
  </p:clrMapOvr>
  <p:transition spd="med">
    <p:randomBar/>
  </p:transition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7691</TotalTime>
  <Words>2399</Words>
  <Application>Microsoft Office PowerPoint</Application>
  <PresentationFormat>Prezentácia na obrazovke (4:3)</PresentationFormat>
  <Paragraphs>436</Paragraphs>
  <Slides>47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47</vt:i4>
      </vt:variant>
    </vt:vector>
  </HeadingPairs>
  <TitlesOfParts>
    <vt:vector size="48" baseType="lpstr">
      <vt:lpstr>Identity_Lifecycle_Management</vt:lpstr>
      <vt:lpstr>1. prednáška</vt:lpstr>
      <vt:lpstr>Prečo Java?</vt:lpstr>
      <vt:lpstr>Prečo JAVA?</vt:lpstr>
      <vt:lpstr>Java včera, dnes a zajtra</vt:lpstr>
      <vt:lpstr>Vývojové prostredie IDEA</vt:lpstr>
      <vt:lpstr>Základné koncepty IntelliJ</vt:lpstr>
      <vt:lpstr>Maven</vt:lpstr>
      <vt:lpstr>JPAZ2 archetypy</vt:lpstr>
      <vt:lpstr>Maven - artefakty</vt:lpstr>
      <vt:lpstr>Prvý projekt a prvá trieda</vt:lpstr>
      <vt:lpstr>Čo máme na disku</vt:lpstr>
      <vt:lpstr>JPAZ2 framework</vt:lpstr>
      <vt:lpstr>Prvá trieda s JPAZom</vt:lpstr>
      <vt:lpstr>Object Inspector</vt:lpstr>
      <vt:lpstr>Object Inspector a objekty</vt:lpstr>
      <vt:lpstr>Prvá korytnačka</vt:lpstr>
      <vt:lpstr>Pozorovanie korytnačky v OI</vt:lpstr>
      <vt:lpstr>Pozícia a natočenie</vt:lpstr>
      <vt:lpstr>Pozorovanie metód cez OI</vt:lpstr>
      <vt:lpstr>Zmysluplné „klikanie“ príkazov</vt:lpstr>
      <vt:lpstr>Späť k programovaniu</vt:lpstr>
      <vt:lpstr>Vytvorenie objektu v Jave</vt:lpstr>
      <vt:lpstr>Program vs. „svet objektov“</vt:lpstr>
      <vt:lpstr>Experiment</vt:lpstr>
      <vt:lpstr>Spúšťanie metód „z Javy“ </vt:lpstr>
      <vt:lpstr>Spúšťanie metód „z Javy“</vt:lpstr>
      <vt:lpstr>Programujme prvé programy!</vt:lpstr>
      <vt:lpstr>Vo dvojici je život krajší...</vt:lpstr>
      <vt:lpstr>Čo je to trieda?</vt:lpstr>
      <vt:lpstr>Evolúcia vo svete JPAZ (1)</vt:lpstr>
      <vt:lpstr>Evolúcia vo svete JPAZ (2)</vt:lpstr>
      <vt:lpstr>Evolúcia vo svete JPAZ (3)</vt:lpstr>
      <vt:lpstr>Evolúcia vo svete JPAZ (4)</vt:lpstr>
      <vt:lpstr>Evolúcia vo svete JPAZ (5)</vt:lpstr>
      <vt:lpstr>Evolúcia vo svete JPAZ (6)</vt:lpstr>
      <vt:lpstr>Nerobme veci dvakrát ...</vt:lpstr>
      <vt:lpstr>Metódy s parametrom (1)</vt:lpstr>
      <vt:lpstr>Metódy s parametrom (2)</vt:lpstr>
      <vt:lpstr>Opakovanie je ...</vt:lpstr>
      <vt:lpstr>Trojuholník ...</vt:lpstr>
      <vt:lpstr>Ako opakovať?</vt:lpstr>
      <vt:lpstr>Jednoduchá hviezda (1)</vt:lpstr>
      <vt:lpstr>Jednoduchá hviezda (2)</vt:lpstr>
      <vt:lpstr>Sumarizácia (1)</vt:lpstr>
      <vt:lpstr>Sumarizácia (2)</vt:lpstr>
      <vt:lpstr>Sumarizácia (3)</vt:lpstr>
      <vt:lpstr>to be continued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227</cp:revision>
  <dcterms:created xsi:type="dcterms:W3CDTF">2007-01-29T19:11:06Z</dcterms:created>
  <dcterms:modified xsi:type="dcterms:W3CDTF">2024-09-16T13:43:39Z</dcterms:modified>
</cp:coreProperties>
</file>