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49"/>
  </p:notesMasterIdLst>
  <p:handoutMasterIdLst>
    <p:handoutMasterId r:id="rId50"/>
  </p:handoutMasterIdLst>
  <p:sldIdLst>
    <p:sldId id="310" r:id="rId2"/>
    <p:sldId id="402" r:id="rId3"/>
    <p:sldId id="403" r:id="rId4"/>
    <p:sldId id="404" r:id="rId5"/>
    <p:sldId id="405" r:id="rId6"/>
    <p:sldId id="399" r:id="rId7"/>
    <p:sldId id="400" r:id="rId8"/>
    <p:sldId id="401" r:id="rId9"/>
    <p:sldId id="354" r:id="rId10"/>
    <p:sldId id="355" r:id="rId11"/>
    <p:sldId id="389" r:id="rId12"/>
    <p:sldId id="398" r:id="rId13"/>
    <p:sldId id="356" r:id="rId14"/>
    <p:sldId id="357" r:id="rId15"/>
    <p:sldId id="358" r:id="rId16"/>
    <p:sldId id="359" r:id="rId17"/>
    <p:sldId id="360" r:id="rId18"/>
    <p:sldId id="361" r:id="rId19"/>
    <p:sldId id="362" r:id="rId20"/>
    <p:sldId id="363" r:id="rId21"/>
    <p:sldId id="364" r:id="rId22"/>
    <p:sldId id="365" r:id="rId23"/>
    <p:sldId id="366" r:id="rId24"/>
    <p:sldId id="367" r:id="rId25"/>
    <p:sldId id="368" r:id="rId26"/>
    <p:sldId id="369" r:id="rId27"/>
    <p:sldId id="391" r:id="rId28"/>
    <p:sldId id="371" r:id="rId29"/>
    <p:sldId id="372" r:id="rId30"/>
    <p:sldId id="373" r:id="rId31"/>
    <p:sldId id="374" r:id="rId32"/>
    <p:sldId id="375" r:id="rId33"/>
    <p:sldId id="376" r:id="rId34"/>
    <p:sldId id="392" r:id="rId35"/>
    <p:sldId id="377" r:id="rId36"/>
    <p:sldId id="378" r:id="rId37"/>
    <p:sldId id="379" r:id="rId38"/>
    <p:sldId id="380" r:id="rId39"/>
    <p:sldId id="381" r:id="rId40"/>
    <p:sldId id="382" r:id="rId41"/>
    <p:sldId id="384" r:id="rId42"/>
    <p:sldId id="396" r:id="rId43"/>
    <p:sldId id="385" r:id="rId44"/>
    <p:sldId id="386" r:id="rId45"/>
    <p:sldId id="387" r:id="rId46"/>
    <p:sldId id="397" r:id="rId47"/>
    <p:sldId id="347" r:id="rId4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891">
          <p15:clr>
            <a:srgbClr val="A4A3A4"/>
          </p15:clr>
        </p15:guide>
        <p15:guide id="2" orient="horz" pos="144">
          <p15:clr>
            <a:srgbClr val="A4A3A4"/>
          </p15:clr>
        </p15:guide>
        <p15:guide id="3" orient="horz" pos="3140">
          <p15:clr>
            <a:srgbClr val="A4A3A4"/>
          </p15:clr>
        </p15:guide>
        <p15:guide id="4" orient="horz" pos="1200">
          <p15:clr>
            <a:srgbClr val="A4A3A4"/>
          </p15:clr>
        </p15:guide>
        <p15:guide id="5" orient="horz" pos="1488">
          <p15:clr>
            <a:srgbClr val="A4A3A4"/>
          </p15:clr>
        </p15:guide>
        <p15:guide id="6" pos="2880">
          <p15:clr>
            <a:srgbClr val="A4A3A4"/>
          </p15:clr>
        </p15:guide>
        <p15:guide id="7" pos="408">
          <p15:clr>
            <a:srgbClr val="A4A3A4"/>
          </p15:clr>
        </p15:guide>
        <p15:guide id="8" pos="5520">
          <p15:clr>
            <a:srgbClr val="A4A3A4"/>
          </p15:clr>
        </p15:guide>
        <p15:guide id="9" pos="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hiddenSlides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CC9900"/>
    <a:srgbClr val="FFE781"/>
    <a:srgbClr val="99CCFF"/>
    <a:srgbClr val="FFFFCC"/>
    <a:srgbClr val="A7E2FF"/>
    <a:srgbClr val="2B3212"/>
    <a:srgbClr val="FF99FF"/>
    <a:srgbClr val="CCCC00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09" autoAdjust="0"/>
    <p:restoredTop sz="88283" autoAdjust="0"/>
  </p:normalViewPr>
  <p:slideViewPr>
    <p:cSldViewPr snapToGrid="0">
      <p:cViewPr varScale="1">
        <p:scale>
          <a:sx n="102" d="100"/>
          <a:sy n="102" d="100"/>
        </p:scale>
        <p:origin x="1956" y="72"/>
      </p:cViewPr>
      <p:guideLst>
        <p:guide orient="horz" pos="891"/>
        <p:guide orient="horz" pos="144"/>
        <p:guide orient="horz" pos="3140"/>
        <p:guide orient="horz" pos="1200"/>
        <p:guide orient="horz" pos="1488"/>
        <p:guide pos="2880"/>
        <p:guide pos="408"/>
        <p:guide pos="5520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383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618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700">
                <a:cs typeface="+mn-cs"/>
              </a:defRPr>
            </a:lvl1pPr>
          </a:lstStyle>
          <a:p>
            <a:pPr>
              <a:defRPr/>
            </a:pPr>
            <a:r>
              <a:rPr lang="en-GB"/>
              <a:t>Copyright 2005 © Microsoft Corp &amp; Project Botticelli Ltd. E&amp;OE. For informational purposes only. No warranties of any kind are made and you have to verify all information before relying on it. You can re-use this presentation as long as  you read, agree, and  follow the guidelines described in the “Comments” field in File/Properties.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246813" y="8686800"/>
            <a:ext cx="611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fld id="{209D959A-9EEA-42F3-8A74-FE7850815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561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D0A97FD-8CBD-41CB-9B9D-CAD530F85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4308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92213" y="3926640"/>
            <a:ext cx="7197725" cy="1262063"/>
          </a:xfrm>
        </p:spPr>
        <p:txBody>
          <a:bodyPr/>
          <a:lstStyle>
            <a:lvl1pPr marL="0" indent="0" algn="ctr">
              <a:buFontTx/>
              <a:buNone/>
              <a:defRPr sz="2400" i="0">
                <a:latin typeface="Lucida Sans" pitchFamily="34" charset="0"/>
              </a:defRPr>
            </a:lvl1pPr>
          </a:lstStyle>
          <a:p>
            <a:r>
              <a:rPr lang="en-GB" dirty="0" err="1"/>
              <a:t>Klepnutím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upravit</a:t>
            </a:r>
            <a:r>
              <a:rPr lang="en-GB" dirty="0"/>
              <a:t> </a:t>
            </a:r>
            <a:r>
              <a:rPr lang="en-GB" dirty="0" err="1"/>
              <a:t>styl</a:t>
            </a:r>
            <a:r>
              <a:rPr lang="en-GB" dirty="0"/>
              <a:t> </a:t>
            </a:r>
            <a:r>
              <a:rPr lang="en-GB" dirty="0" err="1"/>
              <a:t>předlohy</a:t>
            </a:r>
            <a:r>
              <a:rPr lang="en-GB" dirty="0"/>
              <a:t> </a:t>
            </a:r>
            <a:r>
              <a:rPr lang="en-GB" dirty="0" err="1"/>
              <a:t>podnadpisů</a:t>
            </a:r>
            <a:r>
              <a:rPr lang="en-GB" dirty="0"/>
              <a:t>.</a:t>
            </a:r>
          </a:p>
        </p:txBody>
      </p:sp>
      <p:sp>
        <p:nvSpPr>
          <p:cNvPr id="6072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93800" y="2194594"/>
            <a:ext cx="7216775" cy="147002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GB" dirty="0" err="1"/>
              <a:t>Klepnutím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upravit</a:t>
            </a:r>
            <a:r>
              <a:rPr lang="en-GB" dirty="0"/>
              <a:t> </a:t>
            </a:r>
            <a:r>
              <a:rPr lang="en-GB" dirty="0" err="1"/>
              <a:t>styl</a:t>
            </a:r>
            <a:r>
              <a:rPr lang="en-GB" dirty="0"/>
              <a:t> </a:t>
            </a:r>
            <a:r>
              <a:rPr lang="en-GB" dirty="0" err="1"/>
              <a:t>předlohy</a:t>
            </a:r>
            <a:r>
              <a:rPr lang="en-GB" dirty="0"/>
              <a:t> </a:t>
            </a:r>
            <a:r>
              <a:rPr lang="en-GB" dirty="0" err="1"/>
              <a:t>nadpisů</a:t>
            </a:r>
            <a:r>
              <a:rPr lang="en-GB" dirty="0"/>
              <a:t>.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6238" y="255588"/>
            <a:ext cx="2132012" cy="60721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3" y="255588"/>
            <a:ext cx="6245225" cy="60721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6585" y="287672"/>
            <a:ext cx="6904037" cy="530225"/>
          </a:xfrm>
        </p:spPr>
        <p:txBody>
          <a:bodyPr/>
          <a:lstStyle>
            <a:lvl1pPr>
              <a:defRPr>
                <a:solidFill>
                  <a:srgbClr val="008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1276938"/>
            <a:ext cx="8574505" cy="5300326"/>
          </a:xfrm>
        </p:spPr>
        <p:txBody>
          <a:bodyPr/>
          <a:lstStyle>
            <a:lvl1pPr>
              <a:buClr>
                <a:srgbClr val="E5EEC2"/>
              </a:buClr>
              <a:buSzPct val="12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1pPr>
            <a:lvl2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2pPr>
            <a:lvl3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3pPr>
            <a:lvl4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4pPr>
            <a:lvl5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k-SK" dirty="0"/>
          </a:p>
        </p:txBody>
      </p:sp>
    </p:spTree>
  </p:cSld>
  <p:clrMapOvr>
    <a:masterClrMapping/>
  </p:clrMapOvr>
  <p:transition spd="med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3" y="1525588"/>
            <a:ext cx="4187825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525588"/>
            <a:ext cx="4189412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097088" y="303213"/>
            <a:ext cx="6904037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Nadpis</a:t>
            </a:r>
            <a:endParaRPr lang="en-GB" dirty="0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613" y="1236663"/>
            <a:ext cx="8529637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Klepnutím lze upravit styly předlohy textu.</a:t>
            </a:r>
          </a:p>
          <a:p>
            <a:pPr lvl="1"/>
            <a:r>
              <a:rPr lang="en-GB"/>
              <a:t>Druhá úroveň</a:t>
            </a:r>
          </a:p>
          <a:p>
            <a:pPr lvl="2"/>
            <a:r>
              <a:rPr lang="en-GB"/>
              <a:t>Třetí úroveň</a:t>
            </a:r>
          </a:p>
          <a:p>
            <a:pPr lvl="3"/>
            <a:r>
              <a:rPr lang="en-GB"/>
              <a:t>Čtvrtá úroveň</a:t>
            </a:r>
          </a:p>
          <a:p>
            <a:pPr lvl="4"/>
            <a:r>
              <a:rPr lang="en-GB"/>
              <a:t>Pátá úroveň</a:t>
            </a:r>
          </a:p>
        </p:txBody>
      </p:sp>
      <p:sp>
        <p:nvSpPr>
          <p:cNvPr id="606213" name="Text Box 5"/>
          <p:cNvSpPr txBox="1">
            <a:spLocks noChangeArrowheads="1"/>
          </p:cNvSpPr>
          <p:nvPr/>
        </p:nvSpPr>
        <p:spPr bwMode="auto">
          <a:xfrm>
            <a:off x="8747125" y="6561138"/>
            <a:ext cx="468313" cy="304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BF3BE4A6-8317-457F-8B82-C1DF1DA08A46}" type="slidenum">
              <a:rPr lang="en-GB" sz="1400" b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+mn-cs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GB" sz="1400" b="1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 spd="med">
    <p:randomBar/>
  </p:transition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" pitchFamily="34" charset="0"/>
          <a:ea typeface="Verdana" pitchFamily="34" charset="0"/>
          <a:cs typeface="Verdana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9pPr>
    </p:titleStyle>
    <p:bodyStyle>
      <a:lvl1pPr marL="357188" indent="-357188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8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1pPr>
      <a:lvl2pPr marL="987425" indent="-361950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4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2pPr>
      <a:lvl3pPr marL="1527175" indent="-269875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0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3pPr>
      <a:lvl4pPr marL="2074863" indent="-276225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4pPr>
      <a:lvl5pPr marL="2601913" indent="-266700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5pPr>
      <a:lvl6pPr marL="30591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6pPr>
      <a:lvl7pPr marL="35163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7pPr>
      <a:lvl8pPr marL="39735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8pPr>
      <a:lvl9pPr marL="44307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9.w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7088" y="287338"/>
            <a:ext cx="6904037" cy="530225"/>
          </a:xfrm>
        </p:spPr>
        <p:txBody>
          <a:bodyPr/>
          <a:lstStyle/>
          <a:p>
            <a:pPr>
              <a:defRPr/>
            </a:pPr>
            <a:r>
              <a:rPr lang="en-US" dirty="0"/>
              <a:t>2. </a:t>
            </a:r>
            <a:r>
              <a:rPr lang="en-US" dirty="0" err="1"/>
              <a:t>predn</a:t>
            </a:r>
            <a:r>
              <a:rPr lang="sk-SK" dirty="0" err="1"/>
              <a:t>áška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smtClean="0"/>
              <a:t>23.9.2024)</a:t>
            </a:r>
            <a:endParaRPr lang="sk-SK" dirty="0"/>
          </a:p>
        </p:txBody>
      </p:sp>
      <p:sp>
        <p:nvSpPr>
          <p:cNvPr id="4" name="Subtitle 1"/>
          <p:cNvSpPr txBox="1">
            <a:spLocks/>
          </p:cNvSpPr>
          <p:nvPr/>
        </p:nvSpPr>
        <p:spPr bwMode="auto">
          <a:xfrm>
            <a:off x="1491543" y="5331799"/>
            <a:ext cx="6756691" cy="1153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357188" algn="ctr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</a:pPr>
            <a:r>
              <a:rPr lang="en-US" sz="2800" b="1" i="1" dirty="0" err="1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  <a:t>Naozajstné</a:t>
            </a:r>
            <a:r>
              <a:rPr lang="en-US" sz="2800" b="1" i="1" dirty="0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US" sz="2800" b="1" i="1" dirty="0" err="1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  <a:t>programovanie</a:t>
            </a:r>
            <a:r>
              <a:rPr lang="en-US" sz="2800" b="1" i="1" dirty="0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  <a:t/>
            </a:r>
            <a:br>
              <a:rPr lang="en-US" sz="2800" b="1" i="1" dirty="0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</a:br>
            <a:r>
              <a:rPr lang="en-US" sz="2800" b="1" i="1" dirty="0" err="1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  <a:t>začína</a:t>
            </a:r>
            <a:endParaRPr lang="en-US" sz="2800" b="1" i="1" dirty="0">
              <a:solidFill>
                <a:srgbClr val="2B3212"/>
              </a:solidFill>
              <a:latin typeface="Lucida Sans" pitchFamily="34" charset="0"/>
              <a:ea typeface="Lucida Sans Unicode" pitchFamily="34" charset="0"/>
              <a:cs typeface="Lucida Sans Unicode" pitchFamily="34" charset="0"/>
            </a:endParaRPr>
          </a:p>
          <a:p>
            <a:pPr indent="-357188" algn="ctr" eaLnBrk="0" hangingPunct="0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</a:pPr>
            <a:endParaRPr lang="sk-SK" sz="2800" dirty="0">
              <a:solidFill>
                <a:srgbClr val="2B3212"/>
              </a:solidFill>
              <a:latin typeface="Lucida Sans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1053835" y="2137939"/>
            <a:ext cx="7216775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800" b="1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ea typeface="Verdana" pitchFamily="34" charset="0"/>
                <a:cs typeface="Verdana" pitchFamily="34" charset="0"/>
              </a:rPr>
              <a:t>Premenné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800" b="1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ea typeface="Verdana" pitchFamily="34" charset="0"/>
                <a:cs typeface="Verdana" pitchFamily="34" charset="0"/>
              </a:rPr>
              <a:t>a </a:t>
            </a:r>
            <a:r>
              <a:rPr lang="en-US" sz="4800" b="1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4800" b="1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ea typeface="Verdana" pitchFamily="34" charset="0"/>
                <a:cs typeface="Verdana" pitchFamily="34" charset="0"/>
              </a:rPr>
            </a:br>
            <a:r>
              <a:rPr lang="pl-PL" sz="4800" b="1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ea typeface="Verdana" pitchFamily="34" charset="0"/>
                <a:cs typeface="Verdana" pitchFamily="34" charset="0"/>
              </a:rPr>
              <a:t>podmienky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6137" y="5112560"/>
            <a:ext cx="1004888" cy="1598612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36866" name="Picture 2" descr="http://www.nimblestudiosinc.com/joomla/images/stories/melIntro2/dataInVariable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4571" y="2229365"/>
            <a:ext cx="1337452" cy="15578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6868" name="Picture 4" descr="http://3.bp.blogspot.com/-VLFuB38Q3T0/TZ-82wvw3bI/AAAAAAAAAb8/1sZ91Pkxv4o/s1600/crazy-turtle-cartoon-comic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366"/>
          <a:stretch>
            <a:fillRect/>
          </a:stretch>
        </p:blipFill>
        <p:spPr bwMode="auto">
          <a:xfrm>
            <a:off x="1296956" y="3059994"/>
            <a:ext cx="1426094" cy="1178436"/>
          </a:xfrm>
          <a:prstGeom prst="rect">
            <a:avLst/>
          </a:prstGeom>
          <a:noFill/>
        </p:spPr>
      </p:pic>
      <p:pic>
        <p:nvPicPr>
          <p:cNvPr id="6" name="Picture 10" descr="http://mypopchurch.com/images/crossroad-sig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7281" y="2016838"/>
            <a:ext cx="1539875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Rovnoramenný trojuholník</a:t>
            </a:r>
            <a:endParaRPr lang="cs-CZ" sz="400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buFontTx/>
              <a:buAutoNum type="arabicPeriod"/>
            </a:pPr>
            <a:r>
              <a:rPr lang="en-US" sz="2000" dirty="0" err="1"/>
              <a:t>Oto</a:t>
            </a:r>
            <a:r>
              <a:rPr lang="sk-SK" sz="2000" dirty="0"/>
              <a:t>č sa o </a:t>
            </a:r>
            <a:r>
              <a:rPr lang="en-US" sz="2000" dirty="0" err="1">
                <a:solidFill>
                  <a:srgbClr val="FF0000"/>
                </a:solidFill>
              </a:rPr>
              <a:t>uhol</a:t>
            </a:r>
            <a:r>
              <a:rPr lang="en-US" sz="2000" dirty="0">
                <a:solidFill>
                  <a:srgbClr val="FF0000"/>
                </a:solidFill>
              </a:rPr>
              <a:t>/2</a:t>
            </a:r>
            <a:r>
              <a:rPr lang="en-US" sz="2000" dirty="0"/>
              <a:t> v</a:t>
            </a:r>
            <a:r>
              <a:rPr lang="sk-SK" sz="2000" dirty="0"/>
              <a:t>ľavo</a:t>
            </a:r>
            <a:r>
              <a:rPr lang="en-US" sz="2000" dirty="0"/>
              <a:t> (v bode </a:t>
            </a:r>
            <a:r>
              <a:rPr lang="en-US" sz="2000" b="1" dirty="0"/>
              <a:t>C</a:t>
            </a:r>
            <a:r>
              <a:rPr lang="en-US" sz="2000" dirty="0"/>
              <a:t>)</a:t>
            </a:r>
            <a:endParaRPr lang="sk-SK" sz="2000" dirty="0"/>
          </a:p>
          <a:p>
            <a:pPr marL="533400" indent="-533400" eaLnBrk="1" hangingPunct="1">
              <a:buFontTx/>
              <a:buAutoNum type="arabicPeriod"/>
            </a:pPr>
            <a:r>
              <a:rPr lang="sk-SK" sz="2000" dirty="0"/>
              <a:t>Sprav krok dĺžky ramena </a:t>
            </a:r>
            <a:r>
              <a:rPr lang="en-US" sz="2000" dirty="0"/>
              <a:t>(</a:t>
            </a:r>
            <a:r>
              <a:rPr lang="sk-SK" sz="2000" dirty="0"/>
              <a:t>do bodu </a:t>
            </a:r>
            <a:r>
              <a:rPr lang="sk-SK" sz="2000" b="1" dirty="0"/>
              <a:t>A</a:t>
            </a:r>
            <a:r>
              <a:rPr lang="en-US" sz="2000" dirty="0"/>
              <a:t>)</a:t>
            </a:r>
            <a:endParaRPr lang="sk-SK" sz="2000" dirty="0"/>
          </a:p>
          <a:p>
            <a:pPr marL="533400" indent="-533400" eaLnBrk="1" hangingPunct="1">
              <a:buFontTx/>
              <a:buAutoNum type="arabicPeriod"/>
            </a:pPr>
            <a:r>
              <a:rPr lang="sk-SK" sz="2000" dirty="0"/>
              <a:t>Sprav krok späť </a:t>
            </a:r>
            <a:r>
              <a:rPr lang="en-US" sz="2000" dirty="0"/>
              <a:t>(</a:t>
            </a:r>
            <a:r>
              <a:rPr lang="sk-SK" sz="2000" dirty="0"/>
              <a:t>do bodu </a:t>
            </a:r>
            <a:r>
              <a:rPr lang="sk-SK" sz="2000" b="1" dirty="0"/>
              <a:t>C</a:t>
            </a:r>
            <a:r>
              <a:rPr lang="en-US" sz="2000" dirty="0"/>
              <a:t>)</a:t>
            </a:r>
            <a:endParaRPr lang="sk-SK" sz="2000" dirty="0"/>
          </a:p>
          <a:p>
            <a:pPr marL="533400" indent="-533400" eaLnBrk="1" hangingPunct="1">
              <a:buFontTx/>
              <a:buAutoNum type="arabicPeriod"/>
            </a:pPr>
            <a:r>
              <a:rPr lang="en-US" sz="2000" dirty="0"/>
              <a:t>O</a:t>
            </a:r>
            <a:r>
              <a:rPr lang="sk-SK" sz="2000" dirty="0"/>
              <a:t>toč o uhol </a:t>
            </a:r>
            <a:r>
              <a:rPr lang="sk-SK" sz="2000" dirty="0" err="1">
                <a:solidFill>
                  <a:srgbClr val="FF0000"/>
                </a:solidFill>
              </a:rPr>
              <a:t>uhol</a:t>
            </a:r>
            <a:r>
              <a:rPr lang="sk-SK" sz="2000" dirty="0"/>
              <a:t> vpravo</a:t>
            </a:r>
            <a:r>
              <a:rPr lang="en-US" sz="2000" dirty="0"/>
              <a:t> (v bode </a:t>
            </a:r>
            <a:r>
              <a:rPr lang="en-US" sz="2000" b="1" dirty="0"/>
              <a:t>C</a:t>
            </a:r>
            <a:r>
              <a:rPr lang="en-US" sz="2000" dirty="0"/>
              <a:t>)</a:t>
            </a:r>
            <a:endParaRPr lang="sk-SK" sz="2000" dirty="0"/>
          </a:p>
          <a:p>
            <a:pPr marL="533400" indent="-533400" eaLnBrk="1" hangingPunct="1">
              <a:buFontTx/>
              <a:buAutoNum type="arabicPeriod"/>
            </a:pPr>
            <a:r>
              <a:rPr lang="sk-SK" sz="2000" dirty="0"/>
              <a:t>Sprav krok dĺžky ramena </a:t>
            </a:r>
            <a:r>
              <a:rPr lang="en-US" sz="2000" dirty="0"/>
              <a:t>(</a:t>
            </a:r>
            <a:r>
              <a:rPr lang="sk-SK" sz="2000" dirty="0"/>
              <a:t>do bodu </a:t>
            </a:r>
            <a:r>
              <a:rPr lang="sk-SK" sz="2000" b="1" dirty="0"/>
              <a:t>B</a:t>
            </a:r>
            <a:r>
              <a:rPr lang="en-US" sz="2000" dirty="0"/>
              <a:t>)</a:t>
            </a:r>
            <a:endParaRPr lang="sk-SK" sz="2000" dirty="0"/>
          </a:p>
          <a:p>
            <a:pPr marL="533400" indent="-533400" eaLnBrk="1" hangingPunct="1">
              <a:buFontTx/>
              <a:buAutoNum type="arabicPeriod"/>
            </a:pPr>
            <a:r>
              <a:rPr lang="sk-SK" sz="2000" dirty="0"/>
              <a:t>Sprav krok do bodu </a:t>
            </a:r>
            <a:r>
              <a:rPr lang="sk-SK" sz="2000" b="1" dirty="0"/>
              <a:t>A</a:t>
            </a:r>
          </a:p>
          <a:p>
            <a:pPr marL="533400" indent="-533400" eaLnBrk="1" hangingPunct="1">
              <a:buFontTx/>
              <a:buNone/>
            </a:pPr>
            <a:endParaRPr lang="cs-CZ" sz="2000" b="1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7688" y="1822450"/>
            <a:ext cx="2892425" cy="340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702300" y="1751013"/>
            <a:ext cx="354013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sk-SK"/>
              <a:t>A</a:t>
            </a:r>
            <a:endParaRPr lang="cs-CZ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8108950" y="1706563"/>
            <a:ext cx="354013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sk-SK"/>
              <a:t>B</a:t>
            </a:r>
            <a:endParaRPr lang="cs-CZ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7305675" y="4567238"/>
            <a:ext cx="368300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sk-SK"/>
              <a:t>C</a:t>
            </a:r>
            <a:endParaRPr lang="cs-CZ"/>
          </a:p>
        </p:txBody>
      </p:sp>
      <p:sp>
        <p:nvSpPr>
          <p:cNvPr id="1123336" name="Text Box 8"/>
          <p:cNvSpPr txBox="1">
            <a:spLocks noChangeArrowheads="1"/>
          </p:cNvSpPr>
          <p:nvPr/>
        </p:nvSpPr>
        <p:spPr bwMode="auto">
          <a:xfrm>
            <a:off x="2600908" y="5663779"/>
            <a:ext cx="4835590" cy="830997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sk-SK" sz="2400" b="1" dirty="0">
                <a:solidFill>
                  <a:srgbClr val="FF0000"/>
                </a:solidFill>
                <a:latin typeface="Trebuchet MS" pitchFamily="34" charset="0"/>
              </a:rPr>
              <a:t>Ako spravíme krok do bodu A, </a:t>
            </a:r>
          </a:p>
          <a:p>
            <a:pPr algn="ctr"/>
            <a:r>
              <a:rPr lang="sk-SK" sz="2400" b="1" dirty="0">
                <a:solidFill>
                  <a:srgbClr val="FF0000"/>
                </a:solidFill>
                <a:latin typeface="Trebuchet MS" pitchFamily="34" charset="0"/>
              </a:rPr>
              <a:t>ak nepoznáme jeho súradnice</a:t>
            </a:r>
            <a:r>
              <a:rPr lang="en-US" sz="2400" b="1" dirty="0">
                <a:solidFill>
                  <a:srgbClr val="FF0000"/>
                </a:solidFill>
                <a:latin typeface="Trebuchet MS" pitchFamily="34" charset="0"/>
              </a:rPr>
              <a:t>?</a:t>
            </a:r>
            <a:endParaRPr lang="cs-CZ" sz="2400" b="1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 flipV="1">
            <a:off x="3303035" y="3778897"/>
            <a:ext cx="1614197" cy="1847461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3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3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3336" grpId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/>
              <a:t>Rovnoramenný trojuholník</a:t>
            </a:r>
            <a:endParaRPr lang="cs-CZ" sz="4000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buFontTx/>
              <a:buAutoNum type="arabicPeriod"/>
            </a:pPr>
            <a:r>
              <a:rPr lang="en-US" sz="2000" dirty="0" err="1"/>
              <a:t>Oto</a:t>
            </a:r>
            <a:r>
              <a:rPr lang="sk-SK" sz="2000" dirty="0"/>
              <a:t>č sa o </a:t>
            </a:r>
            <a:r>
              <a:rPr lang="en-US" sz="2000" dirty="0" err="1">
                <a:solidFill>
                  <a:srgbClr val="FF0000"/>
                </a:solidFill>
              </a:rPr>
              <a:t>uhol</a:t>
            </a:r>
            <a:r>
              <a:rPr lang="en-US" sz="2000" dirty="0">
                <a:solidFill>
                  <a:srgbClr val="FF0000"/>
                </a:solidFill>
              </a:rPr>
              <a:t>/2</a:t>
            </a:r>
            <a:r>
              <a:rPr lang="en-US" sz="2000" dirty="0"/>
              <a:t> v</a:t>
            </a:r>
            <a:r>
              <a:rPr lang="sk-SK" sz="2000" dirty="0"/>
              <a:t>ľavo</a:t>
            </a:r>
            <a:r>
              <a:rPr lang="en-US" sz="2000" dirty="0"/>
              <a:t> (v bode </a:t>
            </a:r>
            <a:r>
              <a:rPr lang="en-US" sz="2000" b="1" dirty="0"/>
              <a:t>C</a:t>
            </a:r>
            <a:r>
              <a:rPr lang="en-US" sz="2000" dirty="0"/>
              <a:t>)</a:t>
            </a:r>
            <a:endParaRPr lang="sk-SK" sz="2000" dirty="0"/>
          </a:p>
          <a:p>
            <a:pPr marL="533400" indent="-533400" eaLnBrk="1" hangingPunct="1">
              <a:buFontTx/>
              <a:buAutoNum type="arabicPeriod"/>
            </a:pPr>
            <a:r>
              <a:rPr lang="sk-SK" sz="2000" dirty="0"/>
              <a:t>Sprav krok dĺžky ramena </a:t>
            </a:r>
            <a:r>
              <a:rPr lang="en-US" sz="2000" dirty="0"/>
              <a:t>(</a:t>
            </a:r>
            <a:r>
              <a:rPr lang="sk-SK" sz="2000" dirty="0"/>
              <a:t>do bodu </a:t>
            </a:r>
            <a:r>
              <a:rPr lang="sk-SK" sz="2000" b="1" dirty="0"/>
              <a:t>A</a:t>
            </a:r>
            <a:r>
              <a:rPr lang="en-US" sz="2000" dirty="0"/>
              <a:t>)</a:t>
            </a:r>
          </a:p>
          <a:p>
            <a:pPr marL="1163637" lvl="1" indent="-533400" eaLnBrk="1" hangingPunct="1"/>
            <a:r>
              <a:rPr lang="en-US" sz="1600" dirty="0" err="1"/>
              <a:t>som</a:t>
            </a:r>
            <a:r>
              <a:rPr lang="en-US" sz="1600" dirty="0"/>
              <a:t> v bode A, </a:t>
            </a:r>
            <a:r>
              <a:rPr lang="sk-SK" sz="1600" dirty="0"/>
              <a:t>nejako si zapamätám</a:t>
            </a:r>
            <a:br>
              <a:rPr lang="sk-SK" sz="1600" dirty="0"/>
            </a:br>
            <a:r>
              <a:rPr lang="sk-SK" sz="1600" dirty="0"/>
              <a:t>svoju x</a:t>
            </a:r>
            <a:r>
              <a:rPr lang="en-US" sz="1600" dirty="0"/>
              <a:t>-</a:t>
            </a:r>
            <a:r>
              <a:rPr lang="en-US" sz="1600" dirty="0" err="1"/>
              <a:t>ov</a:t>
            </a:r>
            <a:r>
              <a:rPr lang="sk-SK" sz="1600" dirty="0"/>
              <a:t>ú a y</a:t>
            </a:r>
            <a:r>
              <a:rPr lang="en-US" sz="1600" dirty="0"/>
              <a:t>-</a:t>
            </a:r>
            <a:r>
              <a:rPr lang="en-US" sz="1600" dirty="0" err="1"/>
              <a:t>ov</a:t>
            </a:r>
            <a:r>
              <a:rPr lang="sk-SK" sz="1600" dirty="0"/>
              <a:t>ú súradnicu</a:t>
            </a:r>
          </a:p>
          <a:p>
            <a:pPr marL="1163637" lvl="1" indent="-533400" eaLnBrk="1" hangingPunct="1"/>
            <a:r>
              <a:rPr lang="cs-CZ" sz="16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1600" dirty="0" err="1">
                <a:solidFill>
                  <a:srgbClr val="000000"/>
                </a:solidFill>
                <a:latin typeface="Courier New" pitchFamily="49" charset="0"/>
              </a:rPr>
              <a:t>.getX</a:t>
            </a:r>
            <a:r>
              <a:rPr lang="cs-CZ" sz="1600" dirty="0">
                <a:solidFill>
                  <a:srgbClr val="000000"/>
                </a:solidFill>
                <a:latin typeface="Courier New" pitchFamily="49" charset="0"/>
              </a:rPr>
              <a:t>()</a:t>
            </a:r>
          </a:p>
          <a:p>
            <a:pPr marL="1163637" lvl="1" indent="-533400" eaLnBrk="1" hangingPunct="1"/>
            <a:r>
              <a:rPr lang="cs-CZ" sz="16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1600" dirty="0" err="1">
                <a:solidFill>
                  <a:srgbClr val="000000"/>
                </a:solidFill>
                <a:latin typeface="Courier New" pitchFamily="49" charset="0"/>
              </a:rPr>
              <a:t>.getY</a:t>
            </a:r>
            <a:r>
              <a:rPr lang="cs-CZ" sz="1600" dirty="0">
                <a:solidFill>
                  <a:srgbClr val="000000"/>
                </a:solidFill>
                <a:latin typeface="Courier New" pitchFamily="49" charset="0"/>
              </a:rPr>
              <a:t>()</a:t>
            </a:r>
            <a:endParaRPr lang="sk-SK" sz="1600" dirty="0"/>
          </a:p>
          <a:p>
            <a:pPr marL="533400" indent="-533400" eaLnBrk="1" hangingPunct="1">
              <a:buFontTx/>
              <a:buAutoNum type="arabicPeriod"/>
            </a:pPr>
            <a:r>
              <a:rPr lang="sk-SK" sz="2000" dirty="0"/>
              <a:t>Sprav krok späť </a:t>
            </a:r>
            <a:r>
              <a:rPr lang="en-US" sz="2000" dirty="0"/>
              <a:t>(</a:t>
            </a:r>
            <a:r>
              <a:rPr lang="sk-SK" sz="2000" dirty="0"/>
              <a:t>do bodu </a:t>
            </a:r>
            <a:r>
              <a:rPr lang="sk-SK" sz="2000" b="1" dirty="0"/>
              <a:t>C</a:t>
            </a:r>
            <a:r>
              <a:rPr lang="en-US" sz="2000" dirty="0"/>
              <a:t>)</a:t>
            </a:r>
            <a:endParaRPr lang="sk-SK" sz="2000" dirty="0"/>
          </a:p>
          <a:p>
            <a:pPr marL="533400" indent="-533400" eaLnBrk="1" hangingPunct="1">
              <a:buFontTx/>
              <a:buAutoNum type="arabicPeriod"/>
            </a:pPr>
            <a:r>
              <a:rPr lang="en-US" sz="2000" dirty="0"/>
              <a:t>O</a:t>
            </a:r>
            <a:r>
              <a:rPr lang="sk-SK" sz="2000" dirty="0"/>
              <a:t>toč o uhol </a:t>
            </a:r>
            <a:r>
              <a:rPr lang="sk-SK" sz="2000" dirty="0" err="1">
                <a:solidFill>
                  <a:srgbClr val="FF0000"/>
                </a:solidFill>
              </a:rPr>
              <a:t>uhol</a:t>
            </a:r>
            <a:r>
              <a:rPr lang="sk-SK" sz="2000" dirty="0"/>
              <a:t> vpravo</a:t>
            </a:r>
            <a:r>
              <a:rPr lang="en-US" sz="2000" dirty="0"/>
              <a:t> (v bode </a:t>
            </a:r>
            <a:r>
              <a:rPr lang="en-US" sz="2000" b="1" dirty="0"/>
              <a:t>C</a:t>
            </a:r>
            <a:r>
              <a:rPr lang="en-US" sz="2000" dirty="0"/>
              <a:t>)</a:t>
            </a:r>
            <a:endParaRPr lang="sk-SK" sz="2000" dirty="0"/>
          </a:p>
          <a:p>
            <a:pPr marL="533400" indent="-533400" eaLnBrk="1" hangingPunct="1">
              <a:buFontTx/>
              <a:buAutoNum type="arabicPeriod"/>
            </a:pPr>
            <a:r>
              <a:rPr lang="sk-SK" sz="2000" dirty="0"/>
              <a:t>Sprav krok dĺžky ramena </a:t>
            </a:r>
            <a:r>
              <a:rPr lang="en-US" sz="2000" dirty="0"/>
              <a:t>(</a:t>
            </a:r>
            <a:r>
              <a:rPr lang="sk-SK" sz="2000" dirty="0"/>
              <a:t>do bodu </a:t>
            </a:r>
            <a:r>
              <a:rPr lang="sk-SK" sz="2000" b="1" dirty="0"/>
              <a:t>B</a:t>
            </a:r>
            <a:r>
              <a:rPr lang="en-US" sz="2000" dirty="0"/>
              <a:t>)</a:t>
            </a:r>
            <a:endParaRPr lang="sk-SK" sz="2000" dirty="0"/>
          </a:p>
          <a:p>
            <a:pPr marL="533400" indent="-533400" eaLnBrk="1" hangingPunct="1">
              <a:buFontTx/>
              <a:buAutoNum type="arabicPeriod"/>
            </a:pPr>
            <a:r>
              <a:rPr lang="sk-SK" sz="2000" dirty="0"/>
              <a:t>Sprav krok do bodu </a:t>
            </a:r>
            <a:r>
              <a:rPr lang="sk-SK" sz="2000" b="1" dirty="0"/>
              <a:t>A</a:t>
            </a:r>
          </a:p>
          <a:p>
            <a:pPr marL="1163637" lvl="1" indent="-533400" eaLnBrk="1" hangingPunct="1"/>
            <a:r>
              <a:rPr lang="sk-SK" sz="1600" dirty="0"/>
              <a:t>spravím </a:t>
            </a:r>
            <a:r>
              <a:rPr lang="cs-CZ" sz="16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1600" dirty="0" err="1">
                <a:solidFill>
                  <a:srgbClr val="000000"/>
                </a:solidFill>
                <a:latin typeface="Courier New" pitchFamily="49" charset="0"/>
              </a:rPr>
              <a:t>.moveTo</a:t>
            </a:r>
            <a:r>
              <a:rPr lang="cs-CZ" sz="16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?, ?</a:t>
            </a:r>
            <a:r>
              <a:rPr lang="cs-CZ" sz="1600" dirty="0">
                <a:solidFill>
                  <a:srgbClr val="000000"/>
                </a:solidFill>
                <a:latin typeface="Courier New" pitchFamily="49" charset="0"/>
              </a:rPr>
              <a:t>)</a:t>
            </a:r>
            <a:r>
              <a:rPr lang="en-US" sz="16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600" dirty="0" err="1"/>
              <a:t>na</a:t>
            </a:r>
            <a:r>
              <a:rPr lang="en-US" sz="1600" dirty="0"/>
              <a:t> s</a:t>
            </a:r>
            <a:r>
              <a:rPr lang="sk-SK" sz="1600" dirty="0" err="1"/>
              <a:t>úradnice</a:t>
            </a:r>
            <a:r>
              <a:rPr lang="sk-SK" sz="1600" dirty="0"/>
              <a:t>,</a:t>
            </a:r>
            <a:br>
              <a:rPr lang="sk-SK" sz="1600" dirty="0"/>
            </a:br>
            <a:r>
              <a:rPr lang="sk-SK" sz="1600" dirty="0"/>
              <a:t>ktoré som si zapamätal na konci operácie </a:t>
            </a:r>
            <a:r>
              <a:rPr lang="en-US" sz="1600" dirty="0"/>
              <a:t>(2)</a:t>
            </a:r>
            <a:endParaRPr lang="cs-CZ" sz="1600" dirty="0">
              <a:solidFill>
                <a:srgbClr val="000000"/>
              </a:solidFill>
              <a:latin typeface="Courier New" pitchFamily="49" charset="0"/>
            </a:endParaRPr>
          </a:p>
          <a:p>
            <a:pPr marL="1163637" lvl="1" indent="-533400" eaLnBrk="1" hangingPunct="1">
              <a:buNone/>
            </a:pPr>
            <a:endParaRPr lang="sk-SK" sz="1600" dirty="0"/>
          </a:p>
          <a:p>
            <a:pPr marL="533400" indent="-533400" eaLnBrk="1" hangingPunct="1">
              <a:buFontTx/>
              <a:buNone/>
            </a:pPr>
            <a:endParaRPr lang="cs-CZ" sz="2000" b="1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27688" y="1822450"/>
            <a:ext cx="2892425" cy="340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702300" y="1751013"/>
            <a:ext cx="354013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sk-SK"/>
              <a:t>A</a:t>
            </a:r>
            <a:endParaRPr lang="cs-CZ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8108950" y="1706563"/>
            <a:ext cx="354013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sk-SK"/>
              <a:t>B</a:t>
            </a:r>
            <a:endParaRPr lang="cs-CZ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7305675" y="4567238"/>
            <a:ext cx="368300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sk-SK"/>
              <a:t>C</a:t>
            </a:r>
            <a:endParaRPr lang="cs-CZ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592424" y="5954170"/>
            <a:ext cx="6590522" cy="70788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err="1">
                <a:latin typeface="Lucida Sans" pitchFamily="34" charset="0"/>
              </a:rPr>
              <a:t>Potrebujem</a:t>
            </a:r>
            <a:r>
              <a:rPr lang="sk-SK" dirty="0">
                <a:latin typeface="Lucida Sans" pitchFamily="34" charset="0"/>
              </a:rPr>
              <a:t>e</a:t>
            </a:r>
            <a:r>
              <a:rPr lang="en-US" dirty="0">
                <a:latin typeface="Lucida Sans" pitchFamily="34" charset="0"/>
              </a:rPr>
              <a:t> </a:t>
            </a:r>
            <a:r>
              <a:rPr lang="en-US" dirty="0" err="1">
                <a:latin typeface="Lucida Sans" pitchFamily="34" charset="0"/>
              </a:rPr>
              <a:t>nie</a:t>
            </a:r>
            <a:r>
              <a:rPr lang="sk-SK" dirty="0">
                <a:latin typeface="Lucida Sans" pitchFamily="34" charset="0"/>
              </a:rPr>
              <a:t>čo na zapamätanie hodnoty tak, aby sa k tejto hodnote dalo </a:t>
            </a:r>
            <a:r>
              <a:rPr lang="en-US" dirty="0" err="1">
                <a:latin typeface="Lucida Sans" pitchFamily="34" charset="0"/>
              </a:rPr>
              <a:t>dosta</a:t>
            </a:r>
            <a:r>
              <a:rPr lang="sk-SK" dirty="0">
                <a:latin typeface="Lucida Sans" pitchFamily="34" charset="0"/>
              </a:rPr>
              <a:t>ť neskôr.</a:t>
            </a:r>
            <a:endParaRPr lang="cs-CZ" dirty="0">
              <a:latin typeface="Lucida San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image.made-in-china.com/2f0j00aeyTQgtajwpE/Spiral-Notebook-Notepad-Diar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330" y="3981872"/>
            <a:ext cx="3009643" cy="251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pam</a:t>
            </a:r>
            <a:r>
              <a:rPr lang="sk-SK" dirty="0" err="1"/>
              <a:t>ätať</a:t>
            </a:r>
            <a:r>
              <a:rPr lang="en-US" dirty="0"/>
              <a:t>?</a:t>
            </a:r>
            <a:endParaRPr lang="sk-SK" dirty="0"/>
          </a:p>
        </p:txBody>
      </p:sp>
      <p:pic>
        <p:nvPicPr>
          <p:cNvPr id="2058" name="Picture 10" descr="http://img.webmd.com/dtmcms/live/webmd/consumer_assets/site_images/rich_media_quiz/topic/rmq_memory_matters/img/getty_rf_photo_of_man_reading_numerous_sticky_note_remind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96" y="1549975"/>
            <a:ext cx="5019766" cy="278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blog.echovar.com/wp-content/uploads/2010/08/yellow_sticky_not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661" y="1285843"/>
            <a:ext cx="2619375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087029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778" y="1276938"/>
            <a:ext cx="8574505" cy="298715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dirty="0"/>
              <a:t>Na zapamätanie hodnôt vieme vytvoriť a použiť </a:t>
            </a:r>
            <a:r>
              <a:rPr lang="sk-SK" b="1" dirty="0">
                <a:solidFill>
                  <a:srgbClr val="FF0000"/>
                </a:solidFill>
              </a:rPr>
              <a:t>premenné</a:t>
            </a:r>
            <a:r>
              <a:rPr lang="sk-SK" dirty="0"/>
              <a:t>...</a:t>
            </a:r>
          </a:p>
          <a:p>
            <a:pPr eaLnBrk="1" hangingPunct="1">
              <a:lnSpc>
                <a:spcPct val="90000"/>
              </a:lnSpc>
            </a:pPr>
            <a:r>
              <a:rPr lang="sk-SK" dirty="0"/>
              <a:t>Premenná: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má </a:t>
            </a:r>
            <a:r>
              <a:rPr lang="sk-SK" b="1" dirty="0">
                <a:solidFill>
                  <a:srgbClr val="FF0000"/>
                </a:solidFill>
              </a:rPr>
              <a:t>meno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err="1"/>
              <a:t>ozna</a:t>
            </a:r>
            <a:r>
              <a:rPr lang="sk-SK" dirty="0" err="1"/>
              <a:t>čenie</a:t>
            </a:r>
            <a:r>
              <a:rPr lang="sk-SK" dirty="0"/>
              <a:t>, pomenovanie</a:t>
            </a:r>
            <a:r>
              <a:rPr lang="en-US" dirty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má </a:t>
            </a:r>
            <a:r>
              <a:rPr lang="sk-SK" b="1" dirty="0">
                <a:solidFill>
                  <a:srgbClr val="FF0000"/>
                </a:solidFill>
              </a:rPr>
              <a:t>typ</a:t>
            </a:r>
            <a:r>
              <a:rPr lang="sk-SK" dirty="0"/>
              <a:t> – povolené hodnoty, ktoré do nej vieme uložiť</a:t>
            </a:r>
            <a:r>
              <a:rPr lang="en-US" dirty="0"/>
              <a:t> (</a:t>
            </a:r>
            <a:r>
              <a:rPr lang="en-US" dirty="0" err="1"/>
              <a:t>tak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parametre</a:t>
            </a:r>
            <a:r>
              <a:rPr lang="en-US" dirty="0"/>
              <a:t>)</a:t>
            </a:r>
            <a:endParaRPr lang="sk-SK" dirty="0"/>
          </a:p>
          <a:p>
            <a:pPr marL="625475" lvl="1" indent="0" eaLnBrk="1" hangingPunct="1">
              <a:lnSpc>
                <a:spcPct val="90000"/>
              </a:lnSpc>
              <a:buNone/>
            </a:pPr>
            <a:endParaRPr lang="sk-SK" b="1" dirty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err="1"/>
              <a:t>Ako</a:t>
            </a:r>
            <a:r>
              <a:rPr lang="en-US" sz="4000" dirty="0"/>
              <a:t> </a:t>
            </a:r>
            <a:r>
              <a:rPr lang="en-US" sz="4000" dirty="0" err="1"/>
              <a:t>si</a:t>
            </a:r>
            <a:r>
              <a:rPr lang="en-US" sz="4000" dirty="0"/>
              <a:t> </a:t>
            </a:r>
            <a:r>
              <a:rPr lang="sk-SK" sz="4000" dirty="0"/>
              <a:t>pamätať ...</a:t>
            </a:r>
            <a:endParaRPr lang="cs-CZ" sz="4000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651241" y="1853780"/>
            <a:ext cx="3156857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b="1" dirty="0">
                <a:latin typeface="Lucida Sans" pitchFamily="34" charset="0"/>
              </a:rPr>
              <a:t>Pozor: </a:t>
            </a:r>
            <a:r>
              <a:rPr lang="sk-SK" dirty="0">
                <a:latin typeface="Lucida Sans" pitchFamily="34" charset="0"/>
              </a:rPr>
              <a:t>premenné v matematike sú čosi iné. </a:t>
            </a:r>
            <a:endParaRPr lang="cs-CZ" dirty="0">
              <a:latin typeface="Lucida Sans" pitchFamily="34" charset="0"/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522514" y="4871467"/>
            <a:ext cx="8061649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5475" lvl="1" indent="0" algn="ctr" eaLnBrk="1" hangingPunct="1">
              <a:lnSpc>
                <a:spcPct val="90000"/>
              </a:lnSpc>
              <a:buNone/>
            </a:pPr>
            <a:r>
              <a:rPr lang="sk-SK" sz="3200" b="1" dirty="0">
                <a:solidFill>
                  <a:srgbClr val="FF0000"/>
                </a:solidFill>
              </a:rPr>
              <a:t>pomenované</a:t>
            </a:r>
            <a:r>
              <a:rPr lang="sk-SK" sz="3200" b="1" dirty="0"/>
              <a:t> úložisko </a:t>
            </a:r>
            <a:r>
              <a:rPr lang="sk-SK" sz="3200" b="1" dirty="0">
                <a:solidFill>
                  <a:srgbClr val="FF0000"/>
                </a:solidFill>
              </a:rPr>
              <a:t>jednej</a:t>
            </a:r>
            <a:r>
              <a:rPr lang="sk-SK" sz="3200" b="1" dirty="0"/>
              <a:t> </a:t>
            </a:r>
            <a:r>
              <a:rPr lang="sk-SK" sz="3200" b="1" dirty="0">
                <a:solidFill>
                  <a:srgbClr val="FF0000"/>
                </a:solidFill>
              </a:rPr>
              <a:t>hodnoty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/>
              <a:t>dan</a:t>
            </a:r>
            <a:r>
              <a:rPr lang="sk-SK" sz="3200" b="1" dirty="0" err="1"/>
              <a:t>ého</a:t>
            </a:r>
            <a:r>
              <a:rPr lang="sk-SK" sz="3200" b="1" dirty="0"/>
              <a:t> </a:t>
            </a:r>
            <a:r>
              <a:rPr lang="sk-SK" sz="3200" b="1" dirty="0">
                <a:solidFill>
                  <a:srgbClr val="FF0000"/>
                </a:solidFill>
              </a:rPr>
              <a:t>typu</a:t>
            </a:r>
            <a:endParaRPr lang="cs-CZ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Box 8"/>
          <p:cNvSpPr txBox="1">
            <a:spLocks noChangeArrowheads="1"/>
          </p:cNvSpPr>
          <p:nvPr/>
        </p:nvSpPr>
        <p:spPr bwMode="auto">
          <a:xfrm>
            <a:off x="1750235" y="1605092"/>
            <a:ext cx="144145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1Right"/>
            <a:lightRig rig="threePt" dir="t"/>
          </a:scene3d>
          <a:sp3d>
            <a:bevelT prst="relaxedInset"/>
          </a:sp3d>
        </p:spPr>
        <p:txBody>
          <a:bodyPr wrap="none">
            <a:spAutoFit/>
          </a:bodyPr>
          <a:lstStyle/>
          <a:p>
            <a:r>
              <a:rPr lang="sk-SK" sz="8800" b="1" dirty="0"/>
              <a:t>12</a:t>
            </a:r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Premenné - predstava</a:t>
            </a:r>
          </a:p>
        </p:txBody>
      </p:sp>
      <p:pic>
        <p:nvPicPr>
          <p:cNvPr id="13315" name="Picture 2" descr="http://cache.lifehacker.com/assets/resources/2008/06/carboard-box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3275" y="2816225"/>
            <a:ext cx="314483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Box 6"/>
          <p:cNvSpPr txBox="1">
            <a:spLocks noChangeArrowheads="1"/>
          </p:cNvSpPr>
          <p:nvPr/>
        </p:nvSpPr>
        <p:spPr bwMode="auto">
          <a:xfrm rot="205829">
            <a:off x="1306936" y="5082902"/>
            <a:ext cx="1506538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50800" dir="5400000" sx="178000" sy="178000" algn="ctr" rotWithShape="0">
              <a:srgbClr val="000000">
                <a:alpha val="43137"/>
              </a:srgbClr>
            </a:outerShdw>
          </a:effectLst>
          <a:scene3d>
            <a:camera prst="obliqueTopLeft">
              <a:rot lat="0" lon="0" rev="0"/>
            </a:camera>
            <a:lightRig rig="threePt" dir="t"/>
          </a:scene3d>
        </p:spPr>
        <p:txBody>
          <a:bodyPr>
            <a:spAutoFit/>
          </a:bodyPr>
          <a:lstStyle/>
          <a:p>
            <a:r>
              <a:rPr lang="sk-SK" sz="1900" dirty="0">
                <a:solidFill>
                  <a:schemeClr val="bg1"/>
                </a:solidFill>
              </a:rPr>
              <a:t>x</a:t>
            </a:r>
            <a:r>
              <a:rPr lang="en-US" sz="1900" dirty="0">
                <a:solidFill>
                  <a:schemeClr val="bg1"/>
                </a:solidFill>
              </a:rPr>
              <a:t>Coordinate</a:t>
            </a:r>
            <a:endParaRPr lang="sk-SK" sz="1900" dirty="0">
              <a:solidFill>
                <a:schemeClr val="bg1"/>
              </a:solidFill>
            </a:endParaRPr>
          </a:p>
        </p:txBody>
      </p:sp>
      <p:sp>
        <p:nvSpPr>
          <p:cNvPr id="13318" name="TextBox 9"/>
          <p:cNvSpPr txBox="1">
            <a:spLocks noChangeArrowheads="1"/>
          </p:cNvSpPr>
          <p:nvPr/>
        </p:nvSpPr>
        <p:spPr bwMode="auto">
          <a:xfrm rot="-293139">
            <a:off x="1426806" y="3797689"/>
            <a:ext cx="13636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schemeClr val="bg1"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/>
        </p:spPr>
        <p:txBody>
          <a:bodyPr>
            <a:normAutofit/>
          </a:bodyPr>
          <a:lstStyle/>
          <a:p>
            <a:r>
              <a:rPr lang="en-US" b="1" i="1" dirty="0" err="1">
                <a:solidFill>
                  <a:srgbClr val="FF0000"/>
                </a:solidFill>
              </a:rPr>
              <a:t>i</a:t>
            </a:r>
            <a:r>
              <a:rPr lang="sk-SK" b="1" i="1" dirty="0" err="1">
                <a:solidFill>
                  <a:srgbClr val="FF0000"/>
                </a:solidFill>
              </a:rPr>
              <a:t>nt</a:t>
            </a:r>
            <a:r>
              <a:rPr lang="sk-SK" b="1" i="1" dirty="0">
                <a:solidFill>
                  <a:srgbClr val="FF0000"/>
                </a:solidFill>
              </a:rPr>
              <a:t> </a:t>
            </a:r>
            <a:r>
              <a:rPr lang="sk-SK" b="1" i="1" dirty="0" err="1">
                <a:solidFill>
                  <a:srgbClr val="FF0000"/>
                </a:solidFill>
              </a:rPr>
              <a:t>only</a:t>
            </a:r>
            <a:r>
              <a:rPr lang="en-US" b="1" i="1" dirty="0">
                <a:solidFill>
                  <a:srgbClr val="FF0000"/>
                </a:solidFill>
              </a:rPr>
              <a:t>!</a:t>
            </a:r>
            <a:endParaRPr lang="sk-SK" b="1" i="1" dirty="0">
              <a:solidFill>
                <a:srgbClr val="FF0000"/>
              </a:solidFill>
            </a:endParaRPr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 flipH="1">
            <a:off x="3144415" y="1707503"/>
            <a:ext cx="2715207" cy="44786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5819191" y="1452563"/>
            <a:ext cx="2345095" cy="430887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200" dirty="0">
                <a:latin typeface="+mj-lt"/>
              </a:rPr>
              <a:t>Uložená hodnota</a:t>
            </a:r>
            <a:endParaRPr lang="cs-CZ" sz="2200" dirty="0">
              <a:latin typeface="+mj-lt"/>
            </a:endParaRPr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 flipH="1">
            <a:off x="2621902" y="3632719"/>
            <a:ext cx="3352798" cy="34212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5859624" y="3125853"/>
            <a:ext cx="2345095" cy="156966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Typ hodnôt, ktoré je premenná schopná uložiť</a:t>
            </a:r>
            <a:endParaRPr lang="cs-CZ" sz="2400" dirty="0">
              <a:latin typeface="Trebuchet MS" pitchFamily="34" charset="0"/>
            </a:endParaRPr>
          </a:p>
        </p:txBody>
      </p:sp>
      <p:sp>
        <p:nvSpPr>
          <p:cNvPr id="17" name="Line 5"/>
          <p:cNvSpPr>
            <a:spLocks noChangeShapeType="1"/>
          </p:cNvSpPr>
          <p:nvPr/>
        </p:nvSpPr>
        <p:spPr bwMode="auto">
          <a:xfrm flipH="1" flipV="1">
            <a:off x="2687215" y="5374433"/>
            <a:ext cx="3626497" cy="73400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6198636" y="5760196"/>
            <a:ext cx="2345095" cy="769441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200" dirty="0">
                <a:latin typeface="+mj-lt"/>
              </a:rPr>
              <a:t>Názov úložiska (premennej)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/>
              <a:t>Čo potrebujeme vedieť</a:t>
            </a:r>
            <a:r>
              <a:rPr lang="en-US" sz="4000" dirty="0"/>
              <a:t>?</a:t>
            </a:r>
            <a:endParaRPr lang="cs-CZ" sz="4000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Základne otázky o premenných ...</a:t>
            </a:r>
          </a:p>
          <a:p>
            <a:pPr lvl="1" eaLnBrk="1" hangingPunct="1"/>
            <a:r>
              <a:rPr lang="sk-SK" dirty="0"/>
              <a:t>Ako </a:t>
            </a:r>
            <a:r>
              <a:rPr lang="sk-SK" b="1" dirty="0"/>
              <a:t>vytvoriť</a:t>
            </a:r>
            <a:r>
              <a:rPr lang="sk-SK" dirty="0"/>
              <a:t> premennú</a:t>
            </a:r>
            <a:r>
              <a:rPr lang="en-US" dirty="0"/>
              <a:t>?</a:t>
            </a:r>
            <a:endParaRPr lang="sk-SK" dirty="0"/>
          </a:p>
          <a:p>
            <a:pPr lvl="1" eaLnBrk="1" hangingPunct="1"/>
            <a:r>
              <a:rPr lang="sk-SK" dirty="0"/>
              <a:t>Ako </a:t>
            </a:r>
            <a:r>
              <a:rPr lang="sk-SK" b="1" dirty="0"/>
              <a:t>pomenovať</a:t>
            </a:r>
            <a:r>
              <a:rPr lang="sk-SK" dirty="0"/>
              <a:t> premennú</a:t>
            </a:r>
            <a:r>
              <a:rPr lang="en-US" dirty="0"/>
              <a:t>?</a:t>
            </a:r>
          </a:p>
          <a:p>
            <a:pPr lvl="1" eaLnBrk="1" hangingPunct="1"/>
            <a:r>
              <a:rPr lang="sk-SK" dirty="0" smtClean="0"/>
              <a:t>Aké hodnoty môže </a:t>
            </a:r>
            <a:r>
              <a:rPr lang="sk-SK" dirty="0"/>
              <a:t>premenná </a:t>
            </a:r>
            <a:r>
              <a:rPr lang="sk-SK" b="1" dirty="0"/>
              <a:t>uchovávať</a:t>
            </a:r>
            <a:r>
              <a:rPr lang="en-US" dirty="0"/>
              <a:t>?</a:t>
            </a:r>
            <a:endParaRPr lang="sk-SK" dirty="0"/>
          </a:p>
          <a:p>
            <a:pPr lvl="1" eaLnBrk="1" hangingPunct="1"/>
            <a:r>
              <a:rPr lang="sk-SK" dirty="0"/>
              <a:t>Ako </a:t>
            </a:r>
            <a:r>
              <a:rPr lang="sk-SK" b="1" dirty="0"/>
              <a:t>uložiť</a:t>
            </a:r>
            <a:r>
              <a:rPr lang="sk-SK" dirty="0"/>
              <a:t> do premennej nejakú hodnotu</a:t>
            </a:r>
            <a:r>
              <a:rPr lang="en-US" dirty="0"/>
              <a:t>?</a:t>
            </a:r>
            <a:endParaRPr lang="sk-SK" dirty="0"/>
          </a:p>
          <a:p>
            <a:pPr lvl="1" eaLnBrk="1" hangingPunct="1"/>
            <a:r>
              <a:rPr lang="sk-SK" dirty="0"/>
              <a:t>Ako z premennej v nej uloženú </a:t>
            </a:r>
            <a:br>
              <a:rPr lang="sk-SK" dirty="0"/>
            </a:br>
            <a:r>
              <a:rPr lang="sk-SK" dirty="0"/>
              <a:t>hodnotu </a:t>
            </a:r>
            <a:r>
              <a:rPr lang="sk-SK" b="1" dirty="0"/>
              <a:t>prečítať</a:t>
            </a:r>
            <a:r>
              <a:rPr lang="en-US" dirty="0"/>
              <a:t>?</a:t>
            </a:r>
            <a:endParaRPr lang="sk-SK" dirty="0"/>
          </a:p>
          <a:p>
            <a:pPr lvl="1" eaLnBrk="1" hangingPunct="1"/>
            <a:r>
              <a:rPr lang="sk-SK" dirty="0"/>
              <a:t>Kedy premenná </a:t>
            </a:r>
            <a:r>
              <a:rPr lang="sk-SK" b="1" dirty="0"/>
              <a:t>končí</a:t>
            </a:r>
            <a:r>
              <a:rPr lang="sk-SK" dirty="0"/>
              <a:t> </a:t>
            </a:r>
            <a:br>
              <a:rPr lang="sk-SK" dirty="0"/>
            </a:br>
            <a:r>
              <a:rPr lang="sk-SK" dirty="0"/>
              <a:t>svoju životnú púť</a:t>
            </a:r>
            <a:r>
              <a:rPr lang="en-US" dirty="0"/>
              <a:t>?</a:t>
            </a:r>
            <a:endParaRPr lang="cs-CZ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16675" y="1172029"/>
            <a:ext cx="2527300" cy="1541463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5" name="Picture 8" descr="http://media.investicniweb.cz/photos/2014/03/28/80-31854-sklad-amazonu-ve-phoenixu-krabice-kam-se-podiva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448" y="4469208"/>
            <a:ext cx="3628376" cy="228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Vytvorenie premennej</a:t>
            </a:r>
            <a:endParaRPr lang="cs-CZ" sz="400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Pr</a:t>
            </a:r>
            <a:r>
              <a:rPr lang="sk-SK" dirty="0" err="1"/>
              <a:t>íkaz</a:t>
            </a:r>
            <a:r>
              <a:rPr lang="sk-SK" dirty="0"/>
              <a:t> na vytvorenie premennej:</a:t>
            </a:r>
            <a:endParaRPr lang="en-US" b="1" dirty="0">
              <a:solidFill>
                <a:srgbClr val="7F0055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x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Coordinate;</a:t>
            </a:r>
            <a:endParaRPr lang="sk-SK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sk-SK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sk-SK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sk-SK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endParaRPr lang="sk-SK" dirty="0"/>
          </a:p>
          <a:p>
            <a:pPr eaLnBrk="1" hangingPunct="1"/>
            <a:r>
              <a:rPr lang="en-US" dirty="0" err="1"/>
              <a:t>Vytvoren</a:t>
            </a:r>
            <a:r>
              <a:rPr lang="sk-SK" dirty="0"/>
              <a:t>á premenná je </a:t>
            </a:r>
            <a:r>
              <a:rPr lang="sk-SK" b="1" dirty="0">
                <a:solidFill>
                  <a:srgbClr val="FF0000"/>
                </a:solidFill>
              </a:rPr>
              <a:t>neinicializovaná</a:t>
            </a:r>
            <a:r>
              <a:rPr lang="sk-SK" dirty="0"/>
              <a:t>, t.j. nie je v nej uložená žiadna hodnota.</a:t>
            </a:r>
            <a:endParaRPr lang="en-US" b="1" dirty="0">
              <a:solidFill>
                <a:srgbClr val="7F0055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sk-SK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  <p:pic>
        <p:nvPicPr>
          <p:cNvPr id="15368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7" y="1389597"/>
            <a:ext cx="1103928" cy="1419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Line 5"/>
          <p:cNvSpPr>
            <a:spLocks noChangeShapeType="1"/>
          </p:cNvSpPr>
          <p:nvPr/>
        </p:nvSpPr>
        <p:spPr bwMode="auto">
          <a:xfrm flipV="1">
            <a:off x="2397966" y="2360645"/>
            <a:ext cx="914399" cy="105435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724677" y="3225379"/>
            <a:ext cx="3184849" cy="1200329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Typ povolených hodnôt</a:t>
            </a:r>
            <a:r>
              <a:rPr lang="en-US" sz="2400" dirty="0">
                <a:latin typeface="Trebuchet MS" pitchFamily="34" charset="0"/>
              </a:rPr>
              <a:t>, </a:t>
            </a:r>
            <a:r>
              <a:rPr lang="en-US" sz="2400" dirty="0" err="1">
                <a:latin typeface="Trebuchet MS" pitchFamily="34" charset="0"/>
              </a:rPr>
              <a:t>ktor</a:t>
            </a:r>
            <a:r>
              <a:rPr lang="sk-SK" sz="2400" dirty="0">
                <a:latin typeface="Trebuchet MS" pitchFamily="34" charset="0"/>
              </a:rPr>
              <a:t>é možno uložiť v premennej</a:t>
            </a:r>
            <a:endParaRPr lang="cs-CZ" sz="2400" dirty="0">
              <a:latin typeface="Trebuchet MS" pitchFamily="34" charset="0"/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H="1" flipV="1">
            <a:off x="4982546" y="2388637"/>
            <a:ext cx="1020145" cy="132805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702628" y="3592384"/>
            <a:ext cx="2659225" cy="46166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Názov premennej</a:t>
            </a:r>
            <a:endParaRPr lang="cs-CZ" sz="2400" dirty="0">
              <a:latin typeface="Trebuchet MS" pitchFamily="34" charset="0"/>
            </a:endParaRPr>
          </a:p>
        </p:txBody>
      </p:sp>
      <p:pic>
        <p:nvPicPr>
          <p:cNvPr id="13" name="Picture 2" descr="http://cache.lifehacker.com/assets/resources/2008/06/carboard-box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95323" y="1911014"/>
            <a:ext cx="803696" cy="73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3200" dirty="0"/>
              <a:t>Nastavenie hodnoty premennej</a:t>
            </a:r>
            <a:endParaRPr lang="cs-CZ" sz="3200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Pr</a:t>
            </a:r>
            <a:r>
              <a:rPr lang="sk-SK" dirty="0" err="1"/>
              <a:t>íkaz</a:t>
            </a:r>
            <a:r>
              <a:rPr lang="sk-SK" dirty="0"/>
              <a:t> na nastavenie hodnoty premennej:</a:t>
            </a:r>
          </a:p>
          <a:p>
            <a:pPr algn="ctr" eaLnBrk="1" hangingPunct="1">
              <a:buFontTx/>
              <a:buNone/>
            </a:pP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Coordinate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= 30.5;</a:t>
            </a:r>
            <a:endParaRPr lang="en-US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en-US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en-US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en-US" sz="4000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r>
              <a:rPr lang="en-US" dirty="0" err="1"/>
              <a:t>Ulo</a:t>
            </a:r>
            <a:r>
              <a:rPr lang="sk-SK" dirty="0"/>
              <a:t>žiť môžeme aj výsledok volania metódy:</a:t>
            </a:r>
          </a:p>
          <a:p>
            <a:pPr marL="357188" lvl="1" indent="-357188" eaLnBrk="1" hangingPunct="1">
              <a:buClr>
                <a:srgbClr val="E5EEC2"/>
              </a:buClr>
              <a:buSzPct val="120000"/>
              <a:buNone/>
            </a:pP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		x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Coordinate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=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.getX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()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en-US" dirty="0"/>
          </a:p>
          <a:p>
            <a:pPr eaLnBrk="1" hangingPunct="1"/>
            <a:r>
              <a:rPr lang="en-US" dirty="0" err="1"/>
              <a:t>Ulo</a:t>
            </a:r>
            <a:r>
              <a:rPr lang="sk-SK" dirty="0"/>
              <a:t>ženie hodnoty do neinicializovanej premennej túto premennú </a:t>
            </a:r>
            <a:r>
              <a:rPr lang="sk-SK" b="1" dirty="0">
                <a:solidFill>
                  <a:srgbClr val="FF0000"/>
                </a:solidFill>
              </a:rPr>
              <a:t>inicializuje</a:t>
            </a:r>
            <a:r>
              <a:rPr lang="sk-SK" dirty="0"/>
              <a:t>.</a:t>
            </a: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V="1">
            <a:off x="2687218" y="2332652"/>
            <a:ext cx="970384" cy="125963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87354" y="3057429"/>
            <a:ext cx="3184849" cy="120032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Názov premennej, ktorej priraďujeme hodnotu</a:t>
            </a:r>
            <a:endParaRPr lang="cs-CZ" sz="2400" dirty="0">
              <a:latin typeface="Trebuchet MS" pitchFamily="34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 flipV="1">
            <a:off x="5887616" y="2332652"/>
            <a:ext cx="702906" cy="133738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665308" y="3079201"/>
            <a:ext cx="4012163" cy="83099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Hodnota, ktorú chceme do premennej uložiť </a:t>
            </a:r>
            <a:r>
              <a:rPr lang="en-US" sz="2400" dirty="0">
                <a:latin typeface="Trebuchet MS" pitchFamily="34" charset="0"/>
              </a:rPr>
              <a:t>(</a:t>
            </a:r>
            <a:r>
              <a:rPr lang="en-US" sz="2400" dirty="0" err="1">
                <a:latin typeface="Trebuchet MS" pitchFamily="34" charset="0"/>
              </a:rPr>
              <a:t>priradi</a:t>
            </a:r>
            <a:r>
              <a:rPr lang="sk-SK" sz="2400" dirty="0">
                <a:latin typeface="Trebuchet MS" pitchFamily="34" charset="0"/>
              </a:rPr>
              <a:t>ť</a:t>
            </a:r>
            <a:r>
              <a:rPr lang="en-US" sz="2400" dirty="0">
                <a:latin typeface="Trebuchet MS" pitchFamily="34" charset="0"/>
              </a:rPr>
              <a:t>)</a:t>
            </a:r>
            <a:endParaRPr lang="cs-CZ" sz="2400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/>
              <a:t>dva v jednom</a:t>
            </a:r>
            <a:endParaRPr lang="cs-CZ" sz="40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Vytvorenie premennej spolu s inicializáciou </a:t>
            </a:r>
            <a:r>
              <a:rPr lang="en-US" dirty="0"/>
              <a:t>(</a:t>
            </a:r>
            <a:r>
              <a:rPr lang="en-US" dirty="0" err="1"/>
              <a:t>prvotn</a:t>
            </a:r>
            <a:r>
              <a:rPr lang="sk-SK" dirty="0" err="1"/>
              <a:t>ým</a:t>
            </a:r>
            <a:r>
              <a:rPr lang="sk-SK" dirty="0"/>
              <a:t> nastavením hodnoty</a:t>
            </a:r>
            <a:r>
              <a:rPr lang="en-US" dirty="0"/>
              <a:t>)</a:t>
            </a:r>
          </a:p>
          <a:p>
            <a:pPr algn="ctr" eaLnBrk="1" hangingPunct="1">
              <a:buFontTx/>
              <a:buNone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x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Coordinate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= 30.5;</a:t>
            </a:r>
            <a:endParaRPr lang="en-US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sk-SK" b="1" dirty="0"/>
          </a:p>
          <a:p>
            <a:pPr eaLnBrk="1" hangingPunct="1"/>
            <a:endParaRPr lang="sk-SK" b="1" dirty="0"/>
          </a:p>
          <a:p>
            <a:pPr eaLnBrk="1" hangingPunct="1"/>
            <a:r>
              <a:rPr lang="sk-SK" b="1" dirty="0"/>
              <a:t>Rada</a:t>
            </a:r>
            <a:r>
              <a:rPr lang="sk-SK" dirty="0"/>
              <a:t>:</a:t>
            </a:r>
          </a:p>
          <a:p>
            <a:pPr lvl="1" eaLnBrk="1" hangingPunct="1"/>
            <a:r>
              <a:rPr lang="sk-SK" dirty="0"/>
              <a:t>Je </a:t>
            </a:r>
            <a:r>
              <a:rPr lang="sk-SK" dirty="0" err="1"/>
              <a:t>dob</a:t>
            </a:r>
            <a:r>
              <a:rPr lang="en-US" dirty="0"/>
              <a:t>r</a:t>
            </a:r>
            <a:r>
              <a:rPr lang="sk-SK" dirty="0" err="1"/>
              <a:t>ým</a:t>
            </a:r>
            <a:r>
              <a:rPr lang="sk-SK" dirty="0"/>
              <a:t> zvykom premennú hneď pri vytvorení aj inicializovať.</a:t>
            </a:r>
          </a:p>
          <a:p>
            <a:pPr lvl="1" eaLnBrk="1" hangingPunct="1"/>
            <a:r>
              <a:rPr lang="sk-SK" dirty="0"/>
              <a:t>S </a:t>
            </a:r>
            <a:r>
              <a:rPr lang="sk-SK" dirty="0" err="1">
                <a:solidFill>
                  <a:srgbClr val="FF0000"/>
                </a:solidFill>
              </a:rPr>
              <a:t>neincializovanou</a:t>
            </a:r>
            <a:r>
              <a:rPr lang="sk-SK" dirty="0"/>
              <a:t> premennou </a:t>
            </a:r>
            <a:r>
              <a:rPr lang="sk-SK" dirty="0">
                <a:solidFill>
                  <a:srgbClr val="FF0000"/>
                </a:solidFill>
              </a:rPr>
              <a:t>nemožno pracovať</a:t>
            </a:r>
            <a:r>
              <a:rPr lang="sk-SK" dirty="0"/>
              <a:t>, Java toto prísne kontroluje</a:t>
            </a:r>
            <a:r>
              <a:rPr lang="en-US" dirty="0"/>
              <a:t>!</a:t>
            </a:r>
            <a:endParaRPr lang="cs-CZ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677497" y="2964707"/>
            <a:ext cx="3779674" cy="120032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 err="1">
                <a:latin typeface="Trebuchet MS" pitchFamily="34" charset="0"/>
              </a:rPr>
              <a:t>Skratená</a:t>
            </a:r>
            <a:r>
              <a:rPr lang="sk-SK" sz="2400" dirty="0">
                <a:latin typeface="Trebuchet MS" pitchFamily="34" charset="0"/>
              </a:rPr>
              <a:t> verzia pre:</a:t>
            </a:r>
            <a:br>
              <a:rPr lang="sk-SK" sz="2400" dirty="0">
                <a:latin typeface="Trebuchet MS" pitchFamily="34" charset="0"/>
              </a:rPr>
            </a:b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x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Coordinate;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/>
            </a:r>
            <a:br>
              <a:rPr lang="en-US" sz="2400" dirty="0">
                <a:solidFill>
                  <a:srgbClr val="000000"/>
                </a:solidFill>
                <a:latin typeface="Courier New" pitchFamily="49" charset="0"/>
              </a:rPr>
            </a:b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Coordinate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= 30.5;</a:t>
            </a:r>
            <a:endParaRPr lang="en-US" sz="2400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9" name="Right Brace 8"/>
          <p:cNvSpPr/>
          <p:nvPr/>
        </p:nvSpPr>
        <p:spPr bwMode="auto">
          <a:xfrm rot="5400000">
            <a:off x="4422710" y="27991"/>
            <a:ext cx="289249" cy="5561045"/>
          </a:xfrm>
          <a:prstGeom prst="rightBrace">
            <a:avLst/>
          </a:prstGeom>
          <a:noFill/>
          <a:ln w="19050" cap="flat" cmpd="sng" algn="ctr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Čítanie hodnoty premennej</a:t>
            </a:r>
            <a:endParaRPr lang="cs-CZ" sz="400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Názov premennej </a:t>
            </a:r>
            <a:r>
              <a:rPr lang="sk-SK" b="1" dirty="0">
                <a:solidFill>
                  <a:srgbClr val="FF0000"/>
                </a:solidFill>
              </a:rPr>
              <a:t>zastupuje hodnotu</a:t>
            </a:r>
            <a:r>
              <a:rPr lang="sk-SK" dirty="0"/>
              <a:t> v </a:t>
            </a:r>
            <a:r>
              <a:rPr lang="sk-SK" b="1" dirty="0"/>
              <a:t>danom okamihu</a:t>
            </a:r>
            <a:r>
              <a:rPr lang="sk-SK" dirty="0"/>
              <a:t> v nej uloženú </a:t>
            </a:r>
            <a:r>
              <a:rPr lang="en-US" dirty="0"/>
              <a:t>(</a:t>
            </a:r>
            <a:r>
              <a:rPr lang="en-US" dirty="0" err="1"/>
              <a:t>jej</a:t>
            </a:r>
            <a:r>
              <a:rPr lang="en-US" dirty="0"/>
              <a:t> </a:t>
            </a:r>
            <a:r>
              <a:rPr lang="en-US" dirty="0" err="1"/>
              <a:t>priraden</a:t>
            </a:r>
            <a:r>
              <a:rPr lang="sk-SK" dirty="0"/>
              <a:t>ú</a:t>
            </a:r>
            <a:r>
              <a:rPr lang="en-US" dirty="0"/>
              <a:t>)!</a:t>
            </a:r>
          </a:p>
          <a:p>
            <a:pPr eaLnBrk="1" hangingPunct="1">
              <a:buFontTx/>
              <a:buNone/>
            </a:pPr>
            <a:endParaRPr lang="en-US" b="1" dirty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stepLength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= 30;</a:t>
            </a:r>
            <a:endParaRPr lang="cs-CZ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turtle.step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stepLength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);</a:t>
            </a:r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 flipV="1">
            <a:off x="4730620" y="3993502"/>
            <a:ext cx="1800809" cy="168884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584898" y="5082177"/>
            <a:ext cx="5053773" cy="120032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rebuchet MS" pitchFamily="34" charset="0"/>
              </a:rPr>
              <a:t>Korytna</a:t>
            </a:r>
            <a:r>
              <a:rPr lang="sk-SK" sz="2400" dirty="0" err="1">
                <a:latin typeface="Trebuchet MS" pitchFamily="34" charset="0"/>
              </a:rPr>
              <a:t>čka</a:t>
            </a:r>
            <a:r>
              <a:rPr lang="sk-SK" sz="2400" dirty="0">
                <a:latin typeface="Trebuchet MS" pitchFamily="34" charset="0"/>
              </a:rPr>
              <a:t> sa posunie o toľko, aká hodnota je </a:t>
            </a:r>
            <a:r>
              <a:rPr lang="sk-SK" sz="2400" b="1" dirty="0">
                <a:solidFill>
                  <a:srgbClr val="FF0000"/>
                </a:solidFill>
                <a:latin typeface="Trebuchet MS" pitchFamily="34" charset="0"/>
              </a:rPr>
              <a:t>aktuálne</a:t>
            </a:r>
            <a:r>
              <a:rPr lang="sk-SK" sz="2400" dirty="0">
                <a:latin typeface="Trebuchet MS" pitchFamily="34" charset="0"/>
              </a:rPr>
              <a:t> uložená v premennej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stepLength</a:t>
            </a:r>
            <a:r>
              <a:rPr lang="en-US" sz="2400" i="1" dirty="0">
                <a:latin typeface="Trebuchet MS" pitchFamily="34" charset="0"/>
              </a:rPr>
              <a:t>, </a:t>
            </a:r>
            <a:r>
              <a:rPr lang="en-US" sz="2400" dirty="0" err="1">
                <a:latin typeface="Trebuchet MS" pitchFamily="34" charset="0"/>
              </a:rPr>
              <a:t>t.j.</a:t>
            </a:r>
            <a:r>
              <a:rPr lang="en-US" sz="2400" dirty="0">
                <a:latin typeface="Trebuchet MS" pitchFamily="34" charset="0"/>
              </a:rPr>
              <a:t> o 30</a:t>
            </a:r>
            <a:endParaRPr lang="cs-CZ" sz="2400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Na </a:t>
            </a:r>
            <a:r>
              <a:rPr lang="en-US" dirty="0" err="1"/>
              <a:t>predo</a:t>
            </a:r>
            <a:r>
              <a:rPr lang="sk-SK" dirty="0" err="1"/>
              <a:t>šlej</a:t>
            </a:r>
            <a:r>
              <a:rPr lang="sk-SK" dirty="0"/>
              <a:t> prednáške </a:t>
            </a:r>
            <a:r>
              <a:rPr lang="en-US" dirty="0"/>
              <a:t>(1)</a:t>
            </a:r>
            <a:endParaRPr lang="sk-SK" dirty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sz="2400" b="1" dirty="0">
                <a:solidFill>
                  <a:srgbClr val="FF0000"/>
                </a:solidFill>
              </a:rPr>
              <a:t>V</a:t>
            </a:r>
            <a:r>
              <a:rPr lang="en-US" sz="2400" b="1" dirty="0" err="1">
                <a:solidFill>
                  <a:srgbClr val="FF0000"/>
                </a:solidFill>
              </a:rPr>
              <a:t>ytvorenie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objektu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dirty="0" err="1"/>
              <a:t>triedy</a:t>
            </a:r>
            <a:r>
              <a:rPr lang="sk-SK" sz="2400" dirty="0"/>
              <a:t> a premennej </a:t>
            </a:r>
            <a:r>
              <a:rPr lang="en-US" sz="2400" dirty="0"/>
              <a:t>(</a:t>
            </a:r>
            <a:r>
              <a:rPr lang="en-US" sz="2400" dirty="0" err="1"/>
              <a:t>napr</a:t>
            </a:r>
            <a:r>
              <a:rPr lang="en-US" sz="2400" dirty="0"/>
              <a:t>. 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franklin</a:t>
            </a:r>
            <a:r>
              <a:rPr lang="en-US" sz="2400" dirty="0"/>
              <a:t>)</a:t>
            </a:r>
            <a:r>
              <a:rPr lang="sk-SK" sz="2400" dirty="0"/>
              <a:t>, cez ktorú s vytvorený</a:t>
            </a:r>
            <a:r>
              <a:rPr lang="en-US" sz="2400" dirty="0"/>
              <a:t>m</a:t>
            </a:r>
            <a:r>
              <a:rPr lang="sk-SK" sz="2400" dirty="0"/>
              <a:t> objektom komunikujeme:</a:t>
            </a:r>
            <a:endParaRPr lang="en-US" sz="2400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Turtle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franklin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=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Turtle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();</a:t>
            </a:r>
            <a:endParaRPr lang="en-US" sz="2400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endParaRPr lang="en-US" sz="1100" b="1" dirty="0">
              <a:solidFill>
                <a:srgbClr val="FF0000"/>
              </a:solidFill>
            </a:endParaRPr>
          </a:p>
          <a:p>
            <a:pPr eaLnBrk="1" hangingPunct="1"/>
            <a:r>
              <a:rPr lang="sk-SK" sz="2400" b="1" dirty="0">
                <a:solidFill>
                  <a:srgbClr val="FF0000"/>
                </a:solidFill>
              </a:rPr>
              <a:t>V</a:t>
            </a:r>
            <a:r>
              <a:rPr lang="en-US" sz="2400" b="1" dirty="0" err="1">
                <a:solidFill>
                  <a:srgbClr val="FF0000"/>
                </a:solidFill>
              </a:rPr>
              <a:t>olanie</a:t>
            </a:r>
            <a:r>
              <a:rPr lang="en-US" sz="2400" b="1" dirty="0">
                <a:solidFill>
                  <a:srgbClr val="FF0000"/>
                </a:solidFill>
              </a:rPr>
              <a:t> met</a:t>
            </a:r>
            <a:r>
              <a:rPr lang="sk-SK" sz="2400" b="1" dirty="0">
                <a:solidFill>
                  <a:srgbClr val="FF0000"/>
                </a:solidFill>
              </a:rPr>
              <a:t>ód </a:t>
            </a:r>
            <a:r>
              <a:rPr lang="sk-SK" sz="2400" dirty="0"/>
              <a:t>nad objektmi</a:t>
            </a:r>
            <a:r>
              <a:rPr lang="en-US" sz="2400" dirty="0"/>
              <a:t> (</a:t>
            </a:r>
            <a:r>
              <a:rPr lang="sk-SK" sz="2200" dirty="0"/>
              <a:t>„rozprávanie sa“ s objektom</a:t>
            </a:r>
            <a:r>
              <a:rPr lang="en-US" sz="2400" dirty="0"/>
              <a:t>)</a:t>
            </a:r>
            <a:r>
              <a:rPr lang="sk-SK" sz="2400" dirty="0"/>
              <a:t>:</a:t>
            </a:r>
          </a:p>
          <a:p>
            <a:pPr algn="ctr" eaLnBrk="1" hangingPunct="1">
              <a:buFontTx/>
              <a:buNone/>
            </a:pP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franklin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moveTo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30, 50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);</a:t>
            </a:r>
          </a:p>
          <a:p>
            <a:pPr algn="ctr" eaLnBrk="1" hangingPunct="1">
              <a:buFontTx/>
              <a:buNone/>
            </a:pPr>
            <a:endParaRPr lang="cs-CZ" sz="1400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r>
              <a:rPr lang="sk-SK" sz="2400" dirty="0"/>
              <a:t>Vieme vytvárať nové triedy </a:t>
            </a:r>
            <a:r>
              <a:rPr lang="sk-SK" sz="2400" b="1" dirty="0">
                <a:solidFill>
                  <a:srgbClr val="FF0000"/>
                </a:solidFill>
              </a:rPr>
              <a:t>vylepšovaním</a:t>
            </a:r>
            <a:r>
              <a:rPr lang="sk-SK" sz="2400" dirty="0"/>
              <a:t> existujúcich:</a:t>
            </a:r>
          </a:p>
          <a:p>
            <a:pPr algn="ctr" eaLnBrk="1" hangingPunct="1">
              <a:buFontTx/>
              <a:buNone/>
            </a:pP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class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SmartTurtle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extends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Turtle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Courier New" pitchFamily="49" charset="0"/>
              </a:rPr>
              <a:t>{</a:t>
            </a:r>
          </a:p>
          <a:p>
            <a:pPr eaLnBrk="1" hangingPunct="1">
              <a:buFontTx/>
              <a:buNone/>
            </a:pP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  </a:t>
            </a:r>
          </a:p>
          <a:p>
            <a:pPr eaLnBrk="1" hangingPunct="1">
              <a:buFontTx/>
              <a:buNone/>
            </a:pP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sz="2400" b="1" dirty="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sk-SK" sz="2400" b="1" dirty="0"/>
          </a:p>
          <a:p>
            <a:pPr algn="ctr" eaLnBrk="1" hangingPunct="1">
              <a:buFontTx/>
              <a:buNone/>
            </a:pPr>
            <a:endParaRPr lang="cs-CZ" sz="2400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endParaRPr lang="en-US" sz="2400" dirty="0"/>
          </a:p>
          <a:p>
            <a:pPr algn="ctr" eaLnBrk="1" hangingPunct="1">
              <a:buFontTx/>
              <a:buNone/>
            </a:pP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1933445979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Terminológia</a:t>
            </a:r>
            <a:endParaRPr lang="cs-CZ" sz="400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b="1" dirty="0">
                <a:solidFill>
                  <a:srgbClr val="FF0000"/>
                </a:solidFill>
              </a:rPr>
              <a:t>Deklarácia premennej</a:t>
            </a:r>
            <a:r>
              <a:rPr lang="sk-SK" dirty="0"/>
              <a:t> </a:t>
            </a:r>
            <a:r>
              <a:rPr lang="en-US" dirty="0"/>
              <a:t>-</a:t>
            </a:r>
            <a:r>
              <a:rPr lang="sk-SK" dirty="0"/>
              <a:t> príkaz vytvorenia premennej</a:t>
            </a: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sk-SK" b="1" dirty="0">
                <a:solidFill>
                  <a:srgbClr val="FF0000"/>
                </a:solidFill>
              </a:rPr>
              <a:t>Príkaz priradenia</a:t>
            </a:r>
            <a:r>
              <a:rPr lang="sk-SK" dirty="0"/>
              <a:t> </a:t>
            </a:r>
            <a:r>
              <a:rPr lang="en-US" dirty="0"/>
              <a:t>- pr</a:t>
            </a:r>
            <a:r>
              <a:rPr lang="sk-SK" dirty="0" err="1"/>
              <a:t>íkaz</a:t>
            </a:r>
            <a:r>
              <a:rPr lang="sk-SK" dirty="0"/>
              <a:t> na uloženie novej hodnoty </a:t>
            </a:r>
            <a:r>
              <a:rPr lang="en-US" dirty="0"/>
              <a:t>do</a:t>
            </a:r>
            <a:r>
              <a:rPr lang="sk-SK" dirty="0"/>
              <a:t> premennej</a:t>
            </a:r>
            <a:r>
              <a:rPr lang="en-US" dirty="0"/>
              <a:t> (</a:t>
            </a:r>
            <a:r>
              <a:rPr lang="en-US" dirty="0" err="1"/>
              <a:t>znak</a:t>
            </a:r>
            <a:r>
              <a:rPr lang="en-US" dirty="0"/>
              <a:t> =)</a:t>
            </a:r>
            <a:endParaRPr lang="sk-SK" dirty="0"/>
          </a:p>
          <a:p>
            <a:pPr eaLnBrk="1" hangingPunct="1">
              <a:lnSpc>
                <a:spcPct val="90000"/>
              </a:lnSpc>
            </a:pPr>
            <a:r>
              <a:rPr lang="sk-SK" b="1" dirty="0">
                <a:solidFill>
                  <a:srgbClr val="FF0000"/>
                </a:solidFill>
              </a:rPr>
              <a:t>Typ premennej</a:t>
            </a:r>
            <a:r>
              <a:rPr lang="en-US" dirty="0"/>
              <a:t> – </a:t>
            </a:r>
            <a:r>
              <a:rPr lang="en-US" dirty="0" err="1"/>
              <a:t>typ</a:t>
            </a:r>
            <a:r>
              <a:rPr lang="en-US" dirty="0"/>
              <a:t> </a:t>
            </a:r>
            <a:r>
              <a:rPr lang="en-US" dirty="0" err="1"/>
              <a:t>povolen</a:t>
            </a:r>
            <a:r>
              <a:rPr lang="sk-SK" dirty="0" err="1"/>
              <a:t>ých</a:t>
            </a:r>
            <a:r>
              <a:rPr lang="sk-SK" dirty="0"/>
              <a:t> hodnôt, ktoré môžu byť uložené v premennej</a:t>
            </a: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b="1" dirty="0" err="1">
                <a:solidFill>
                  <a:srgbClr val="FF0000"/>
                </a:solidFill>
              </a:rPr>
              <a:t>Lok</a:t>
            </a:r>
            <a:r>
              <a:rPr lang="sk-SK" b="1" dirty="0" err="1">
                <a:solidFill>
                  <a:srgbClr val="FF0000"/>
                </a:solidFill>
              </a:rPr>
              <a:t>álna</a:t>
            </a:r>
            <a:r>
              <a:rPr lang="sk-SK" b="1" dirty="0">
                <a:solidFill>
                  <a:srgbClr val="FF0000"/>
                </a:solidFill>
              </a:rPr>
              <a:t> premenná</a:t>
            </a:r>
            <a:r>
              <a:rPr lang="sk-SK" dirty="0"/>
              <a:t> – každá premenná vytvorená </a:t>
            </a:r>
            <a:r>
              <a:rPr lang="en-US" dirty="0"/>
              <a:t>(</a:t>
            </a:r>
            <a:r>
              <a:rPr lang="en-US" dirty="0" err="1"/>
              <a:t>deklarovan</a:t>
            </a:r>
            <a:r>
              <a:rPr lang="sk-SK" dirty="0"/>
              <a:t>á</a:t>
            </a:r>
            <a:r>
              <a:rPr lang="en-US" dirty="0"/>
              <a:t>)</a:t>
            </a:r>
            <a:r>
              <a:rPr lang="sk-SK" dirty="0"/>
              <a:t> vo vnútri metódy</a:t>
            </a: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</a:rPr>
              <a:t>Liter</a:t>
            </a:r>
            <a:r>
              <a:rPr lang="sk-SK" b="1" dirty="0" err="1">
                <a:solidFill>
                  <a:srgbClr val="FF0000"/>
                </a:solidFill>
              </a:rPr>
              <a:t>ál</a:t>
            </a:r>
            <a:r>
              <a:rPr lang="sk-SK" dirty="0"/>
              <a:t> – konkrétna hodnota </a:t>
            </a:r>
            <a:r>
              <a:rPr lang="en-US" dirty="0"/>
              <a:t>(</a:t>
            </a:r>
            <a:r>
              <a:rPr lang="en-US" dirty="0" err="1"/>
              <a:t>napr</a:t>
            </a:r>
            <a:r>
              <a:rPr lang="en-US" dirty="0"/>
              <a:t>. 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30,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2.4, 1</a:t>
            </a:r>
            <a:r>
              <a:rPr lang="en-US" dirty="0"/>
              <a:t>) </a:t>
            </a:r>
            <a:r>
              <a:rPr lang="en-US" dirty="0" err="1"/>
              <a:t>pou</a:t>
            </a:r>
            <a:r>
              <a:rPr lang="sk-SK" dirty="0"/>
              <a:t>žitá v príkazoch programu</a:t>
            </a:r>
            <a:endParaRPr lang="cs-CZ" dirty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Kone</a:t>
            </a:r>
            <a:r>
              <a:rPr lang="sk-SK" sz="4000"/>
              <a:t>čne trojuholník ...</a:t>
            </a:r>
            <a:endParaRPr lang="cs-CZ" sz="400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dirty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isosceles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000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</a:rPr>
              <a:t>legLength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cs-CZ" sz="2000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angle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) {</a:t>
            </a:r>
            <a:endParaRPr lang="cs-CZ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dirty="0">
                <a:solidFill>
                  <a:srgbClr val="7F0055"/>
                </a:solidFill>
                <a:latin typeface="Courier New" pitchFamily="49" charset="0"/>
              </a:rPr>
              <a:t>	</a:t>
            </a: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.turn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-angle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/2);</a:t>
            </a:r>
            <a:endParaRPr lang="cs-CZ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dirty="0">
                <a:solidFill>
                  <a:srgbClr val="7F0055"/>
                </a:solidFill>
                <a:latin typeface="Courier New" pitchFamily="49" charset="0"/>
              </a:rPr>
              <a:t>	</a:t>
            </a: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.step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</a:rPr>
              <a:t>legLength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dirty="0">
                <a:solidFill>
                  <a:srgbClr val="7F0055"/>
                </a:solidFill>
                <a:latin typeface="Courier New" pitchFamily="49" charset="0"/>
              </a:rPr>
              <a:t>	double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x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Coord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.getX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();</a:t>
            </a:r>
            <a:endParaRPr lang="cs-CZ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dirty="0">
                <a:solidFill>
                  <a:srgbClr val="7F0055"/>
                </a:solidFill>
                <a:latin typeface="Courier New" pitchFamily="49" charset="0"/>
              </a:rPr>
              <a:t>	double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</a:rPr>
              <a:t>yCoord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.getY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();</a:t>
            </a:r>
            <a:endParaRPr lang="cs-CZ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dirty="0">
                <a:solidFill>
                  <a:srgbClr val="7F0055"/>
                </a:solidFill>
                <a:latin typeface="Courier New" pitchFamily="49" charset="0"/>
              </a:rPr>
              <a:t>	</a:t>
            </a: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.step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(-</a:t>
            </a: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</a:rPr>
              <a:t>legLength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dirty="0">
                <a:solidFill>
                  <a:srgbClr val="7F0055"/>
                </a:solidFill>
                <a:latin typeface="Courier New" pitchFamily="49" charset="0"/>
              </a:rPr>
              <a:t>	</a:t>
            </a: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.turn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angle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dirty="0">
                <a:solidFill>
                  <a:srgbClr val="7F0055"/>
                </a:solidFill>
                <a:latin typeface="Courier New" pitchFamily="49" charset="0"/>
              </a:rPr>
              <a:t>	</a:t>
            </a: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.step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</a:rPr>
              <a:t>legLength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dirty="0">
                <a:solidFill>
                  <a:srgbClr val="7F0055"/>
                </a:solidFill>
                <a:latin typeface="Courier New" pitchFamily="49" charset="0"/>
              </a:rPr>
              <a:t>	</a:t>
            </a: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.moveTo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(x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Coord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</a:rPr>
              <a:t>yCoord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>
            <a:off x="5710335" y="2687216"/>
            <a:ext cx="923730" cy="932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298162" y="2124367"/>
            <a:ext cx="2640564" cy="267765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Do premenných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xCoord</a:t>
            </a:r>
            <a:r>
              <a:rPr lang="sk-SK" sz="2400" dirty="0">
                <a:latin typeface="Trebuchet MS" pitchFamily="34" charset="0"/>
              </a:rPr>
              <a:t> a </a:t>
            </a:r>
            <a:r>
              <a:rPr lang="sk-SK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Coord</a:t>
            </a:r>
            <a:r>
              <a:rPr lang="sk-SK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sk-SK" sz="2400" dirty="0">
                <a:latin typeface="Trebuchet MS" pitchFamily="34" charset="0"/>
              </a:rPr>
              <a:t>sme uložili súradnice aktuálnej pozície korytnačky </a:t>
            </a:r>
            <a:r>
              <a:rPr lang="en-US" sz="2400" dirty="0">
                <a:latin typeface="Trebuchet MS" pitchFamily="34" charset="0"/>
              </a:rPr>
              <a:t/>
            </a:r>
            <a:br>
              <a:rPr lang="en-US" sz="2400" dirty="0">
                <a:latin typeface="Trebuchet MS" pitchFamily="34" charset="0"/>
              </a:rPr>
            </a:br>
            <a:r>
              <a:rPr lang="en-US" sz="2400" dirty="0">
                <a:latin typeface="Trebuchet MS" pitchFamily="34" charset="0"/>
              </a:rPr>
              <a:t>(</a:t>
            </a:r>
            <a:r>
              <a:rPr lang="en-US" sz="2400" dirty="0" err="1">
                <a:latin typeface="Trebuchet MS" pitchFamily="34" charset="0"/>
              </a:rPr>
              <a:t>bodu</a:t>
            </a:r>
            <a:r>
              <a:rPr lang="en-US" sz="2400" dirty="0">
                <a:latin typeface="Trebuchet MS" pitchFamily="34" charset="0"/>
              </a:rPr>
              <a:t> A)</a:t>
            </a:r>
            <a:endParaRPr lang="cs-CZ" sz="2400" dirty="0">
              <a:latin typeface="Trebuchet MS" pitchFamily="34" charset="0"/>
            </a:endParaRPr>
          </a:p>
        </p:txBody>
      </p:sp>
      <p:sp>
        <p:nvSpPr>
          <p:cNvPr id="8" name="Right Brace 7"/>
          <p:cNvSpPr/>
          <p:nvPr/>
        </p:nvSpPr>
        <p:spPr bwMode="auto">
          <a:xfrm>
            <a:off x="5430417" y="2332654"/>
            <a:ext cx="223934" cy="727788"/>
          </a:xfrm>
          <a:prstGeom prst="rightBrace">
            <a:avLst/>
          </a:prstGeom>
          <a:noFill/>
          <a:ln w="19050" cap="flat" cmpd="sng" algn="ctr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 flipV="1">
            <a:off x="3377682" y="4488025"/>
            <a:ext cx="674914" cy="1001486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V="1">
            <a:off x="4609322" y="4500466"/>
            <a:ext cx="115078" cy="95794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354424" y="5399412"/>
            <a:ext cx="4624874" cy="120032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Využijeme hodnoty uložené v premenných ako hodnoty parametrov pri volaní </a:t>
            </a:r>
            <a:r>
              <a:rPr lang="sk-SK" sz="2400" dirty="0" smtClean="0">
                <a:latin typeface="Trebuchet MS" pitchFamily="34" charset="0"/>
              </a:rPr>
              <a:t>metód</a:t>
            </a:r>
            <a:r>
              <a:rPr lang="en-GB" sz="2400" dirty="0" smtClean="0">
                <a:latin typeface="Trebuchet MS" pitchFamily="34" charset="0"/>
              </a:rPr>
              <a:t>y</a:t>
            </a:r>
            <a:r>
              <a:rPr lang="sk-SK" sz="2400" dirty="0" smtClean="0">
                <a:latin typeface="Trebuchet MS" pitchFamily="34" charset="0"/>
              </a:rPr>
              <a:t>.</a:t>
            </a:r>
            <a:endParaRPr lang="cs-CZ" sz="2400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Iné príklady ...</a:t>
            </a:r>
            <a:endParaRPr lang="cs-CZ" sz="400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Korytnačka sa po skončení vykonávania príkazov metódy vráti tam, kde bola na začiatku ...</a:t>
            </a:r>
          </a:p>
          <a:p>
            <a:pPr eaLnBrk="1" hangingPunct="1"/>
            <a:r>
              <a:rPr lang="sk-SK" dirty="0"/>
              <a:t>Korytnačka je po skončení vykonávania príkazov metódy v stave, v akom bola pred vykonaním metódy ...</a:t>
            </a:r>
          </a:p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SzTx/>
            </a:pPr>
            <a:r>
              <a:rPr lang="sk-SK" dirty="0"/>
              <a:t>Metóda na nakreslenie čiary z </a:t>
            </a:r>
            <a:r>
              <a:rPr lang="en-US" dirty="0"/>
              <a:t>(x1, y1) do (x2, y2)</a:t>
            </a:r>
            <a:r>
              <a:rPr lang="sk-SK" dirty="0"/>
              <a:t> </a:t>
            </a: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line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</a:t>
            </a:r>
          </a:p>
          <a:p>
            <a:pPr eaLnBrk="1" hangingPunct="1">
              <a:buFontTx/>
              <a:buNone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    double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x1, </a:t>
            </a: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y1, </a:t>
            </a:r>
          </a:p>
          <a:p>
            <a:pPr eaLnBrk="1" hangingPunct="1">
              <a:buFontTx/>
              <a:buNone/>
            </a:pP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x2, </a:t>
            </a: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y2)</a:t>
            </a:r>
          </a:p>
          <a:p>
            <a:pPr eaLnBrk="1" hangingPunct="1">
              <a:buFontTx/>
              <a:buNone/>
            </a:pP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O svete napravo od</a:t>
            </a:r>
            <a:r>
              <a:rPr lang="sk-SK" sz="4000"/>
              <a:t> </a:t>
            </a:r>
            <a:r>
              <a:rPr lang="en-US" sz="4000"/>
              <a:t>=</a:t>
            </a:r>
            <a:endParaRPr lang="cs-CZ" sz="400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V príkaze priradenia napravo od </a:t>
            </a:r>
            <a:r>
              <a:rPr lang="en-US" dirty="0"/>
              <a:t>= m</a:t>
            </a:r>
            <a:r>
              <a:rPr lang="sk-SK" dirty="0" err="1"/>
              <a:t>ôžeme</a:t>
            </a:r>
            <a:r>
              <a:rPr lang="sk-SK" dirty="0"/>
              <a:t> písať </a:t>
            </a:r>
            <a:r>
              <a:rPr lang="en-US" dirty="0" err="1"/>
              <a:t>napr</a:t>
            </a:r>
            <a:r>
              <a:rPr lang="en-US" dirty="0"/>
              <a:t>. </a:t>
            </a:r>
            <a:r>
              <a:rPr lang="sk-SK" dirty="0"/>
              <a:t>ľubovoľné </a:t>
            </a:r>
            <a:r>
              <a:rPr lang="sk-SK" b="1" dirty="0">
                <a:solidFill>
                  <a:srgbClr val="FF0000"/>
                </a:solidFill>
              </a:rPr>
              <a:t>aritmetické výrazy</a:t>
            </a:r>
            <a:r>
              <a:rPr lang="sk-SK" dirty="0"/>
              <a:t> </a:t>
            </a:r>
            <a:r>
              <a:rPr lang="en-US" dirty="0"/>
              <a:t>…</a:t>
            </a:r>
            <a:endParaRPr lang="sk-SK" dirty="0"/>
          </a:p>
          <a:p>
            <a:pPr eaLnBrk="1" hangingPunct="1"/>
            <a:r>
              <a:rPr lang="sk-SK" dirty="0"/>
              <a:t>Pred priradením hodnoty sa výraz napravo od </a:t>
            </a:r>
            <a:r>
              <a:rPr lang="en-US" dirty="0"/>
              <a:t>= </a:t>
            </a:r>
            <a:r>
              <a:rPr lang="en-US" b="1" dirty="0" err="1"/>
              <a:t>najprv</a:t>
            </a:r>
            <a:r>
              <a:rPr lang="en-US" b="1" dirty="0"/>
              <a:t> </a:t>
            </a:r>
            <a:r>
              <a:rPr lang="en-US" b="1" dirty="0" err="1"/>
              <a:t>vyhodnot</a:t>
            </a:r>
            <a:r>
              <a:rPr lang="sk-SK" b="1" dirty="0"/>
              <a:t>í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sk-SK" dirty="0"/>
              <a:t>„vyčísli“</a:t>
            </a:r>
            <a:r>
              <a:rPr lang="en-US" dirty="0"/>
              <a:t>) a t</a:t>
            </a:r>
            <a:r>
              <a:rPr lang="sk-SK" dirty="0" err="1"/>
              <a:t>áto</a:t>
            </a:r>
            <a:r>
              <a:rPr lang="sk-SK" dirty="0"/>
              <a:t> hodnota sa uloží </a:t>
            </a:r>
            <a:r>
              <a:rPr lang="en-US" dirty="0"/>
              <a:t>(</a:t>
            </a:r>
            <a:r>
              <a:rPr lang="en-US" dirty="0" err="1"/>
              <a:t>prirad</a:t>
            </a:r>
            <a:r>
              <a:rPr lang="sk-SK" dirty="0"/>
              <a:t>í do premennej</a:t>
            </a:r>
            <a:r>
              <a:rPr lang="en-US" dirty="0"/>
              <a:t>) …</a:t>
            </a:r>
            <a:endParaRPr lang="sk-SK" dirty="0"/>
          </a:p>
          <a:p>
            <a:pPr eaLnBrk="1" hangingPunct="1">
              <a:buFontTx/>
              <a:buNone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endParaRPr lang="en-US" b="1" dirty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cislo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= 10;</a:t>
            </a:r>
            <a:endParaRPr lang="cs-CZ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  double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mocnina =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cislo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*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cislo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cs-CZ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 mocnina =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cislo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*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cislo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*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cislo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/>
              <a:t>Čo sa deje</a:t>
            </a:r>
            <a:r>
              <a:rPr lang="en-US" sz="4000" dirty="0"/>
              <a:t>?</a:t>
            </a:r>
            <a:endParaRPr lang="cs-CZ" sz="4000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778" y="1510213"/>
            <a:ext cx="8574505" cy="4843934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x;</a:t>
            </a:r>
            <a:endParaRPr lang="cs-CZ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x = 2;</a:t>
            </a:r>
            <a:endParaRPr lang="cs-CZ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y = 6;</a:t>
            </a:r>
            <a:endParaRPr lang="cs-CZ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x = 2 * y;</a:t>
            </a:r>
            <a:endParaRPr lang="cs-CZ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x =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x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+ 2;</a:t>
            </a:r>
          </a:p>
        </p:txBody>
      </p:sp>
      <p:sp>
        <p:nvSpPr>
          <p:cNvPr id="1136644" name="Line 4"/>
          <p:cNvSpPr>
            <a:spLocks noChangeShapeType="1"/>
          </p:cNvSpPr>
          <p:nvPr/>
        </p:nvSpPr>
        <p:spPr bwMode="auto">
          <a:xfrm>
            <a:off x="188913" y="1785938"/>
            <a:ext cx="434975" cy="1428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lg" len="lg"/>
          </a:ln>
        </p:spPr>
        <p:txBody>
          <a:bodyPr>
            <a:spAutoFit/>
          </a:bodyPr>
          <a:lstStyle/>
          <a:p>
            <a:endParaRPr lang="sk-SK"/>
          </a:p>
        </p:txBody>
      </p:sp>
      <p:sp>
        <p:nvSpPr>
          <p:cNvPr id="1136645" name="Rectangle 5"/>
          <p:cNvSpPr>
            <a:spLocks noChangeArrowheads="1"/>
          </p:cNvSpPr>
          <p:nvPr/>
        </p:nvSpPr>
        <p:spPr bwMode="auto">
          <a:xfrm>
            <a:off x="5427663" y="1974850"/>
            <a:ext cx="1204912" cy="10302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algn="ctr">
            <a:solidFill>
              <a:srgbClr val="CC9900"/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1136646" name="Text Box 6"/>
          <p:cNvSpPr txBox="1">
            <a:spLocks noChangeArrowheads="1"/>
          </p:cNvSpPr>
          <p:nvPr/>
        </p:nvSpPr>
        <p:spPr bwMode="auto">
          <a:xfrm>
            <a:off x="5822398" y="1450392"/>
            <a:ext cx="609600" cy="519113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cs-CZ" sz="2800" dirty="0">
                <a:solidFill>
                  <a:srgbClr val="000000"/>
                </a:solidFill>
                <a:latin typeface="Courier New" pitchFamily="49" charset="0"/>
              </a:rPr>
              <a:t>x</a:t>
            </a:r>
          </a:p>
        </p:txBody>
      </p:sp>
      <p:sp>
        <p:nvSpPr>
          <p:cNvPr id="1136647" name="Text Box 7"/>
          <p:cNvSpPr txBox="1">
            <a:spLocks noChangeArrowheads="1"/>
          </p:cNvSpPr>
          <p:nvPr/>
        </p:nvSpPr>
        <p:spPr bwMode="auto">
          <a:xfrm>
            <a:off x="5646738" y="2263775"/>
            <a:ext cx="812800" cy="519113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???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1136648" name="Rectangle 8"/>
          <p:cNvSpPr>
            <a:spLocks noChangeArrowheads="1"/>
          </p:cNvSpPr>
          <p:nvPr/>
        </p:nvSpPr>
        <p:spPr bwMode="auto">
          <a:xfrm>
            <a:off x="7196138" y="1987550"/>
            <a:ext cx="1204912" cy="103028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 algn="ctr">
            <a:solidFill>
              <a:srgbClr val="CC9900"/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1136649" name="Text Box 9"/>
          <p:cNvSpPr txBox="1">
            <a:spLocks noChangeArrowheads="1"/>
          </p:cNvSpPr>
          <p:nvPr/>
        </p:nvSpPr>
        <p:spPr bwMode="auto">
          <a:xfrm>
            <a:off x="7618872" y="1435100"/>
            <a:ext cx="609600" cy="519113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Courier New" pitchFamily="49" charset="0"/>
              </a:rPr>
              <a:t>y</a:t>
            </a:r>
            <a:endParaRPr lang="cs-CZ" sz="2800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136650" name="Text Box 10"/>
          <p:cNvSpPr txBox="1">
            <a:spLocks noChangeArrowheads="1"/>
          </p:cNvSpPr>
          <p:nvPr/>
        </p:nvSpPr>
        <p:spPr bwMode="auto">
          <a:xfrm>
            <a:off x="7614497" y="2225446"/>
            <a:ext cx="609600" cy="5847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3200" b="1" dirty="0"/>
              <a:t>6</a:t>
            </a:r>
            <a:endParaRPr lang="cs-CZ" sz="3200" b="1" dirty="0"/>
          </a:p>
        </p:txBody>
      </p:sp>
      <p:sp>
        <p:nvSpPr>
          <p:cNvPr id="1136651" name="Text Box 11"/>
          <p:cNvSpPr txBox="1">
            <a:spLocks noChangeArrowheads="1"/>
          </p:cNvSpPr>
          <p:nvPr/>
        </p:nvSpPr>
        <p:spPr bwMode="auto">
          <a:xfrm>
            <a:off x="5840509" y="2196874"/>
            <a:ext cx="429662" cy="5847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3200" b="1" dirty="0"/>
              <a:t>2</a:t>
            </a:r>
            <a:endParaRPr lang="cs-CZ" sz="3200" b="1" dirty="0"/>
          </a:p>
        </p:txBody>
      </p:sp>
      <p:sp>
        <p:nvSpPr>
          <p:cNvPr id="1136653" name="Rectangle 13"/>
          <p:cNvSpPr>
            <a:spLocks noChangeArrowheads="1"/>
          </p:cNvSpPr>
          <p:nvPr/>
        </p:nvSpPr>
        <p:spPr bwMode="auto">
          <a:xfrm>
            <a:off x="3395663" y="3328988"/>
            <a:ext cx="2349500" cy="519112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sz="2800">
                <a:solidFill>
                  <a:srgbClr val="000000"/>
                </a:solidFill>
                <a:latin typeface="Courier New" pitchFamily="49" charset="0"/>
              </a:rPr>
              <a:t>x </a:t>
            </a:r>
            <a:r>
              <a:rPr lang="cs-CZ">
                <a:solidFill>
                  <a:srgbClr val="000000"/>
                </a:solidFill>
              </a:rPr>
              <a:t>◄</a:t>
            </a:r>
            <a:r>
              <a:rPr lang="cs-CZ" sz="2800">
                <a:solidFill>
                  <a:srgbClr val="000000"/>
                </a:solidFill>
                <a:latin typeface="Courier New" pitchFamily="49" charset="0"/>
              </a:rPr>
              <a:t> 2 * </a:t>
            </a:r>
            <a:r>
              <a:rPr lang="en-US" sz="2800">
                <a:solidFill>
                  <a:srgbClr val="000000"/>
                </a:solidFill>
                <a:latin typeface="Courier New" pitchFamily="49" charset="0"/>
              </a:rPr>
              <a:t>6</a:t>
            </a:r>
            <a:r>
              <a:rPr lang="cs-CZ" sz="280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</p:txBody>
      </p:sp>
      <p:sp>
        <p:nvSpPr>
          <p:cNvPr id="1136654" name="Rectangle 14"/>
          <p:cNvSpPr>
            <a:spLocks noChangeArrowheads="1"/>
          </p:cNvSpPr>
          <p:nvPr/>
        </p:nvSpPr>
        <p:spPr bwMode="auto">
          <a:xfrm>
            <a:off x="3405188" y="3340100"/>
            <a:ext cx="1711325" cy="519113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sz="2800">
                <a:solidFill>
                  <a:srgbClr val="000000"/>
                </a:solidFill>
                <a:latin typeface="Courier New" pitchFamily="49" charset="0"/>
              </a:rPr>
              <a:t>x </a:t>
            </a:r>
            <a:r>
              <a:rPr lang="cs-CZ">
                <a:solidFill>
                  <a:srgbClr val="000000"/>
                </a:solidFill>
              </a:rPr>
              <a:t>◄</a:t>
            </a:r>
            <a:r>
              <a:rPr lang="cs-CZ" sz="280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800">
                <a:solidFill>
                  <a:srgbClr val="000000"/>
                </a:solidFill>
                <a:latin typeface="Courier New" pitchFamily="49" charset="0"/>
              </a:rPr>
              <a:t>12</a:t>
            </a:r>
            <a:r>
              <a:rPr lang="cs-CZ" sz="280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</p:txBody>
      </p:sp>
      <p:sp>
        <p:nvSpPr>
          <p:cNvPr id="1136655" name="Text Box 15"/>
          <p:cNvSpPr txBox="1">
            <a:spLocks noChangeArrowheads="1"/>
          </p:cNvSpPr>
          <p:nvPr/>
        </p:nvSpPr>
        <p:spPr bwMode="auto">
          <a:xfrm>
            <a:off x="5694590" y="2241939"/>
            <a:ext cx="812800" cy="5847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3200" b="1" dirty="0"/>
              <a:t>12</a:t>
            </a:r>
            <a:endParaRPr lang="cs-CZ" sz="3200" b="1" dirty="0"/>
          </a:p>
        </p:txBody>
      </p:sp>
      <p:sp>
        <p:nvSpPr>
          <p:cNvPr id="1136656" name="Rectangle 16"/>
          <p:cNvSpPr>
            <a:spLocks noChangeArrowheads="1"/>
          </p:cNvSpPr>
          <p:nvPr/>
        </p:nvSpPr>
        <p:spPr bwMode="auto">
          <a:xfrm>
            <a:off x="3417888" y="3919538"/>
            <a:ext cx="2524125" cy="519112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sz="2800">
                <a:solidFill>
                  <a:srgbClr val="000000"/>
                </a:solidFill>
                <a:latin typeface="Courier New" pitchFamily="49" charset="0"/>
              </a:rPr>
              <a:t>x </a:t>
            </a:r>
            <a:r>
              <a:rPr lang="cs-CZ" sz="28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◄</a:t>
            </a:r>
            <a:r>
              <a:rPr lang="en-US" sz="28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>
                <a:solidFill>
                  <a:srgbClr val="000000"/>
                </a:solidFill>
                <a:latin typeface="Courier New" pitchFamily="49" charset="0"/>
              </a:rPr>
              <a:t>12 + 2</a:t>
            </a:r>
            <a:r>
              <a:rPr lang="cs-CZ" sz="280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</p:txBody>
      </p:sp>
      <p:sp>
        <p:nvSpPr>
          <p:cNvPr id="1136657" name="Text Box 17"/>
          <p:cNvSpPr txBox="1">
            <a:spLocks noChangeArrowheads="1"/>
          </p:cNvSpPr>
          <p:nvPr/>
        </p:nvSpPr>
        <p:spPr bwMode="auto">
          <a:xfrm>
            <a:off x="5700749" y="2221691"/>
            <a:ext cx="812800" cy="5847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3200" b="1" dirty="0"/>
              <a:t>14</a:t>
            </a:r>
            <a:endParaRPr lang="cs-CZ" sz="3200" b="1" dirty="0"/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940591" y="4794578"/>
            <a:ext cx="7317001" cy="175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7188" lvl="0" indent="-357188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</a:pPr>
            <a:r>
              <a:rPr lang="sk-SK" sz="2400" kern="0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Vždy sa najprv vyhodnotí výraz napravo od </a:t>
            </a:r>
            <a:r>
              <a:rPr lang="sk-SK" sz="2400" b="1" kern="0" dirty="0">
                <a:solidFill>
                  <a:srgbClr val="FF0000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=</a:t>
            </a:r>
          </a:p>
          <a:p>
            <a:pPr marL="987425" lvl="1" indent="-36195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</a:pPr>
            <a:r>
              <a:rPr lang="sk-SK" kern="0" dirty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volania metód sa nahradia výsledkami volaní</a:t>
            </a:r>
          </a:p>
          <a:p>
            <a:pPr marL="987425" lvl="1" indent="-36195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</a:pPr>
            <a:r>
              <a:rPr lang="sk-SK" kern="0" dirty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mená premenných sa nahradia aktuálnymi hodnotami</a:t>
            </a:r>
          </a:p>
          <a:p>
            <a:pPr marL="987425" lvl="1" indent="-36195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</a:pPr>
            <a:r>
              <a:rPr lang="sk-SK" kern="0" dirty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numerický výraz sa vypočíta a výsledok sa uloží do premennej</a:t>
            </a:r>
          </a:p>
          <a:p>
            <a:pPr marL="357188" marR="0" lvl="0" indent="-3571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Tx/>
              <a:buNone/>
              <a:tabLst/>
              <a:defRPr/>
            </a:pPr>
            <a:endParaRPr kumimoji="0" lang="cs-CZ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 pitchFamily="49" charset="0"/>
              <a:ea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62428E-7 L -4.44444E-6 0.087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366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136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36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6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36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36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36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36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36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36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36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08786 L -4.44444E-6 0.1736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366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18405 L -4.44444E-6 0.2589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366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36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36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36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36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36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36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1136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1136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136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136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25896 L -4.44444E-6 0.3486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1366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5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36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36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36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36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136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136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136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136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36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36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136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136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136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136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136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136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34867 L -4.44444E-6 0.42382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1366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136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136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44" grpId="0" animBg="1"/>
      <p:bldP spid="1136644" grpId="1" animBg="1"/>
      <p:bldP spid="1136644" grpId="2" animBg="1"/>
      <p:bldP spid="1136644" grpId="3" animBg="1"/>
      <p:bldP spid="1136644" grpId="4" animBg="1"/>
      <p:bldP spid="1136645" grpId="0" animBg="1"/>
      <p:bldP spid="1136646" grpId="0"/>
      <p:bldP spid="1136647" grpId="0"/>
      <p:bldP spid="1136647" grpId="1"/>
      <p:bldP spid="1136648" grpId="0" animBg="1"/>
      <p:bldP spid="1136649" grpId="0"/>
      <p:bldP spid="1136650" grpId="0"/>
      <p:bldP spid="1136651" grpId="0"/>
      <p:bldP spid="1136651" grpId="1"/>
      <p:bldP spid="1136653" grpId="0"/>
      <p:bldP spid="1136653" grpId="1"/>
      <p:bldP spid="1136654" grpId="0"/>
      <p:bldP spid="1136654" grpId="1"/>
      <p:bldP spid="1136655" grpId="0"/>
      <p:bldP spid="1136655" grpId="1"/>
      <p:bldP spid="1136655" grpId="2"/>
      <p:bldP spid="1136656" grpId="0"/>
      <p:bldP spid="1136656" grpId="1"/>
      <p:bldP spid="1136657" grpId="0"/>
      <p:bldP spid="1136657" grpId="1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O svete napravo od</a:t>
            </a:r>
            <a:r>
              <a:rPr lang="sk-SK" sz="4000"/>
              <a:t> </a:t>
            </a:r>
            <a:r>
              <a:rPr lang="en-US" sz="4000"/>
              <a:t>=</a:t>
            </a:r>
            <a:endParaRPr lang="cs-CZ" sz="400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Ak priraďujeme hodnotu do premennej typu </a:t>
            </a:r>
            <a:r>
              <a:rPr lang="sk-SK" dirty="0" err="1"/>
              <a:t>double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sk-SK" dirty="0" err="1"/>
              <a:t>int</a:t>
            </a:r>
            <a:r>
              <a:rPr lang="en-US" dirty="0"/>
              <a:t>)</a:t>
            </a:r>
            <a:r>
              <a:rPr lang="sk-SK" dirty="0"/>
              <a:t>, napravo od </a:t>
            </a:r>
            <a:r>
              <a:rPr lang="en-US" b="1" dirty="0">
                <a:solidFill>
                  <a:srgbClr val="FF0000"/>
                </a:solidFill>
              </a:rPr>
              <a:t>=</a:t>
            </a:r>
            <a:r>
              <a:rPr lang="en-US" dirty="0"/>
              <a:t> m</a:t>
            </a:r>
            <a:r>
              <a:rPr lang="sk-SK" dirty="0" err="1"/>
              <a:t>ôžeme</a:t>
            </a:r>
            <a:r>
              <a:rPr lang="sk-SK" dirty="0"/>
              <a:t> napísať ľubovoľný </a:t>
            </a:r>
            <a:r>
              <a:rPr lang="sk-SK" dirty="0">
                <a:solidFill>
                  <a:srgbClr val="FF0000"/>
                </a:solidFill>
              </a:rPr>
              <a:t>aritmetický výraz</a:t>
            </a:r>
            <a:r>
              <a:rPr lang="sk-SK" dirty="0"/>
              <a:t> </a:t>
            </a:r>
            <a:r>
              <a:rPr lang="en-US" dirty="0" err="1"/>
              <a:t>vypo</a:t>
            </a:r>
            <a:r>
              <a:rPr lang="sk-SK" dirty="0"/>
              <a:t>čítajúci </a:t>
            </a:r>
            <a:r>
              <a:rPr lang="en-US" dirty="0" err="1"/>
              <a:t>nejak</a:t>
            </a:r>
            <a:r>
              <a:rPr lang="sk-SK" dirty="0"/>
              <a:t>é reálne číslo </a:t>
            </a:r>
            <a:r>
              <a:rPr lang="en-US" dirty="0"/>
              <a:t>(</a:t>
            </a:r>
            <a:r>
              <a:rPr lang="en-US" dirty="0" err="1"/>
              <a:t>cel</a:t>
            </a:r>
            <a:r>
              <a:rPr lang="sk-SK" dirty="0"/>
              <a:t>é číslo</a:t>
            </a:r>
            <a:r>
              <a:rPr lang="en-US" dirty="0"/>
              <a:t>)</a:t>
            </a:r>
            <a:r>
              <a:rPr lang="sk-SK" dirty="0"/>
              <a:t> – </a:t>
            </a:r>
            <a:r>
              <a:rPr lang="sk-SK" b="1" dirty="0">
                <a:solidFill>
                  <a:srgbClr val="FF0000"/>
                </a:solidFill>
              </a:rPr>
              <a:t>kompatibilnú hodnotu</a:t>
            </a:r>
            <a:r>
              <a:rPr lang="sk-SK" dirty="0"/>
              <a:t>.</a:t>
            </a:r>
            <a:endParaRPr lang="en-US" dirty="0"/>
          </a:p>
          <a:p>
            <a:pPr eaLnBrk="1" hangingPunct="1"/>
            <a:r>
              <a:rPr lang="sk-SK" b="1" dirty="0"/>
              <a:t>Poznámka:</a:t>
            </a:r>
            <a:r>
              <a:rPr lang="sk-SK" dirty="0"/>
              <a:t> aritmetické výrazy môžeme písať aj na miestach, kde v Jave zadávame hodnoty parametrov volanej metódy</a:t>
            </a:r>
          </a:p>
          <a:p>
            <a:pPr algn="ctr" eaLnBrk="1" hangingPunct="1">
              <a:buFontTx/>
              <a:buNone/>
            </a:pPr>
            <a:r>
              <a:rPr lang="en-US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.setDirection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(2*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natocenie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en-US" dirty="0"/>
          </a:p>
          <a:p>
            <a:pPr eaLnBrk="1" hangingPunct="1">
              <a:buFontTx/>
              <a:buNone/>
            </a:pPr>
            <a:endParaRPr lang="sk-SK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H="1" flipV="1">
            <a:off x="6270170" y="5150497"/>
            <a:ext cx="121298" cy="793101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172407" y="5837950"/>
            <a:ext cx="5505062" cy="83099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Pred volaním metódy sa aritmetický výraz najprv vyhodnotí.</a:t>
            </a:r>
            <a:endParaRPr lang="cs-CZ" sz="2400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Aritmetický výraz</a:t>
            </a:r>
            <a:endParaRPr lang="cs-CZ" sz="400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dirty="0"/>
              <a:t>V aritmetickom výraze môžeme použiť: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s</a:t>
            </a:r>
            <a:r>
              <a:rPr lang="sk-SK" dirty="0" err="1"/>
              <a:t>ymboly</a:t>
            </a:r>
            <a:r>
              <a:rPr lang="sk-SK" dirty="0"/>
              <a:t> </a:t>
            </a:r>
            <a:r>
              <a:rPr lang="sk-SK" dirty="0">
                <a:solidFill>
                  <a:srgbClr val="FF0000"/>
                </a:solidFill>
              </a:rPr>
              <a:t>matematických operácií</a:t>
            </a:r>
            <a:r>
              <a:rPr lang="sk-SK" dirty="0"/>
              <a:t>: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>
                <a:latin typeface="Courier New" pitchFamily="49" charset="0"/>
              </a:rPr>
              <a:t>* </a:t>
            </a:r>
            <a:r>
              <a:rPr lang="en-US" dirty="0"/>
              <a:t>(n</a:t>
            </a:r>
            <a:r>
              <a:rPr lang="sk-SK" dirty="0" err="1"/>
              <a:t>ásobenie</a:t>
            </a:r>
            <a:r>
              <a:rPr lang="en-US" dirty="0"/>
              <a:t>), </a:t>
            </a:r>
            <a:r>
              <a:rPr lang="en-US" dirty="0">
                <a:latin typeface="Courier New" pitchFamily="49" charset="0"/>
              </a:rPr>
              <a:t>+ </a:t>
            </a:r>
            <a:r>
              <a:rPr lang="en-US" dirty="0"/>
              <a:t>(s</a:t>
            </a:r>
            <a:r>
              <a:rPr lang="sk-SK" dirty="0"/>
              <a:t>čítanie</a:t>
            </a:r>
            <a:r>
              <a:rPr lang="en-US" dirty="0"/>
              <a:t>)</a:t>
            </a:r>
            <a:r>
              <a:rPr lang="sk-SK" dirty="0"/>
              <a:t>, </a:t>
            </a:r>
            <a:r>
              <a:rPr lang="en-US" dirty="0">
                <a:latin typeface="Courier New" pitchFamily="49" charset="0"/>
              </a:rPr>
              <a:t>- </a:t>
            </a:r>
            <a:r>
              <a:rPr lang="en-US" dirty="0"/>
              <a:t>(</a:t>
            </a:r>
            <a:r>
              <a:rPr lang="en-US" dirty="0" err="1"/>
              <a:t>od</a:t>
            </a:r>
            <a:r>
              <a:rPr lang="sk-SK" dirty="0"/>
              <a:t>čítanie</a:t>
            </a:r>
            <a:r>
              <a:rPr lang="en-US" dirty="0"/>
              <a:t>)</a:t>
            </a:r>
            <a:r>
              <a:rPr lang="sk-SK" dirty="0"/>
              <a:t>,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/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/>
              <a:t>(</a:t>
            </a:r>
            <a:r>
              <a:rPr lang="en-US" dirty="0" err="1"/>
              <a:t>delenie</a:t>
            </a:r>
            <a:r>
              <a:rPr lang="en-US" dirty="0"/>
              <a:t>), </a:t>
            </a:r>
          </a:p>
          <a:p>
            <a:pPr lvl="2" eaLnBrk="1" hangingPunct="1"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</a:rPr>
              <a:t>%</a:t>
            </a:r>
            <a:r>
              <a:rPr lang="en-US" dirty="0"/>
              <a:t> (</a:t>
            </a:r>
            <a:r>
              <a:rPr lang="en-US" dirty="0" err="1"/>
              <a:t>zvy</a:t>
            </a:r>
            <a:r>
              <a:rPr lang="sk-SK" dirty="0"/>
              <a:t>šok po </a:t>
            </a:r>
            <a:r>
              <a:rPr lang="en-US" dirty="0" err="1"/>
              <a:t>delen</a:t>
            </a:r>
            <a:r>
              <a:rPr lang="sk-SK" dirty="0"/>
              <a:t>í</a:t>
            </a:r>
            <a:r>
              <a:rPr lang="en-US" dirty="0"/>
              <a:t>):</a:t>
            </a:r>
            <a:r>
              <a:rPr lang="sk-SK" dirty="0"/>
              <a:t> </a:t>
            </a:r>
            <a:r>
              <a:rPr lang="en-US" dirty="0"/>
              <a:t>10</a:t>
            </a:r>
            <a:r>
              <a:rPr lang="sk-SK" dirty="0"/>
              <a:t> </a:t>
            </a:r>
            <a:r>
              <a:rPr lang="en-US" dirty="0"/>
              <a:t>% 3 je 1, 6 % </a:t>
            </a:r>
            <a:r>
              <a:rPr lang="sk-SK" dirty="0"/>
              <a:t>8 je </a:t>
            </a:r>
            <a:r>
              <a:rPr lang="en-US" dirty="0"/>
              <a:t>6</a:t>
            </a:r>
            <a:r>
              <a:rPr lang="sk-SK" dirty="0"/>
              <a:t>, </a:t>
            </a:r>
            <a:r>
              <a:rPr lang="en-US" dirty="0"/>
              <a:t>12 % 4 je 0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err="1"/>
              <a:t>okr</a:t>
            </a:r>
            <a:r>
              <a:rPr lang="sk-SK" dirty="0" err="1"/>
              <a:t>úhle</a:t>
            </a:r>
            <a:r>
              <a:rPr lang="sk-SK" dirty="0"/>
              <a:t> zátvorky </a:t>
            </a:r>
            <a:r>
              <a:rPr lang="en-US" dirty="0"/>
              <a:t>()</a:t>
            </a:r>
            <a:endParaRPr lang="sk-SK" dirty="0"/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m</a:t>
            </a:r>
            <a:r>
              <a:rPr lang="sk-SK" dirty="0" err="1"/>
              <a:t>ená</a:t>
            </a:r>
            <a:r>
              <a:rPr lang="sk-SK" dirty="0"/>
              <a:t> premenných zastupujúce v nich uložené hodnoty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číselné </a:t>
            </a:r>
            <a:r>
              <a:rPr lang="sk-SK" dirty="0" err="1"/>
              <a:t>literály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err="1"/>
              <a:t>t.j</a:t>
            </a:r>
            <a:r>
              <a:rPr lang="en-US" dirty="0"/>
              <a:t>. </a:t>
            </a:r>
            <a:r>
              <a:rPr lang="en-US" dirty="0" err="1"/>
              <a:t>konkr</a:t>
            </a:r>
            <a:r>
              <a:rPr lang="sk-SK" dirty="0" err="1"/>
              <a:t>étne</a:t>
            </a:r>
            <a:r>
              <a:rPr lang="sk-SK" dirty="0"/>
              <a:t> čísla</a:t>
            </a:r>
            <a:r>
              <a:rPr lang="en-US" dirty="0"/>
              <a:t>)</a:t>
            </a:r>
            <a:endParaRPr lang="cs-CZ" dirty="0"/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hodnoty, ktoré sú výsledkom volaní metód: </a:t>
            </a:r>
            <a:endParaRPr lang="en-US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		double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posun = </a:t>
            </a:r>
            <a:br>
              <a:rPr lang="cs-CZ" sz="2400" dirty="0">
                <a:solidFill>
                  <a:srgbClr val="000000"/>
                </a:solidFill>
                <a:latin typeface="Courier New" pitchFamily="49" charset="0"/>
              </a:rPr>
            </a:b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		3 *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.distanceTo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(100, 200);</a:t>
            </a:r>
          </a:p>
        </p:txBody>
      </p:sp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32441" y="1219433"/>
            <a:ext cx="1343608" cy="1074601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Špirála</a:t>
            </a:r>
            <a:endParaRPr lang="cs-CZ" sz="400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Naučme korytnačku metódu:</a:t>
            </a:r>
          </a:p>
          <a:p>
            <a:pPr algn="ctr" eaLnBrk="1" hangingPunct="1">
              <a:buFontTx/>
              <a:buNone/>
            </a:pP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	public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squareSpiral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lineCount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)</a:t>
            </a:r>
          </a:p>
          <a:p>
            <a:pPr lvl="1" eaLnBrk="1" hangingPunct="1"/>
            <a:r>
              <a:rPr lang="sk-SK" dirty="0"/>
              <a:t>nakreslí </a:t>
            </a:r>
            <a:r>
              <a:rPr lang="sk-SK" b="1" dirty="0">
                <a:solidFill>
                  <a:srgbClr val="FF0000"/>
                </a:solidFill>
              </a:rPr>
              <a:t>štvorcovú špirálu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so </a:t>
            </a:r>
            <a:r>
              <a:rPr lang="en-US" dirty="0" err="1"/>
              <a:t>zada</a:t>
            </a:r>
            <a:r>
              <a:rPr lang="sk-SK" dirty="0" err="1"/>
              <a:t>ným</a:t>
            </a:r>
            <a:r>
              <a:rPr lang="sk-SK" dirty="0"/>
              <a:t> počtom strán</a:t>
            </a:r>
          </a:p>
          <a:p>
            <a:pPr lvl="1" eaLnBrk="1" hangingPunct="1"/>
            <a:r>
              <a:rPr lang="en-US" dirty="0" err="1"/>
              <a:t>prv</a:t>
            </a:r>
            <a:r>
              <a:rPr lang="sk-SK" dirty="0"/>
              <a:t>á strana</a:t>
            </a:r>
            <a:r>
              <a:rPr lang="en-US" dirty="0"/>
              <a:t> (</a:t>
            </a:r>
            <a:r>
              <a:rPr lang="sk-SK" dirty="0"/>
              <a:t>čiara</a:t>
            </a:r>
            <a:r>
              <a:rPr lang="en-US" dirty="0"/>
              <a:t>) m</a:t>
            </a:r>
            <a:r>
              <a:rPr lang="sk-SK" dirty="0"/>
              <a:t>á dĺžku 150</a:t>
            </a:r>
          </a:p>
          <a:p>
            <a:pPr lvl="1" eaLnBrk="1" hangingPunct="1"/>
            <a:r>
              <a:rPr lang="sk-SK" dirty="0"/>
              <a:t>každým krokom sa dĺžka strany </a:t>
            </a:r>
            <a:r>
              <a:rPr lang="en-US" dirty="0"/>
              <a:t>(</a:t>
            </a:r>
            <a:r>
              <a:rPr lang="en-US" dirty="0" err="1"/>
              <a:t>kroku</a:t>
            </a:r>
            <a:r>
              <a:rPr lang="en-US" dirty="0"/>
              <a:t>)</a:t>
            </a:r>
            <a:r>
              <a:rPr lang="sk-SK" dirty="0"/>
              <a:t> zníži o </a:t>
            </a:r>
            <a:r>
              <a:rPr lang="en-US" dirty="0"/>
              <a:t>5%</a:t>
            </a:r>
          </a:p>
        </p:txBody>
      </p:sp>
      <p:pic>
        <p:nvPicPr>
          <p:cNvPr id="53252" name="Picture 4" descr="http://icons.iconarchive.com/icons/iconshock/tiny-animals/256/turtle-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8962" y="5079999"/>
            <a:ext cx="1483633" cy="1483633"/>
          </a:xfrm>
          <a:prstGeom prst="rect">
            <a:avLst/>
          </a:prstGeom>
          <a:noFill/>
        </p:spPr>
      </p:pic>
      <p:sp>
        <p:nvSpPr>
          <p:cNvPr id="9" name="Cloud Callout 8"/>
          <p:cNvSpPr/>
          <p:nvPr/>
        </p:nvSpPr>
        <p:spPr bwMode="auto">
          <a:xfrm>
            <a:off x="2509933" y="4208106"/>
            <a:ext cx="3281267" cy="1077575"/>
          </a:xfrm>
          <a:prstGeom prst="cloudCallout">
            <a:avLst>
              <a:gd name="adj1" fmla="val -46403"/>
              <a:gd name="adj2" fmla="val 63324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Lucida Bright" pitchFamily="18" charset="0"/>
              </a:rPr>
              <a:t>150.00, 142.50, 135.38, …</a:t>
            </a:r>
            <a:endParaRPr kumimoji="0" lang="sk-SK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Lucida Bright" pitchFamily="18" charset="0"/>
            </a:endParaRPr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83E05E8E-E959-4EDD-84C4-67523B1324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854" y="4208106"/>
            <a:ext cx="2126854" cy="2091208"/>
          </a:xfrm>
          <a:prstGeom prst="rect">
            <a:avLst/>
          </a:prstGeom>
        </p:spPr>
      </p:pic>
    </p:spTree>
  </p:cSld>
  <p:clrMapOvr>
    <a:masterClrMapping/>
  </p:clrMapOvr>
  <p:transition spd="med">
    <p:randomBa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O nefungujúcej hviezde ...</a:t>
            </a:r>
            <a:endParaRPr lang="cs-CZ" sz="400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525588"/>
            <a:ext cx="8529637" cy="969962"/>
          </a:xfrm>
        </p:spPr>
        <p:txBody>
          <a:bodyPr/>
          <a:lstStyle/>
          <a:p>
            <a:pPr eaLnBrk="1" hangingPunct="1"/>
            <a:r>
              <a:rPr lang="sk-SK" dirty="0"/>
              <a:t>Prečo nefunguje jednoduchá hviezda pre každú hodnotu n</a:t>
            </a:r>
            <a:r>
              <a:rPr lang="en-US" dirty="0"/>
              <a:t>?</a:t>
            </a:r>
            <a:endParaRPr lang="sk-SK" dirty="0"/>
          </a:p>
        </p:txBody>
      </p:sp>
      <p:sp>
        <p:nvSpPr>
          <p:cNvPr id="1139716" name="Text Box 4"/>
          <p:cNvSpPr txBox="1">
            <a:spLocks noChangeArrowheads="1"/>
          </p:cNvSpPr>
          <p:nvPr/>
        </p:nvSpPr>
        <p:spPr bwMode="auto">
          <a:xfrm>
            <a:off x="334963" y="2636185"/>
            <a:ext cx="8605837" cy="4154984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357188" lvl="0" indent="-357188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</a:pPr>
            <a:r>
              <a:rPr lang="sk-SK" sz="2800" kern="0" dirty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Odpoveď: aj </a:t>
            </a:r>
            <a:r>
              <a:rPr lang="sk-SK" sz="2800" b="1" kern="0" dirty="0">
                <a:solidFill>
                  <a:srgbClr val="FF0000"/>
                </a:solidFill>
                <a:latin typeface="Trebuchet MS"/>
                <a:cs typeface="Lucida Sans Unicode" pitchFamily="34" charset="0"/>
              </a:rPr>
              <a:t>hodnoty majú svoj typ </a:t>
            </a:r>
            <a:r>
              <a:rPr lang="sk-SK" sz="2800" kern="0" dirty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...</a:t>
            </a:r>
          </a:p>
          <a:p>
            <a:pPr marL="987425" lvl="1" indent="-361950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</a:pPr>
            <a:r>
              <a:rPr lang="sk-SK" sz="2400" kern="0" dirty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360 je celé číslo (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sz="2400" kern="0" dirty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)</a:t>
            </a:r>
          </a:p>
          <a:p>
            <a:pPr marL="987425" lvl="1" indent="-361950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</a:pPr>
            <a:r>
              <a:rPr lang="sk-SK" sz="2400" kern="0" dirty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360.0 je reálne číslo (</a:t>
            </a: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sk-SK" sz="2400" kern="0" dirty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)</a:t>
            </a:r>
          </a:p>
          <a:p>
            <a:pPr marL="987425" lvl="1" indent="-361950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</a:pPr>
            <a:r>
              <a:rPr lang="sk-SK" sz="2400" kern="0" dirty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matematická operácie závisí od typu </a:t>
            </a:r>
            <a:r>
              <a:rPr lang="sk-SK" sz="2400" kern="0" dirty="0" err="1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operandov</a:t>
            </a:r>
            <a:r>
              <a:rPr lang="sk-SK" sz="2400" kern="0" dirty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:</a:t>
            </a:r>
          </a:p>
          <a:p>
            <a:pPr marL="1444625" lvl="2" indent="-361950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</a:pPr>
            <a:r>
              <a:rPr lang="sk-SK" sz="2400" kern="0" dirty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celočíselné delenie: 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5/2=2</a:t>
            </a:r>
            <a:r>
              <a:rPr lang="sk-SK" sz="2400" kern="0" dirty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 nie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2.5</a:t>
            </a:r>
          </a:p>
          <a:p>
            <a:pPr marL="1444625" lvl="2" indent="-361950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</a:pPr>
            <a:r>
              <a:rPr lang="sk-SK" sz="2400" kern="0" dirty="0" err="1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int</a:t>
            </a:r>
            <a:r>
              <a:rPr lang="sk-SK" sz="2400" kern="0" dirty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 </a:t>
            </a:r>
            <a:r>
              <a:rPr lang="sk-SK" sz="2400" b="1" kern="0" dirty="0">
                <a:solidFill>
                  <a:srgbClr val="FF0000"/>
                </a:solidFill>
                <a:latin typeface="Trebuchet MS"/>
                <a:cs typeface="Lucida Sans Unicode" pitchFamily="34" charset="0"/>
              </a:rPr>
              <a:t>/</a:t>
            </a:r>
            <a:r>
              <a:rPr lang="sk-SK" sz="2400" kern="0" dirty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 </a:t>
            </a:r>
            <a:r>
              <a:rPr lang="sk-SK" sz="2400" kern="0" dirty="0" err="1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int</a:t>
            </a:r>
            <a:r>
              <a:rPr lang="sk-SK" sz="2400" kern="0" dirty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 » </a:t>
            </a:r>
            <a:r>
              <a:rPr lang="sk-SK" sz="2400" kern="0" dirty="0" err="1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int</a:t>
            </a:r>
            <a:r>
              <a:rPr lang="sk-SK" sz="2400" kern="0" dirty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 </a:t>
            </a:r>
            <a:r>
              <a:rPr lang="en-US" sz="2400" kern="0" dirty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 (v</a:t>
            </a:r>
            <a:r>
              <a:rPr lang="sk-SK" sz="2400" kern="0" dirty="0" err="1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ždy</a:t>
            </a:r>
            <a:r>
              <a:rPr lang="sk-SK" sz="2400" kern="0" dirty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, keď </a:t>
            </a:r>
            <a:r>
              <a:rPr lang="en-US" sz="2400" kern="0" dirty="0" err="1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oba</a:t>
            </a:r>
            <a:r>
              <a:rPr lang="en-US" sz="2400" kern="0" dirty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 </a:t>
            </a:r>
            <a:r>
              <a:rPr lang="en-US" sz="2400" kern="0" dirty="0" err="1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operandy</a:t>
            </a:r>
            <a:r>
              <a:rPr lang="sk-SK" sz="2400" kern="0" dirty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 </a:t>
            </a:r>
            <a:r>
              <a:rPr lang="en-US" sz="2400" b="1" kern="0" dirty="0">
                <a:solidFill>
                  <a:srgbClr val="FF0000"/>
                </a:solidFill>
                <a:latin typeface="Trebuchet MS"/>
                <a:cs typeface="Lucida Sans Unicode" pitchFamily="34" charset="0"/>
              </a:rPr>
              <a:t>/</a:t>
            </a:r>
            <a:r>
              <a:rPr lang="en-US" sz="2400" kern="0" dirty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 s</a:t>
            </a:r>
            <a:r>
              <a:rPr lang="sk-SK" sz="2400" kern="0" dirty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ú </a:t>
            </a:r>
            <a:r>
              <a:rPr lang="sk-SK" sz="2400" kern="0" dirty="0" err="1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int</a:t>
            </a:r>
            <a:r>
              <a:rPr lang="en-US" sz="2400" kern="0" dirty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-y)</a:t>
            </a:r>
            <a:endParaRPr lang="sk-SK" sz="2400" kern="0" dirty="0">
              <a:solidFill>
                <a:srgbClr val="2B3212"/>
              </a:solidFill>
              <a:latin typeface="Trebuchet MS"/>
              <a:cs typeface="Lucida Sans Unicode" pitchFamily="34" charset="0"/>
            </a:endParaRPr>
          </a:p>
          <a:p>
            <a:pPr marL="1444625" lvl="2" indent="-361950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</a:pPr>
            <a:r>
              <a:rPr lang="sk-SK" sz="2400" kern="0" dirty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klasické delenie: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5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0/2=2.5</a:t>
            </a:r>
            <a:endParaRPr lang="sk-SK" sz="2400" kern="0" dirty="0">
              <a:solidFill>
                <a:srgbClr val="2B3212"/>
              </a:solidFill>
              <a:latin typeface="Trebuchet MS"/>
              <a:cs typeface="Lucida Sans Unicode" pitchFamily="34" charset="0"/>
            </a:endParaRPr>
          </a:p>
          <a:p>
            <a:pPr marL="987425" lvl="1" indent="-361950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</a:pPr>
            <a:r>
              <a:rPr lang="sk-SK" sz="2400" kern="0" dirty="0">
                <a:solidFill>
                  <a:srgbClr val="2B3212"/>
                </a:solidFill>
                <a:latin typeface="Trebuchet MS"/>
                <a:cs typeface="Lucida Sans Unicode" pitchFamily="34" charset="0"/>
              </a:rPr>
              <a:t>oprava: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.turn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(360.0 / n)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sk-SK" sz="2400" kern="0" dirty="0">
              <a:solidFill>
                <a:srgbClr val="2B3212"/>
              </a:solidFill>
              <a:latin typeface="Trebuchet MS"/>
              <a:cs typeface="Lucida Sans Unicode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9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9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397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397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397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397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397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397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397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397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397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397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397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397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397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397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9716" grpId="0" uiExpand="1" build="allAtOnce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Pravidl</a:t>
            </a:r>
            <a:r>
              <a:rPr lang="sk-SK" sz="4000"/>
              <a:t>á o typoch</a:t>
            </a:r>
            <a:endParaRPr lang="cs-CZ" sz="400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/>
              <a:t>Ak hodnoty operandov sú </a:t>
            </a:r>
            <a:r>
              <a:rPr lang="sk-SK" b="1"/>
              <a:t>celé čísla</a:t>
            </a:r>
            <a:r>
              <a:rPr lang="sk-SK"/>
              <a:t>, výsledkom operácie je </a:t>
            </a:r>
            <a:r>
              <a:rPr lang="sk-SK" b="1"/>
              <a:t>celé číslo</a:t>
            </a:r>
            <a:r>
              <a:rPr lang="sk-SK"/>
              <a:t> </a:t>
            </a:r>
            <a:r>
              <a:rPr lang="en-US"/>
              <a:t>(desatinn</a:t>
            </a:r>
            <a:r>
              <a:rPr lang="sk-SK"/>
              <a:t>á časť výsledku je odrezaná</a:t>
            </a:r>
            <a:r>
              <a:rPr lang="en-US"/>
              <a:t>)</a:t>
            </a:r>
            <a:endParaRPr lang="sk-SK"/>
          </a:p>
          <a:p>
            <a:pPr eaLnBrk="1" hangingPunct="1">
              <a:lnSpc>
                <a:spcPct val="90000"/>
              </a:lnSpc>
            </a:pPr>
            <a:r>
              <a:rPr lang="sk-SK"/>
              <a:t>Ak </a:t>
            </a:r>
            <a:r>
              <a:rPr lang="sk-SK" b="1"/>
              <a:t>jeden</a:t>
            </a:r>
            <a:r>
              <a:rPr lang="sk-SK"/>
              <a:t> z operandov je </a:t>
            </a:r>
            <a:r>
              <a:rPr lang="sk-SK" b="1"/>
              <a:t>reálne číslo</a:t>
            </a:r>
            <a:r>
              <a:rPr lang="sk-SK"/>
              <a:t>, výsledkom operácie je </a:t>
            </a:r>
            <a:r>
              <a:rPr lang="sk-SK" b="1"/>
              <a:t>reálne číslo</a:t>
            </a:r>
          </a:p>
          <a:p>
            <a:pPr eaLnBrk="1" hangingPunct="1">
              <a:lnSpc>
                <a:spcPct val="90000"/>
              </a:lnSpc>
            </a:pPr>
            <a:r>
              <a:rPr lang="sk-SK">
                <a:solidFill>
                  <a:srgbClr val="FF0000"/>
                </a:solidFill>
              </a:rPr>
              <a:t>Do premennej </a:t>
            </a:r>
            <a:r>
              <a:rPr lang="en-US">
                <a:solidFill>
                  <a:srgbClr val="FF0000"/>
                </a:solidFill>
              </a:rPr>
              <a:t>pre celo</a:t>
            </a:r>
            <a:r>
              <a:rPr lang="sk-SK">
                <a:solidFill>
                  <a:srgbClr val="FF0000"/>
                </a:solidFill>
              </a:rPr>
              <a:t>číselné hodnoty </a:t>
            </a:r>
            <a:r>
              <a:rPr lang="en-US">
                <a:solidFill>
                  <a:srgbClr val="FF0000"/>
                </a:solidFill>
              </a:rPr>
              <a:t>(typu int)</a:t>
            </a:r>
            <a:r>
              <a:rPr lang="sk-SK">
                <a:solidFill>
                  <a:srgbClr val="FF0000"/>
                </a:solidFill>
              </a:rPr>
              <a:t> môžeme uložiť len hodnotu, ktorá je celé číslo </a:t>
            </a:r>
            <a:r>
              <a:rPr lang="en-US">
                <a:solidFill>
                  <a:srgbClr val="FF0000"/>
                </a:solidFill>
              </a:rPr>
              <a:t>!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Pr</a:t>
            </a:r>
            <a:r>
              <a:rPr lang="sk-SK"/>
              <a:t>íklad: </a:t>
            </a:r>
            <a:endParaRPr lang="en-US"/>
          </a:p>
          <a:p>
            <a:pPr lvl="1" eaLnBrk="1" hangingPunct="1">
              <a:lnSpc>
                <a:spcPct val="90000"/>
              </a:lnSpc>
            </a:pPr>
            <a:r>
              <a:rPr lang="sk-SK" i="1"/>
              <a:t>int </a:t>
            </a:r>
            <a:r>
              <a:rPr lang="en-US" i="1"/>
              <a:t>+ double » double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i="1"/>
              <a:t>int + int » int</a:t>
            </a:r>
          </a:p>
        </p:txBody>
      </p:sp>
    </p:spTree>
  </p:cSld>
  <p:clrMapOvr>
    <a:masterClrMapping/>
  </p:clrMapOvr>
  <p:transition spd="med"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Na </a:t>
            </a:r>
            <a:r>
              <a:rPr lang="en-US" dirty="0" err="1"/>
              <a:t>predo</a:t>
            </a:r>
            <a:r>
              <a:rPr lang="sk-SK" dirty="0" err="1"/>
              <a:t>šlej</a:t>
            </a:r>
            <a:r>
              <a:rPr lang="sk-SK" dirty="0"/>
              <a:t> prednáške </a:t>
            </a:r>
            <a:r>
              <a:rPr lang="en-US" dirty="0"/>
              <a:t>(</a:t>
            </a:r>
            <a:r>
              <a:rPr lang="sk-SK" dirty="0"/>
              <a:t>2</a:t>
            </a:r>
            <a:r>
              <a:rPr lang="en-US" dirty="0"/>
              <a:t>)</a:t>
            </a:r>
            <a:endParaRPr lang="sk-SK" dirty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sz="2400" dirty="0"/>
              <a:t>Vylepšovanie spočíva v </a:t>
            </a:r>
            <a:r>
              <a:rPr lang="sk-SK" sz="2400" b="1" dirty="0">
                <a:solidFill>
                  <a:srgbClr val="FF0000"/>
                </a:solidFill>
              </a:rPr>
              <a:t>pridávaní</a:t>
            </a:r>
            <a:r>
              <a:rPr lang="sk-SK" sz="2400" dirty="0"/>
              <a:t> nami definovaných </a:t>
            </a:r>
            <a:r>
              <a:rPr lang="sk-SK" sz="2400" b="1" dirty="0">
                <a:solidFill>
                  <a:srgbClr val="FF0000"/>
                </a:solidFill>
              </a:rPr>
              <a:t>metód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(</a:t>
            </a:r>
            <a:r>
              <a:rPr lang="en-US" sz="2400" dirty="0" err="1"/>
              <a:t>aj</a:t>
            </a:r>
            <a:r>
              <a:rPr lang="en-US" sz="2400" dirty="0"/>
              <a:t> s </a:t>
            </a:r>
            <a:r>
              <a:rPr lang="en-US" sz="2400" dirty="0" err="1"/>
              <a:t>parametrami</a:t>
            </a:r>
            <a:r>
              <a:rPr lang="en-US" sz="2400" dirty="0"/>
              <a:t>)</a:t>
            </a:r>
            <a:endParaRPr lang="sk-SK" sz="2400" dirty="0"/>
          </a:p>
          <a:p>
            <a:pPr lvl="1" eaLnBrk="1" hangingPunct="1">
              <a:buFontTx/>
              <a:buNone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cs-CZ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square</a:t>
            </a:r>
            <a:r>
              <a:rPr lang="cs-CZ" b="1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cs-CZ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size</a:t>
            </a:r>
            <a:r>
              <a:rPr lang="cs-CZ" b="1" dirty="0">
                <a:solidFill>
                  <a:srgbClr val="000000"/>
                </a:solidFill>
                <a:latin typeface="Courier New" pitchFamily="49" charset="0"/>
              </a:rPr>
              <a:t>) {</a:t>
            </a:r>
            <a:endParaRPr lang="en-US" b="1" dirty="0">
              <a:solidFill>
                <a:srgbClr val="000000"/>
              </a:solidFill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r>
              <a:rPr lang="sk-SK" sz="2000" i="1" dirty="0">
                <a:solidFill>
                  <a:srgbClr val="000000"/>
                </a:solidFill>
                <a:latin typeface="Courier New" pitchFamily="49" charset="0"/>
              </a:rPr>
              <a:t>			... </a:t>
            </a:r>
            <a:r>
              <a:rPr lang="en-US" sz="2000" i="1" dirty="0" err="1">
                <a:solidFill>
                  <a:srgbClr val="000000"/>
                </a:solidFill>
                <a:latin typeface="Courier New" pitchFamily="49" charset="0"/>
              </a:rPr>
              <a:t>na</a:t>
            </a:r>
            <a:r>
              <a:rPr lang="sk-SK" sz="2000" i="1" dirty="0" err="1">
                <a:solidFill>
                  <a:srgbClr val="000000"/>
                </a:solidFill>
                <a:latin typeface="Courier New" pitchFamily="49" charset="0"/>
              </a:rPr>
              <a:t>še</a:t>
            </a:r>
            <a:r>
              <a:rPr lang="sk-SK" sz="2000" i="1" dirty="0">
                <a:solidFill>
                  <a:srgbClr val="000000"/>
                </a:solidFill>
                <a:latin typeface="Courier New" pitchFamily="49" charset="0"/>
              </a:rPr>
              <a:t> príkazy ...</a:t>
            </a:r>
            <a:endParaRPr lang="cs-CZ" sz="2000" i="1" dirty="0">
              <a:solidFill>
                <a:srgbClr val="000000"/>
              </a:solidFill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sk-SK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endParaRPr lang="en-US" sz="2400" dirty="0"/>
          </a:p>
          <a:p>
            <a:pPr eaLnBrk="1" hangingPunct="1"/>
            <a:r>
              <a:rPr lang="sk-SK" sz="2400" dirty="0"/>
              <a:t>Objekty vylepšenej triedy majú všetky metódy a vlastnosti, ktoré mala pôvodná trieda </a:t>
            </a:r>
            <a:r>
              <a:rPr lang="en-US" sz="2400" b="1" dirty="0">
                <a:solidFill>
                  <a:srgbClr val="FF0000"/>
                </a:solidFill>
              </a:rPr>
              <a:t>+</a:t>
            </a:r>
            <a:r>
              <a:rPr lang="en-US" sz="2400" dirty="0"/>
              <a:t> </a:t>
            </a:r>
            <a:r>
              <a:rPr lang="en-US" sz="2400" dirty="0" err="1"/>
              <a:t>novodefinovan</a:t>
            </a:r>
            <a:r>
              <a:rPr lang="sk-SK" sz="2400" dirty="0"/>
              <a:t>é</a:t>
            </a:r>
          </a:p>
          <a:p>
            <a:pPr eaLnBrk="1" hangingPunct="1"/>
            <a:r>
              <a:rPr lang="sk-SK" sz="2400" dirty="0"/>
              <a:t>V metódach vylepšených metód používame na oslovenie vykonávateľa </a:t>
            </a:r>
            <a:r>
              <a:rPr lang="en-US" sz="2400" dirty="0"/>
              <a:t>(</a:t>
            </a:r>
            <a:r>
              <a:rPr lang="sk-SK" sz="2400" dirty="0"/>
              <a:t>„</a:t>
            </a:r>
            <a:r>
              <a:rPr lang="en-US" sz="2400" dirty="0" err="1"/>
              <a:t>sam</a:t>
            </a:r>
            <a:r>
              <a:rPr lang="sk-SK" sz="2400" dirty="0" err="1"/>
              <a:t>ého</a:t>
            </a:r>
            <a:r>
              <a:rPr lang="sk-SK" sz="2400" dirty="0"/>
              <a:t> seba“</a:t>
            </a:r>
            <a:r>
              <a:rPr lang="en-US" sz="2400" dirty="0"/>
              <a:t>) </a:t>
            </a:r>
            <a:r>
              <a:rPr lang="en-US" sz="2400" dirty="0" err="1"/>
              <a:t>slov</a:t>
            </a:r>
            <a:r>
              <a:rPr lang="sk-SK" sz="2400" dirty="0" err="1"/>
              <a:t>íčko</a:t>
            </a:r>
            <a:r>
              <a:rPr lang="sk-SK" sz="2400" dirty="0"/>
              <a:t> </a:t>
            </a:r>
            <a:r>
              <a:rPr lang="sk-SK" sz="2400" b="1" dirty="0" err="1">
                <a:solidFill>
                  <a:srgbClr val="FF0000"/>
                </a:solidFill>
              </a:rPr>
              <a:t>this</a:t>
            </a:r>
            <a:r>
              <a:rPr lang="sk-SK" sz="2400" dirty="0"/>
              <a:t>:</a:t>
            </a:r>
          </a:p>
          <a:p>
            <a:pPr algn="ctr" eaLnBrk="1" hangingPunct="1">
              <a:buFontTx/>
              <a:buNone/>
            </a:pP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.step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(100);</a:t>
            </a:r>
            <a:endParaRPr lang="en-US" sz="2400" dirty="0"/>
          </a:p>
          <a:p>
            <a:pPr eaLnBrk="1" hangingPunct="1"/>
            <a:endParaRPr lang="sk-SK" sz="2400" dirty="0"/>
          </a:p>
          <a:p>
            <a:pPr lvl="1" eaLnBrk="1" hangingPunct="1"/>
            <a:endParaRPr lang="cs-CZ" b="1" dirty="0"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4214351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Kedy</a:t>
            </a:r>
            <a:r>
              <a:rPr lang="en-US" dirty="0"/>
              <a:t> </a:t>
            </a:r>
            <a:r>
              <a:rPr lang="sk-SK" dirty="0"/>
              <a:t>premenná </a:t>
            </a:r>
            <a:r>
              <a:rPr lang="en-US" dirty="0" err="1"/>
              <a:t>zanik</a:t>
            </a:r>
            <a:r>
              <a:rPr lang="sk-SK" dirty="0"/>
              <a:t>á</a:t>
            </a:r>
            <a:r>
              <a:rPr lang="en-US" dirty="0"/>
              <a:t>? (1)</a:t>
            </a:r>
            <a:endParaRPr lang="cs-CZ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525588"/>
            <a:ext cx="8529637" cy="49339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dirty="0"/>
              <a:t>Prislúchajúce kučeravé zátvorky </a:t>
            </a:r>
            <a:r>
              <a:rPr lang="en-US" dirty="0"/>
              <a:t>{} </a:t>
            </a:r>
            <a:r>
              <a:rPr lang="sk-SK" dirty="0"/>
              <a:t>definujú </a:t>
            </a:r>
            <a:r>
              <a:rPr lang="sk-SK" b="1" dirty="0">
                <a:solidFill>
                  <a:srgbClr val="FF0000"/>
                </a:solidFill>
              </a:rPr>
              <a:t>blok príkazov</a:t>
            </a:r>
          </a:p>
          <a:p>
            <a:pPr eaLnBrk="1" hangingPunct="1">
              <a:lnSpc>
                <a:spcPct val="90000"/>
              </a:lnSpc>
            </a:pPr>
            <a:r>
              <a:rPr lang="sk-SK" dirty="0"/>
              <a:t>V bloku príkazov môžu byť iné bloky príkazov: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v bloku príkazov celej metódy je podblok príkazov </a:t>
            </a:r>
            <a:r>
              <a:rPr lang="sk-SK" b="1" i="1" dirty="0" err="1"/>
              <a:t>for</a:t>
            </a:r>
            <a:r>
              <a:rPr lang="sk-SK" dirty="0"/>
              <a:t> </a:t>
            </a:r>
            <a:r>
              <a:rPr lang="en-US" dirty="0" err="1"/>
              <a:t>opakovania</a:t>
            </a:r>
            <a:endParaRPr lang="sk-SK" dirty="0"/>
          </a:p>
          <a:p>
            <a:pPr eaLnBrk="1" hangingPunct="1">
              <a:lnSpc>
                <a:spcPct val="90000"/>
              </a:lnSpc>
            </a:pPr>
            <a:r>
              <a:rPr lang="sk-SK" dirty="0">
                <a:solidFill>
                  <a:srgbClr val="FF0000"/>
                </a:solidFill>
              </a:rPr>
              <a:t>Premenná zaniká</a:t>
            </a:r>
            <a:r>
              <a:rPr lang="en-US" dirty="0">
                <a:solidFill>
                  <a:srgbClr val="FF0000"/>
                </a:solidFill>
              </a:rPr>
              <a:t>,</a:t>
            </a:r>
            <a:r>
              <a:rPr lang="sk-SK" dirty="0">
                <a:solidFill>
                  <a:srgbClr val="FF0000"/>
                </a:solidFill>
              </a:rPr>
              <a:t> keď sa skončí vykonávanie toho bloku príkazov, v ktorom vznikla</a:t>
            </a:r>
            <a:r>
              <a:rPr lang="en-US" dirty="0">
                <a:solidFill>
                  <a:srgbClr val="FF0000"/>
                </a:solidFill>
              </a:rPr>
              <a:t>!</a:t>
            </a:r>
          </a:p>
          <a:p>
            <a:pPr eaLnBrk="1" hangingPunct="1">
              <a:lnSpc>
                <a:spcPct val="90000"/>
              </a:lnSpc>
            </a:pPr>
            <a:r>
              <a:rPr lang="sk-SK" b="1" dirty="0"/>
              <a:t>Rozsah platnosti </a:t>
            </a:r>
            <a:r>
              <a:rPr lang="en-US" b="1" dirty="0"/>
              <a:t>(scope) </a:t>
            </a:r>
            <a:r>
              <a:rPr lang="sk-SK" b="1" dirty="0"/>
              <a:t>premennej</a:t>
            </a:r>
            <a:r>
              <a:rPr lang="sk-SK" dirty="0"/>
              <a:t> –</a:t>
            </a:r>
            <a:r>
              <a:rPr lang="en-US" dirty="0"/>
              <a:t> </a:t>
            </a:r>
            <a:r>
              <a:rPr lang="sk-SK" dirty="0"/>
              <a:t>od miesta vzniku</a:t>
            </a:r>
            <a:r>
              <a:rPr lang="en-US" dirty="0"/>
              <a:t> (</a:t>
            </a:r>
            <a:r>
              <a:rPr lang="en-US" dirty="0" err="1"/>
              <a:t>deklar</a:t>
            </a:r>
            <a:r>
              <a:rPr lang="sk-SK" dirty="0" err="1"/>
              <a:t>ácie</a:t>
            </a:r>
            <a:r>
              <a:rPr lang="en-US" dirty="0"/>
              <a:t>)</a:t>
            </a:r>
            <a:r>
              <a:rPr lang="sk-SK" dirty="0"/>
              <a:t> premennej po </a:t>
            </a:r>
            <a:r>
              <a:rPr lang="sk-SK" dirty="0" err="1"/>
              <a:t>uz</a:t>
            </a:r>
            <a:r>
              <a:rPr lang="en-US" dirty="0"/>
              <a:t>a</a:t>
            </a:r>
            <a:r>
              <a:rPr lang="sk-SK" dirty="0" err="1"/>
              <a:t>tváraciu</a:t>
            </a:r>
            <a:r>
              <a:rPr lang="sk-SK" dirty="0"/>
              <a:t> kučeravú zátvorku toho bloku, v ktorej bola </a:t>
            </a:r>
            <a:r>
              <a:rPr lang="en-US" dirty="0" err="1"/>
              <a:t>deklarovan</a:t>
            </a:r>
            <a:r>
              <a:rPr lang="sk-SK" dirty="0"/>
              <a:t>á.</a:t>
            </a:r>
            <a:endParaRPr lang="cs-CZ" dirty="0"/>
          </a:p>
        </p:txBody>
      </p:sp>
    </p:spTree>
  </p:cSld>
  <p:clrMapOvr>
    <a:masterClrMapping/>
  </p:clrMapOvr>
  <p:transition spd="med">
    <p:randomBa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Kedy</a:t>
            </a:r>
            <a:r>
              <a:rPr lang="en-US" dirty="0"/>
              <a:t> </a:t>
            </a:r>
            <a:r>
              <a:rPr lang="sk-SK" dirty="0"/>
              <a:t>premenná </a:t>
            </a:r>
            <a:r>
              <a:rPr lang="en-US" dirty="0" err="1"/>
              <a:t>zanik</a:t>
            </a:r>
            <a:r>
              <a:rPr lang="sk-SK" dirty="0"/>
              <a:t>á</a:t>
            </a:r>
            <a:r>
              <a:rPr lang="en-US" dirty="0"/>
              <a:t>? (2)</a:t>
            </a:r>
            <a:endParaRPr lang="sk-SK" dirty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n-NO" sz="2400" b="1" dirty="0">
                <a:solidFill>
                  <a:srgbClr val="7F0055"/>
                </a:solidFill>
                <a:latin typeface="Courier New" pitchFamily="49" charset="0"/>
              </a:rPr>
              <a:t>for</a:t>
            </a:r>
            <a:r>
              <a:rPr lang="nn-NO" sz="2400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nn-NO" sz="2400" b="1" dirty="0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nn-NO" sz="2400" dirty="0">
                <a:solidFill>
                  <a:srgbClr val="000000"/>
                </a:solidFill>
                <a:latin typeface="Courier New" pitchFamily="49" charset="0"/>
              </a:rPr>
              <a:t> i=0; i&lt;20; i++) {</a:t>
            </a:r>
          </a:p>
          <a:p>
            <a:pPr eaLnBrk="1" hangingPunct="1">
              <a:buFontTx/>
              <a:buNone/>
            </a:pPr>
            <a:r>
              <a:rPr lang="en-US" sz="2400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x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Coord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.getX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();</a:t>
            </a:r>
          </a:p>
          <a:p>
            <a:pPr eaLnBrk="1" hangingPunct="1">
              <a:buFontTx/>
              <a:buNone/>
            </a:pPr>
            <a:r>
              <a:rPr lang="en-US" sz="2400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.step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(10);</a:t>
            </a:r>
          </a:p>
          <a:p>
            <a:pPr eaLnBrk="1" hangingPunct="1">
              <a:buFontTx/>
              <a:buNone/>
            </a:pPr>
            <a:r>
              <a:rPr lang="en-US" sz="2400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.turn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(10);</a:t>
            </a:r>
          </a:p>
          <a:p>
            <a:pPr eaLnBrk="1" hangingPunct="1">
              <a:buFontTx/>
              <a:buNone/>
            </a:pPr>
            <a:r>
              <a:rPr lang="en-US" sz="2400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.setX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2400" dirty="0" err="1">
                <a:solidFill>
                  <a:srgbClr val="000000"/>
                </a:solidFill>
                <a:latin typeface="Courier New" pitchFamily="49" charset="0"/>
              </a:rPr>
              <a:t>xCoord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+ 8);</a:t>
            </a:r>
          </a:p>
          <a:p>
            <a:pPr eaLnBrk="1" hangingPunct="1">
              <a:buFontTx/>
              <a:buNone/>
            </a:pP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sk-SK" sz="2400" dirty="0"/>
          </a:p>
        </p:txBody>
      </p:sp>
      <p:pic>
        <p:nvPicPr>
          <p:cNvPr id="30728" name="Picture 9" descr="Súbor:Dea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4058" y="4623546"/>
            <a:ext cx="1392237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5"/>
          <p:cNvSpPr>
            <a:spLocks noChangeShapeType="1"/>
          </p:cNvSpPr>
          <p:nvPr/>
        </p:nvSpPr>
        <p:spPr bwMode="auto">
          <a:xfrm flipH="1" flipV="1">
            <a:off x="625151" y="4189445"/>
            <a:ext cx="1259631" cy="95172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446243" y="5016856"/>
            <a:ext cx="2547259" cy="1200329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Zátvorka, na ktorej premenná 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Coord</a:t>
            </a:r>
            <a:r>
              <a:rPr lang="sk-SK" sz="24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dirty="0">
                <a:latin typeface="Trebuchet MS" pitchFamily="34" charset="0"/>
              </a:rPr>
              <a:t>zaniká</a:t>
            </a:r>
            <a:endParaRPr lang="cs-CZ" sz="2400" b="1" dirty="0">
              <a:latin typeface="Trebuchet MS" pitchFamily="34" charset="0"/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H="1" flipV="1">
            <a:off x="3993501" y="2266949"/>
            <a:ext cx="2444621" cy="1409311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329264" y="2881042"/>
            <a:ext cx="2547259" cy="156966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rebuchet MS" pitchFamily="34" charset="0"/>
              </a:rPr>
              <a:t>Premenn</a:t>
            </a:r>
            <a:r>
              <a:rPr lang="sk-SK" sz="2400" dirty="0">
                <a:latin typeface="Trebuchet MS" pitchFamily="34" charset="0"/>
              </a:rPr>
              <a:t>á 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Coord</a:t>
            </a:r>
            <a:r>
              <a:rPr lang="sk-SK" sz="24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dirty="0">
                <a:latin typeface="Trebuchet MS" pitchFamily="34" charset="0"/>
              </a:rPr>
              <a:t>sa vytvorí a zanikne celkom 20 krát</a:t>
            </a:r>
            <a:endParaRPr lang="cs-CZ" sz="2400" b="1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3200" dirty="0"/>
              <a:t>Typy primitívnych premenných</a:t>
            </a:r>
            <a:endParaRPr lang="cs-CZ" sz="3200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525588"/>
            <a:ext cx="8529637" cy="49625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b="1" dirty="0"/>
              <a:t>Celočíselné hodnoty:</a:t>
            </a:r>
          </a:p>
          <a:p>
            <a:pPr lvl="1" eaLnBrk="1" hangingPunct="1">
              <a:lnSpc>
                <a:spcPct val="90000"/>
              </a:lnSpc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byte </a:t>
            </a:r>
            <a:r>
              <a:rPr lang="en-US" dirty="0"/>
              <a:t>(</a:t>
            </a:r>
            <a:r>
              <a:rPr lang="cs-CZ" dirty="0"/>
              <a:t>-128 až 127</a:t>
            </a:r>
            <a:r>
              <a:rPr lang="en-US" dirty="0"/>
              <a:t>)</a:t>
            </a:r>
            <a:endParaRPr lang="sk-SK" dirty="0"/>
          </a:p>
          <a:p>
            <a:pPr lvl="1" eaLnBrk="1" hangingPunct="1">
              <a:lnSpc>
                <a:spcPct val="90000"/>
              </a:lnSpc>
            </a:pP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short</a:t>
            </a:r>
            <a:r>
              <a:rPr lang="en-US" dirty="0"/>
              <a:t> (</a:t>
            </a:r>
            <a:r>
              <a:rPr lang="cs-CZ" dirty="0"/>
              <a:t>-32 768 až 32 767</a:t>
            </a:r>
            <a:r>
              <a:rPr lang="en-US" dirty="0"/>
              <a:t>)</a:t>
            </a:r>
            <a:endParaRPr lang="sk-SK" dirty="0"/>
          </a:p>
          <a:p>
            <a:pPr lvl="1" eaLnBrk="1" hangingPunct="1">
              <a:lnSpc>
                <a:spcPct val="90000"/>
              </a:lnSpc>
            </a:pP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en-US" dirty="0"/>
              <a:t> (</a:t>
            </a:r>
            <a:r>
              <a:rPr lang="cs-CZ" dirty="0"/>
              <a:t>-2 147 483 648 až 2 147 483 647</a:t>
            </a:r>
            <a:r>
              <a:rPr lang="en-US" dirty="0"/>
              <a:t>)</a:t>
            </a:r>
            <a:endParaRPr lang="sk-SK" dirty="0"/>
          </a:p>
          <a:p>
            <a:pPr lvl="1" eaLnBrk="1" hangingPunct="1">
              <a:lnSpc>
                <a:spcPct val="90000"/>
              </a:lnSpc>
            </a:pP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long</a:t>
            </a:r>
            <a:r>
              <a:rPr lang="en-US" dirty="0"/>
              <a:t> (</a:t>
            </a:r>
            <a:r>
              <a:rPr lang="cs-CZ" sz="1800" dirty="0"/>
              <a:t>-9 223 372 036 854 775 808 až 9 223 372 036 854 775 807</a:t>
            </a:r>
            <a:r>
              <a:rPr lang="en-US" dirty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/>
              <a:t>Re</a:t>
            </a:r>
            <a:r>
              <a:rPr lang="sk-SK" b="1" dirty="0" err="1"/>
              <a:t>álne</a:t>
            </a:r>
            <a:r>
              <a:rPr lang="sk-SK" b="1" dirty="0"/>
              <a:t> čísla:</a:t>
            </a:r>
          </a:p>
          <a:p>
            <a:pPr lvl="1" eaLnBrk="1" hangingPunct="1">
              <a:lnSpc>
                <a:spcPct val="90000"/>
              </a:lnSpc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sk-SK" dirty="0"/>
              <a:t> – lepšia presnosť, zaberá viac pamäte</a:t>
            </a:r>
          </a:p>
          <a:p>
            <a:pPr lvl="1" eaLnBrk="1" hangingPunct="1">
              <a:lnSpc>
                <a:spcPct val="90000"/>
              </a:lnSpc>
            </a:pP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float</a:t>
            </a:r>
            <a:r>
              <a:rPr lang="sk-SK" dirty="0"/>
              <a:t> – menšia presnosť, zaberá menej pamäte</a:t>
            </a:r>
          </a:p>
        </p:txBody>
      </p:sp>
      <p:pic>
        <p:nvPicPr>
          <p:cNvPr id="31750" name="Picture 7" descr="http://www.mlab.cz/Modules/Memory/Memory_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325" y="5308600"/>
            <a:ext cx="1520825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105330" y="1276178"/>
            <a:ext cx="2917372" cy="156966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rôzne typy </a:t>
            </a:r>
            <a:r>
              <a:rPr lang="en-US" sz="2400" dirty="0">
                <a:latin typeface="Trebuchet MS" pitchFamily="34" charset="0"/>
              </a:rPr>
              <a:t>=</a:t>
            </a:r>
            <a:r>
              <a:rPr lang="sk-SK" sz="2400" dirty="0">
                <a:latin typeface="Trebuchet MS" pitchFamily="34" charset="0"/>
              </a:rPr>
              <a:t> rôzne </a:t>
            </a:r>
            <a:r>
              <a:rPr lang="sk-SK" sz="2400" b="1" dirty="0">
                <a:latin typeface="Trebuchet MS" pitchFamily="34" charset="0"/>
              </a:rPr>
              <a:t>rozsahy</a:t>
            </a:r>
            <a:r>
              <a:rPr lang="sk-SK" sz="2400" dirty="0">
                <a:latin typeface="Trebuchet MS" pitchFamily="34" charset="0"/>
              </a:rPr>
              <a:t> povolených hodnôt a zabratá pamäť</a:t>
            </a:r>
            <a:endParaRPr lang="cs-CZ" sz="2400" b="1" dirty="0">
              <a:latin typeface="Trebuchet MS" pitchFamily="34" charset="0"/>
            </a:endParaRPr>
          </a:p>
        </p:txBody>
      </p:sp>
      <p:pic>
        <p:nvPicPr>
          <p:cNvPr id="8" name="Picture 2" descr="http://cache.lifehacker.com/assets/resources/2008/06/carboard-box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2750" y="2172839"/>
            <a:ext cx="197207" cy="179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cache.lifehacker.com/assets/resources/2008/06/carboard-box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81441" y="2547256"/>
            <a:ext cx="353350" cy="321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ttp://cache.lifehacker.com/assets/resources/2008/06/carboard-box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6602" y="2939144"/>
            <a:ext cx="568996" cy="51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ttp://cache.lifehacker.com/assets/resources/2008/06/carboard-box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20268" y="3123780"/>
            <a:ext cx="923732" cy="83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923453" y="5907272"/>
            <a:ext cx="3604728" cy="46166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p</a:t>
            </a:r>
            <a:r>
              <a:rPr lang="en-US" sz="2400" dirty="0" err="1">
                <a:latin typeface="Trebuchet MS" pitchFamily="34" charset="0"/>
              </a:rPr>
              <a:t>rimit</a:t>
            </a:r>
            <a:r>
              <a:rPr lang="sk-SK" sz="2400" dirty="0" err="1">
                <a:latin typeface="Trebuchet MS" pitchFamily="34" charset="0"/>
              </a:rPr>
              <a:t>ívny</a:t>
            </a:r>
            <a:r>
              <a:rPr lang="sk-SK" sz="2400" dirty="0">
                <a:latin typeface="Trebuchet MS" pitchFamily="34" charset="0"/>
              </a:rPr>
              <a:t> </a:t>
            </a:r>
            <a:r>
              <a:rPr lang="en-US" sz="2400" dirty="0">
                <a:latin typeface="Trebuchet MS" pitchFamily="34" charset="0"/>
              </a:rPr>
              <a:t>= </a:t>
            </a:r>
            <a:r>
              <a:rPr lang="en-US" sz="2400" dirty="0" err="1">
                <a:latin typeface="Trebuchet MS" pitchFamily="34" charset="0"/>
              </a:rPr>
              <a:t>jednoduch</a:t>
            </a:r>
            <a:r>
              <a:rPr lang="sk-SK" sz="2400" dirty="0">
                <a:latin typeface="Trebuchet MS" pitchFamily="34" charset="0"/>
              </a:rPr>
              <a:t>ý</a:t>
            </a:r>
            <a:endParaRPr lang="cs-CZ" sz="2400" b="1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Náhodou o náhodách ...</a:t>
            </a:r>
            <a:endParaRPr lang="cs-CZ" sz="400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Java poskytuje funkciu, ktorá vygeneruje </a:t>
            </a:r>
            <a:r>
              <a:rPr lang="sk-SK" dirty="0">
                <a:solidFill>
                  <a:srgbClr val="FF0000"/>
                </a:solidFill>
              </a:rPr>
              <a:t>náhodné reálne číslo</a:t>
            </a:r>
            <a:r>
              <a:rPr lang="sk-SK" dirty="0"/>
              <a:t> medzi 0 a 1:</a:t>
            </a:r>
          </a:p>
          <a:p>
            <a:pPr algn="ctr" eaLnBrk="1" hangingPunct="1">
              <a:buFontTx/>
              <a:buNone/>
            </a:pP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Math.random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()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sk-SK" dirty="0"/>
              <a:t>Príklady:</a:t>
            </a:r>
          </a:p>
          <a:p>
            <a:pPr lvl="1" eaLnBrk="1" hangingPunct="1"/>
            <a:r>
              <a:rPr lang="sk-SK" dirty="0"/>
              <a:t>náhodné natočenie korytnačky:</a:t>
            </a:r>
          </a:p>
          <a:p>
            <a:pPr algn="ctr" eaLnBrk="1" hangingPunct="1">
              <a:buFontTx/>
              <a:buNone/>
            </a:pPr>
            <a:r>
              <a:rPr lang="en-US" sz="2000" dirty="0" err="1">
                <a:solidFill>
                  <a:srgbClr val="000000"/>
                </a:solidFill>
                <a:latin typeface="Courier New" pitchFamily="49" charset="0"/>
              </a:rPr>
              <a:t>korytnacka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turn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Math.random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()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*360);</a:t>
            </a:r>
            <a:endParaRPr lang="sk-SK" sz="2000" dirty="0">
              <a:solidFill>
                <a:srgbClr val="000000"/>
              </a:solidFill>
              <a:latin typeface="Courier New" pitchFamily="49" charset="0"/>
            </a:endParaRPr>
          </a:p>
          <a:p>
            <a:pPr lvl="1" eaLnBrk="1" hangingPunct="1"/>
            <a:r>
              <a:rPr lang="sk-SK" dirty="0"/>
              <a:t>náhodná dĺžka kroku korytnačky medzi 10 a 2</a:t>
            </a:r>
            <a:r>
              <a:rPr lang="en-US" dirty="0"/>
              <a:t>5</a:t>
            </a:r>
            <a:r>
              <a:rPr lang="sk-SK" dirty="0"/>
              <a:t>:</a:t>
            </a:r>
          </a:p>
          <a:p>
            <a:pPr algn="ctr" eaLnBrk="1" hangingPunct="1">
              <a:buFontTx/>
              <a:buNone/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k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orytnacka.step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(10 + 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Math.random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()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*15);</a:t>
            </a:r>
            <a:endParaRPr lang="sk-SK" sz="2000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sk-SK" sz="2000" dirty="0"/>
          </a:p>
          <a:p>
            <a:pPr eaLnBrk="1" hangingPunct="1">
              <a:buFontTx/>
              <a:buNone/>
            </a:pPr>
            <a:endParaRPr lang="sk-SK" dirty="0"/>
          </a:p>
          <a:p>
            <a:pPr lvl="1" eaLnBrk="1" hangingPunct="1"/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  <p:pic>
        <p:nvPicPr>
          <p:cNvPr id="32772" name="Picture 5" descr="http://www.oitc.com/Dice/images/Dice.gif"/>
          <p:cNvPicPr>
            <a:picLocks noChangeAspect="1" noChangeArrowheads="1"/>
          </p:cNvPicPr>
          <p:nvPr/>
        </p:nvPicPr>
        <p:blipFill>
          <a:blip r:embed="rId2" cstate="print"/>
          <a:srcRect l="8151" t="18367" r="6264" b="16795"/>
          <a:stretch>
            <a:fillRect/>
          </a:stretch>
        </p:blipFill>
        <p:spPr bwMode="auto">
          <a:xfrm>
            <a:off x="6246813" y="2024063"/>
            <a:ext cx="2365375" cy="17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U-Turn Arrow 5"/>
          <p:cNvSpPr/>
          <p:nvPr/>
        </p:nvSpPr>
        <p:spPr bwMode="auto">
          <a:xfrm rot="5400000" flipV="1">
            <a:off x="2388914" y="2790408"/>
            <a:ext cx="942394" cy="400110"/>
          </a:xfrm>
          <a:prstGeom prst="uturnArrow">
            <a:avLst/>
          </a:prstGeom>
          <a:gradFill rotWithShape="1">
            <a:gsLst>
              <a:gs pos="0">
                <a:srgbClr val="92D050"/>
              </a:gs>
              <a:gs pos="100000">
                <a:srgbClr val="008000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974411" y="2990463"/>
                <a:ext cx="150222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"/>
                          <m:ctrlPr>
                            <a:rPr lang="sk-SK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0" smtClean="0">
                              <a:latin typeface="Cambria Math" panose="02040503050406030204" pitchFamily="18" charset="0"/>
                            </a:rPr>
                            <m:t>0, </m:t>
                          </m:r>
                          <m:d>
                            <m:dPr>
                              <m:begChr m:val=""/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sk-SK" sz="4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4411" y="2990463"/>
                <a:ext cx="1502229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randomBa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</a:t>
            </a:r>
            <a:r>
              <a:rPr lang="sk-SK" dirty="0" err="1"/>
              <a:t>áhodné</a:t>
            </a:r>
            <a:r>
              <a:rPr lang="sk-SK" dirty="0"/>
              <a:t> čísla</a:t>
            </a:r>
          </a:p>
        </p:txBody>
      </p:sp>
      <p:sp>
        <p:nvSpPr>
          <p:cNvPr id="4" name="Rectangle 3"/>
          <p:cNvSpPr/>
          <p:nvPr/>
        </p:nvSpPr>
        <p:spPr>
          <a:xfrm>
            <a:off x="689540" y="1661402"/>
            <a:ext cx="21852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Tx/>
              <a:buNone/>
            </a:pPr>
            <a:r>
              <a:rPr lang="cs-CZ" dirty="0" err="1">
                <a:solidFill>
                  <a:srgbClr val="0070C0"/>
                </a:solidFill>
                <a:latin typeface="Courier New" pitchFamily="49" charset="0"/>
              </a:rPr>
              <a:t>Math.random</a:t>
            </a:r>
            <a:r>
              <a:rPr lang="cs-CZ" dirty="0">
                <a:solidFill>
                  <a:srgbClr val="0070C0"/>
                </a:solidFill>
                <a:latin typeface="Courier New" pitchFamily="49" charset="0"/>
              </a:rPr>
              <a:t>()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045029" y="2565918"/>
            <a:ext cx="7492481" cy="0"/>
          </a:xfrm>
          <a:prstGeom prst="lin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28575" cap="flat" cmpd="sng" algn="ctr">
            <a:solidFill>
              <a:schemeClr val="tx1"/>
            </a:solidFill>
            <a:prstDash val="solid"/>
            <a:round/>
            <a:headEnd type="oval" w="sm" len="sm"/>
            <a:tailEnd type="arrow" w="sm" len="sm"/>
          </a:ln>
          <a:effectLst/>
        </p:spPr>
      </p:cxnSp>
      <p:sp>
        <p:nvSpPr>
          <p:cNvPr id="8" name="Left Brace 7"/>
          <p:cNvSpPr/>
          <p:nvPr/>
        </p:nvSpPr>
        <p:spPr bwMode="auto">
          <a:xfrm rot="5400000">
            <a:off x="1586204" y="1614196"/>
            <a:ext cx="401216" cy="1464906"/>
          </a:xfrm>
          <a:prstGeom prst="leftBrace">
            <a:avLst/>
          </a:prstGeom>
          <a:noFill/>
          <a:ln w="12700" cap="flat" cmpd="sng" algn="ctr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820157" y="2584580"/>
            <a:ext cx="1315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  <a:endParaRPr lang="sk-SK" dirty="0"/>
          </a:p>
        </p:txBody>
      </p:sp>
      <p:sp>
        <p:nvSpPr>
          <p:cNvPr id="10" name="TextBox 9"/>
          <p:cNvSpPr txBox="1"/>
          <p:nvPr/>
        </p:nvSpPr>
        <p:spPr>
          <a:xfrm flipH="1">
            <a:off x="2381481" y="2597019"/>
            <a:ext cx="1315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endParaRPr lang="sk-SK" dirty="0"/>
          </a:p>
        </p:txBody>
      </p:sp>
      <p:sp>
        <p:nvSpPr>
          <p:cNvPr id="12" name="Left Brace 11"/>
          <p:cNvSpPr/>
          <p:nvPr/>
        </p:nvSpPr>
        <p:spPr bwMode="auto">
          <a:xfrm rot="16200000">
            <a:off x="2705877" y="970383"/>
            <a:ext cx="1894115" cy="5197151"/>
          </a:xfrm>
          <a:prstGeom prst="leftBrac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60328" y="4584994"/>
            <a:ext cx="28007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Tx/>
              <a:buNone/>
            </a:pPr>
            <a:r>
              <a:rPr lang="cs-CZ" dirty="0" err="1">
                <a:solidFill>
                  <a:srgbClr val="FF0000"/>
                </a:solidFill>
                <a:latin typeface="Courier New" pitchFamily="49" charset="0"/>
              </a:rPr>
              <a:t>Math.random</a:t>
            </a:r>
            <a:r>
              <a:rPr lang="cs-CZ" dirty="0">
                <a:solidFill>
                  <a:srgbClr val="FF0000"/>
                </a:solidFill>
                <a:latin typeface="Courier New" pitchFamily="49" charset="0"/>
              </a:rPr>
              <a:t>()</a:t>
            </a:r>
            <a:r>
              <a:rPr lang="en-US" dirty="0">
                <a:solidFill>
                  <a:srgbClr val="FF0000"/>
                </a:solidFill>
                <a:latin typeface="Courier New" pitchFamily="49" charset="0"/>
              </a:rPr>
              <a:t>*3.5</a:t>
            </a:r>
            <a:endParaRPr lang="cs-CZ" dirty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6004870" y="2142930"/>
            <a:ext cx="582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3.5</a:t>
            </a:r>
            <a:endParaRPr lang="sk-S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3"/>
              <p:cNvSpPr txBox="1">
                <a:spLocks noChangeArrowheads="1"/>
              </p:cNvSpPr>
              <p:nvPr/>
            </p:nvSpPr>
            <p:spPr bwMode="auto">
              <a:xfrm>
                <a:off x="296778" y="5401071"/>
                <a:ext cx="8574505" cy="1046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357188" marR="0" lvl="0" indent="-357188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20000"/>
                  </a:spcAft>
                  <a:buClr>
                    <a:srgbClr val="E5EEC2"/>
                  </a:buClr>
                  <a:buSzPct val="120000"/>
                  <a:buFont typeface="Trebuchet MS" pitchFamily="34" charset="0"/>
                  <a:buChar char="●"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2B3212"/>
                    </a:solidFill>
                    <a:effectLst/>
                    <a:uLnTx/>
                    <a:uFillTx/>
                    <a:latin typeface="+mn-lt"/>
                    <a:ea typeface="Lucida Sans Unicode" pitchFamily="34" charset="0"/>
                    <a:cs typeface="Lucida Sans Unicode" pitchFamily="34" charset="0"/>
                  </a:rPr>
                  <a:t>N</a:t>
                </a:r>
                <a:r>
                  <a:rPr kumimoji="0" lang="sk-SK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2B3212"/>
                    </a:solidFill>
                    <a:effectLst/>
                    <a:uLnTx/>
                    <a:uFillTx/>
                    <a:latin typeface="+mn-lt"/>
                    <a:ea typeface="Lucida Sans Unicode" pitchFamily="34" charset="0"/>
                    <a:cs typeface="Lucida Sans Unicode" pitchFamily="34" charset="0"/>
                  </a:rPr>
                  <a:t>áhodné</a:t>
                </a:r>
                <a:r>
                  <a:rPr kumimoji="0" lang="sk-SK" sz="2800" b="0" i="0" u="none" strike="noStrike" kern="0" cap="none" spc="0" normalizeH="0" noProof="0" dirty="0">
                    <a:ln>
                      <a:noFill/>
                    </a:ln>
                    <a:solidFill>
                      <a:srgbClr val="2B3212"/>
                    </a:solidFill>
                    <a:effectLst/>
                    <a:uLnTx/>
                    <a:uFillTx/>
                    <a:latin typeface="+mn-lt"/>
                    <a:ea typeface="Lucida Sans Unicode" pitchFamily="34" charset="0"/>
                    <a:cs typeface="Lucida Sans Unicode" pitchFamily="34" charset="0"/>
                  </a:rPr>
                  <a:t> číslo z intervalu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"/>
                        <m:ctrlPr>
                          <a:rPr kumimoji="0" lang="sk-SK" sz="28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2B321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Lucida Sans Unicode" pitchFamily="34" charset="0"/>
                          </a:rPr>
                        </m:ctrlPr>
                      </m:dPr>
                      <m:e>
                        <m:r>
                          <a:rPr kumimoji="0" lang="en-US" sz="28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2B321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Lucida Sans Unicode" pitchFamily="34" charset="0"/>
                          </a:rPr>
                          <m:t>𝑎</m:t>
                        </m:r>
                      </m:e>
                    </m:d>
                    <m:r>
                      <a:rPr kumimoji="0" lang="en-US" sz="2800" b="0" i="1" u="none" strike="noStrike" kern="0" cap="none" spc="0" normalizeH="0" noProof="0" smtClean="0">
                        <a:ln>
                          <a:noFill/>
                        </a:ln>
                        <a:solidFill>
                          <a:srgbClr val="2B321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Lucida Sans Unicode" pitchFamily="34" charset="0"/>
                      </a:rPr>
                      <m:t>, </m:t>
                    </m:r>
                    <m:d>
                      <m:dPr>
                        <m:begChr m:val=""/>
                        <m:ctrlPr>
                          <a:rPr kumimoji="0" lang="en-US" sz="28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2B321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Lucida Sans Unicode" pitchFamily="34" charset="0"/>
                          </a:rPr>
                        </m:ctrlPr>
                      </m:dPr>
                      <m:e>
                        <m:r>
                          <a:rPr kumimoji="0" lang="en-US" sz="28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2B321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Lucida Sans Unicode" pitchFamily="34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kumimoji="0" lang="en-US" sz="2800" b="0" i="0" u="none" strike="noStrike" kern="0" cap="none" spc="0" normalizeH="0" noProof="0" dirty="0">
                    <a:ln>
                      <a:noFill/>
                    </a:ln>
                    <a:solidFill>
                      <a:srgbClr val="2B3212"/>
                    </a:solidFill>
                    <a:effectLst/>
                    <a:uLnTx/>
                    <a:uFillTx/>
                    <a:latin typeface="+mn-lt"/>
                    <a:ea typeface="Lucida Sans Unicode" pitchFamily="34" charset="0"/>
                    <a:cs typeface="Lucida Sans Unicode" pitchFamily="34" charset="0"/>
                  </a:rPr>
                  <a:t>:</a:t>
                </a:r>
              </a:p>
              <a:p>
                <a:pPr marL="814388" lvl="1" indent="-357188" algn="ctr">
                  <a:spcBef>
                    <a:spcPct val="20000"/>
                  </a:spcBef>
                  <a:spcAft>
                    <a:spcPct val="20000"/>
                  </a:spcAft>
                  <a:buClr>
                    <a:srgbClr val="E5EEC2"/>
                  </a:buClr>
                  <a:buSzPct val="120000"/>
                </a:pPr>
                <a:r>
                  <a:rPr lang="en-US" sz="2800" dirty="0">
                    <a:solidFill>
                      <a:srgbClr val="000000"/>
                    </a:solidFill>
                    <a:latin typeface="Courier New" pitchFamily="49" charset="0"/>
                  </a:rPr>
                  <a:t>a + </a:t>
                </a:r>
                <a:r>
                  <a:rPr lang="cs-CZ" sz="2800" dirty="0" err="1">
                    <a:solidFill>
                      <a:srgbClr val="000000"/>
                    </a:solidFill>
                    <a:latin typeface="Courier New" pitchFamily="49" charset="0"/>
                  </a:rPr>
                  <a:t>Math.random</a:t>
                </a:r>
                <a:r>
                  <a:rPr lang="cs-CZ" sz="2800" dirty="0">
                    <a:solidFill>
                      <a:srgbClr val="000000"/>
                    </a:solidFill>
                    <a:latin typeface="Courier New" pitchFamily="49" charset="0"/>
                  </a:rPr>
                  <a:t>()</a:t>
                </a:r>
                <a:r>
                  <a:rPr lang="en-US" sz="2800" dirty="0">
                    <a:solidFill>
                      <a:srgbClr val="000000"/>
                    </a:solidFill>
                    <a:latin typeface="Courier New" pitchFamily="49" charset="0"/>
                  </a:rPr>
                  <a:t>*(b-a)</a:t>
                </a:r>
                <a:endParaRPr lang="cs-CZ" sz="2800" dirty="0">
                  <a:solidFill>
                    <a:srgbClr val="000000"/>
                  </a:solidFill>
                  <a:latin typeface="Courier New" pitchFamily="49" charset="0"/>
                </a:endParaRPr>
              </a:p>
              <a:p>
                <a:pPr marL="814388" lvl="1" indent="-357188">
                  <a:spcBef>
                    <a:spcPct val="20000"/>
                  </a:spcBef>
                  <a:spcAft>
                    <a:spcPct val="20000"/>
                  </a:spcAft>
                  <a:buClr>
                    <a:srgbClr val="E5EEC2"/>
                  </a:buClr>
                  <a:buSzPct val="120000"/>
                  <a:buFont typeface="Trebuchet MS" pitchFamily="34" charset="0"/>
                  <a:buChar char="●"/>
                </a:pPr>
                <a:endParaRPr kumimoji="0" lang="cs-CZ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2B3212"/>
                  </a:solidFill>
                  <a:effectLst/>
                  <a:uLnTx/>
                  <a:uFillTx/>
                  <a:latin typeface="+mn-lt"/>
                  <a:ea typeface="Lucida Sans Unicode" pitchFamily="34" charset="0"/>
                  <a:cs typeface="Lucida Sans Unicode" pitchFamily="34" charset="0"/>
                </a:endParaRPr>
              </a:p>
            </p:txBody>
          </p:sp>
        </mc:Choice>
        <mc:Fallback xmlns="">
          <p:sp>
            <p:nvSpPr>
              <p:cNvPr id="1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6778" y="5401071"/>
                <a:ext cx="8574505" cy="1046384"/>
              </a:xfrm>
              <a:prstGeom prst="rect">
                <a:avLst/>
              </a:prstGeom>
              <a:blipFill>
                <a:blip r:embed="rId2"/>
                <a:stretch>
                  <a:fillRect l="-1920" t="-12791" b="-2209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randomBa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Zbesil</a:t>
            </a:r>
            <a:r>
              <a:rPr lang="sk-SK" sz="4000"/>
              <a:t>á korytnačka</a:t>
            </a:r>
            <a:endParaRPr lang="cs-CZ" sz="400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Naprogramujme spomalený náhodný pohyb korytnačky ...</a:t>
            </a:r>
            <a:endParaRPr lang="cs-CZ" dirty="0"/>
          </a:p>
        </p:txBody>
      </p:sp>
      <p:sp>
        <p:nvSpPr>
          <p:cNvPr id="1143813" name="Rectangle 5"/>
          <p:cNvSpPr>
            <a:spLocks noChangeArrowheads="1"/>
          </p:cNvSpPr>
          <p:nvPr/>
        </p:nvSpPr>
        <p:spPr bwMode="auto">
          <a:xfrm>
            <a:off x="384175" y="2962275"/>
            <a:ext cx="8483600" cy="2246769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/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randomWalk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stepCount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) {</a:t>
            </a:r>
            <a:endParaRPr lang="cs-CZ" dirty="0">
              <a:latin typeface="Courier New" pitchFamily="49" charset="0"/>
            </a:endParaRPr>
          </a:p>
          <a:p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	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for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i=0; i&lt;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stepCount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; i++) {</a:t>
            </a:r>
            <a:endParaRPr lang="cs-CZ" dirty="0">
              <a:latin typeface="Courier New" pitchFamily="49" charset="0"/>
            </a:endParaRPr>
          </a:p>
          <a:p>
            <a:pPr algn="l"/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		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.setDirection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Math.</a:t>
            </a:r>
            <a:r>
              <a:rPr lang="cs-CZ" i="1" dirty="0" err="1">
                <a:solidFill>
                  <a:srgbClr val="000000"/>
                </a:solidFill>
                <a:latin typeface="Courier New" pitchFamily="49" charset="0"/>
              </a:rPr>
              <a:t>random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() * 360);</a:t>
            </a:r>
            <a:endParaRPr lang="cs-CZ" dirty="0">
              <a:latin typeface="Courier New" pitchFamily="49" charset="0"/>
            </a:endParaRPr>
          </a:p>
          <a:p>
            <a:pPr algn="l"/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		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.step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(10);</a:t>
            </a:r>
            <a:endParaRPr lang="cs-CZ" dirty="0">
              <a:latin typeface="Courier New" pitchFamily="49" charset="0"/>
            </a:endParaRPr>
          </a:p>
          <a:p>
            <a:pPr algn="l"/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		</a:t>
            </a:r>
            <a:r>
              <a:rPr lang="cs-CZ" dirty="0" err="1">
                <a:solidFill>
                  <a:schemeClr val="bg1">
                    <a:lumMod val="50000"/>
                  </a:schemeClr>
                </a:solidFill>
                <a:latin typeface="Courier New" pitchFamily="49" charset="0"/>
              </a:rPr>
              <a:t>JPAZUtilities.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  <a:latin typeface="Courier New" pitchFamily="49" charset="0"/>
              </a:rPr>
              <a:t>delay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</a:rPr>
              <a:t>(30);</a:t>
            </a:r>
          </a:p>
          <a:p>
            <a:pPr algn="l"/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	}</a:t>
            </a:r>
            <a:endParaRPr lang="cs-CZ" dirty="0">
              <a:latin typeface="Courier New" pitchFamily="49" charset="0"/>
            </a:endParaRPr>
          </a:p>
          <a:p>
            <a:pPr algn="l"/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pic>
        <p:nvPicPr>
          <p:cNvPr id="3379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26238" y="4364038"/>
            <a:ext cx="2092325" cy="209232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3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3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38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Zbesilá korytnačka a farba</a:t>
            </a:r>
            <a:endParaRPr lang="cs-CZ" sz="400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525588"/>
            <a:ext cx="5176837" cy="4802187"/>
          </a:xfrm>
        </p:spPr>
        <p:txBody>
          <a:bodyPr/>
          <a:lstStyle/>
          <a:p>
            <a:pPr eaLnBrk="1" hangingPunct="1"/>
            <a:r>
              <a:rPr lang="sk-SK"/>
              <a:t>Chceme, aby korytnačka menila farbu kresliaceho pera podľa toho, kde sa </a:t>
            </a:r>
            <a:r>
              <a:rPr lang="en-US"/>
              <a:t>pr</a:t>
            </a:r>
            <a:r>
              <a:rPr lang="sk-SK"/>
              <a:t>áve nachádza:</a:t>
            </a:r>
          </a:p>
          <a:p>
            <a:pPr lvl="1" eaLnBrk="1" hangingPunct="1"/>
            <a:r>
              <a:rPr lang="sk-SK" b="1">
                <a:solidFill>
                  <a:srgbClr val="FF0000"/>
                </a:solidFill>
              </a:rPr>
              <a:t>Ak</a:t>
            </a:r>
            <a:r>
              <a:rPr lang="sk-SK"/>
              <a:t> je jej x-ová súradnica menšia ako 150, </a:t>
            </a:r>
            <a:r>
              <a:rPr lang="sk-SK" b="1">
                <a:solidFill>
                  <a:srgbClr val="FF0000"/>
                </a:solidFill>
              </a:rPr>
              <a:t>tak</a:t>
            </a:r>
            <a:r>
              <a:rPr lang="sk-SK"/>
              <a:t> kreslí zelenou farbou, </a:t>
            </a:r>
            <a:r>
              <a:rPr lang="sk-SK" b="1">
                <a:solidFill>
                  <a:srgbClr val="FF0000"/>
                </a:solidFill>
              </a:rPr>
              <a:t>inak</a:t>
            </a:r>
            <a:r>
              <a:rPr lang="sk-SK"/>
              <a:t> kreslí červenou farbou.</a:t>
            </a:r>
            <a:endParaRPr lang="cs-CZ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4700" y="1954213"/>
            <a:ext cx="2714625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6775" y="1539875"/>
            <a:ext cx="7991475" cy="4802188"/>
          </a:xfrm>
        </p:spPr>
        <p:txBody>
          <a:bodyPr/>
          <a:lstStyle/>
          <a:p>
            <a:pPr eaLnBrk="1" hangingPunct="1">
              <a:buFontTx/>
              <a:buNone/>
            </a:pPr>
            <a:endParaRPr lang="cs-CZ" b="1" dirty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cs-CZ" b="1" dirty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if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.getX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()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&lt;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150) </a:t>
            </a:r>
            <a:r>
              <a:rPr lang="cs-CZ" b="1" dirty="0">
                <a:solidFill>
                  <a:srgbClr val="008000"/>
                </a:solidFill>
                <a:latin typeface="Courier New" pitchFamily="49" charset="0"/>
              </a:rPr>
              <a:t>{</a:t>
            </a:r>
          </a:p>
          <a:p>
            <a:pPr eaLnBrk="1" hangingPunct="1">
              <a:buFontTx/>
              <a:buNone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	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.setPenColor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Color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en-US" i="1" dirty="0">
                <a:solidFill>
                  <a:srgbClr val="0000C0"/>
                </a:solidFill>
                <a:latin typeface="Courier New" pitchFamily="49" charset="0"/>
              </a:rPr>
              <a:t>green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b="1" dirty="0">
                <a:solidFill>
                  <a:srgbClr val="008000"/>
                </a:solidFill>
                <a:latin typeface="Courier New" pitchFamily="49" charset="0"/>
              </a:rPr>
              <a:t>}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else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b="1" dirty="0">
                <a:solidFill>
                  <a:srgbClr val="FF0000"/>
                </a:solidFill>
                <a:latin typeface="Courier New" pitchFamily="49" charset="0"/>
              </a:rPr>
              <a:t>{</a:t>
            </a:r>
          </a:p>
          <a:p>
            <a:pPr eaLnBrk="1" hangingPunct="1">
              <a:buFontTx/>
              <a:buNone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	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.setPenColor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Color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en-US" i="1" dirty="0">
                <a:solidFill>
                  <a:srgbClr val="0000C0"/>
                </a:solidFill>
                <a:latin typeface="Courier New" pitchFamily="49" charset="0"/>
              </a:rPr>
              <a:t>red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b="1" dirty="0">
                <a:solidFill>
                  <a:srgbClr val="FF0000"/>
                </a:solidFill>
                <a:latin typeface="Courier New" pitchFamily="49" charset="0"/>
              </a:rPr>
              <a:t>}</a:t>
            </a:r>
          </a:p>
          <a:p>
            <a:pPr eaLnBrk="1" hangingPunct="1">
              <a:buFontTx/>
              <a:buNone/>
            </a:pPr>
            <a:endParaRPr lang="cs-CZ" dirty="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Podmienkový príkaz</a:t>
            </a:r>
            <a:r>
              <a:rPr lang="en-US" sz="4000"/>
              <a:t> (1)</a:t>
            </a:r>
            <a:endParaRPr lang="cs-CZ" sz="4000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736980" y="1677394"/>
            <a:ext cx="1844352" cy="47797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latin typeface="Trebuchet MS" pitchFamily="34" charset="0"/>
              </a:rPr>
              <a:t>Podmienka</a:t>
            </a:r>
            <a:endParaRPr lang="cs-CZ" sz="2400" b="1" dirty="0">
              <a:latin typeface="Trebuchet MS" pitchFamily="34" charset="0"/>
            </a:endParaRPr>
          </a:p>
        </p:txBody>
      </p:sp>
      <p:sp>
        <p:nvSpPr>
          <p:cNvPr id="12" name="Right Brace 11"/>
          <p:cNvSpPr/>
          <p:nvPr/>
        </p:nvSpPr>
        <p:spPr bwMode="auto">
          <a:xfrm rot="16200000">
            <a:off x="3377682" y="830425"/>
            <a:ext cx="550507" cy="3303037"/>
          </a:xfrm>
          <a:prstGeom prst="rightBrace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flipH="1">
            <a:off x="6540760" y="2304661"/>
            <a:ext cx="559836" cy="97038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716554" y="1531214"/>
            <a:ext cx="3156857" cy="83099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Príkazy na vykonanie, ak podmienka </a:t>
            </a:r>
            <a:r>
              <a:rPr lang="sk-SK" sz="2400" b="1" dirty="0">
                <a:latin typeface="Trebuchet MS" pitchFamily="34" charset="0"/>
              </a:rPr>
              <a:t>platí</a:t>
            </a:r>
            <a:endParaRPr lang="cs-CZ" sz="2400" b="1" dirty="0">
              <a:latin typeface="Trebuchet MS" pitchFamily="34" charset="0"/>
            </a:endParaRPr>
          </a:p>
        </p:txBody>
      </p:sp>
      <p:sp>
        <p:nvSpPr>
          <p:cNvPr id="16" name="Line 5"/>
          <p:cNvSpPr>
            <a:spLocks noChangeShapeType="1"/>
          </p:cNvSpPr>
          <p:nvPr/>
        </p:nvSpPr>
        <p:spPr bwMode="auto">
          <a:xfrm flipH="1" flipV="1">
            <a:off x="5449078" y="5150499"/>
            <a:ext cx="1169436" cy="60960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5411754" y="5705108"/>
            <a:ext cx="3359021" cy="83099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Príkazy na vykonanie, ak podmienka </a:t>
            </a:r>
            <a:r>
              <a:rPr lang="sk-SK" sz="2400" b="1" dirty="0">
                <a:latin typeface="Trebuchet MS" pitchFamily="34" charset="0"/>
              </a:rPr>
              <a:t>neplatí</a:t>
            </a:r>
            <a:endParaRPr lang="cs-CZ" sz="2400" b="1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Podmienkový príkaz </a:t>
            </a:r>
            <a:r>
              <a:rPr lang="en-US" sz="4000"/>
              <a:t>(2)</a:t>
            </a:r>
            <a:endParaRPr lang="cs-CZ" sz="4000"/>
          </a:p>
        </p:txBody>
      </p:sp>
      <p:sp>
        <p:nvSpPr>
          <p:cNvPr id="3686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23913" y="1539875"/>
            <a:ext cx="8034337" cy="443865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cs-CZ" b="1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b="1">
                <a:solidFill>
                  <a:srgbClr val="7F0055"/>
                </a:solidFill>
                <a:latin typeface="Courier New" pitchFamily="49" charset="0"/>
              </a:rPr>
              <a:t>if</a:t>
            </a:r>
            <a:r>
              <a:rPr lang="cs-CZ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en-US" b="1">
                <a:solidFill>
                  <a:schemeClr val="hlink"/>
                </a:solidFill>
                <a:latin typeface="Courier New" pitchFamily="49" charset="0"/>
              </a:rPr>
              <a:t>podmienka</a:t>
            </a:r>
            <a:r>
              <a:rPr lang="cs-CZ">
                <a:solidFill>
                  <a:srgbClr val="000000"/>
                </a:solidFill>
                <a:latin typeface="Courier New" pitchFamily="49" charset="0"/>
              </a:rPr>
              <a:t>) {</a:t>
            </a:r>
            <a:endParaRPr lang="cs-CZ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b="1">
                <a:solidFill>
                  <a:srgbClr val="7F0055"/>
                </a:solidFill>
                <a:latin typeface="Courier New" pitchFamily="49" charset="0"/>
              </a:rPr>
              <a:t>		</a:t>
            </a: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pr</a:t>
            </a:r>
            <a:r>
              <a:rPr lang="sk-SK" b="1">
                <a:solidFill>
                  <a:srgbClr val="FF0000"/>
                </a:solidFill>
                <a:latin typeface="Courier New" pitchFamily="49" charset="0"/>
              </a:rPr>
              <a:t>íkazy ak podmienka </a:t>
            </a:r>
            <a:r>
              <a:rPr lang="sk-SK" b="1">
                <a:solidFill>
                  <a:srgbClr val="003366"/>
                </a:solidFill>
                <a:latin typeface="Courier New" pitchFamily="49" charset="0"/>
              </a:rPr>
              <a:t>platí</a:t>
            </a:r>
            <a:endParaRPr lang="cs-CZ" b="1">
              <a:solidFill>
                <a:srgbClr val="003366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>
                <a:solidFill>
                  <a:srgbClr val="000000"/>
                </a:solidFill>
                <a:latin typeface="Courier New" pitchFamily="49" charset="0"/>
              </a:rPr>
              <a:t>} </a:t>
            </a:r>
            <a:r>
              <a:rPr lang="cs-CZ" b="1">
                <a:solidFill>
                  <a:srgbClr val="7F0055"/>
                </a:solidFill>
                <a:latin typeface="Courier New" pitchFamily="49" charset="0"/>
              </a:rPr>
              <a:t>else</a:t>
            </a:r>
            <a:r>
              <a:rPr lang="cs-CZ">
                <a:solidFill>
                  <a:srgbClr val="000000"/>
                </a:solidFill>
                <a:latin typeface="Courier New" pitchFamily="49" charset="0"/>
              </a:rPr>
              <a:t> {</a:t>
            </a:r>
            <a:endParaRPr lang="cs-CZ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b="1">
                <a:solidFill>
                  <a:srgbClr val="7F0055"/>
                </a:solidFill>
                <a:latin typeface="Courier New" pitchFamily="49" charset="0"/>
              </a:rPr>
              <a:t>		</a:t>
            </a:r>
            <a:r>
              <a:rPr lang="en-US" b="1">
                <a:solidFill>
                  <a:srgbClr val="FF0000"/>
                </a:solidFill>
                <a:latin typeface="Courier New" pitchFamily="49" charset="0"/>
              </a:rPr>
              <a:t>pr</a:t>
            </a:r>
            <a:r>
              <a:rPr lang="sk-SK" b="1">
                <a:solidFill>
                  <a:srgbClr val="FF0000"/>
                </a:solidFill>
                <a:latin typeface="Courier New" pitchFamily="49" charset="0"/>
              </a:rPr>
              <a:t>íkazy ak podmienka </a:t>
            </a:r>
            <a:r>
              <a:rPr lang="sk-SK" b="1">
                <a:solidFill>
                  <a:srgbClr val="003366"/>
                </a:solidFill>
                <a:latin typeface="Courier New" pitchFamily="49" charset="0"/>
              </a:rPr>
              <a:t>neplatí</a:t>
            </a:r>
          </a:p>
          <a:p>
            <a:pPr eaLnBrk="1" hangingPunct="1">
              <a:buFontTx/>
              <a:buNone/>
            </a:pPr>
            <a:r>
              <a:rPr lang="cs-CZ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cs-CZ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cs-CZ"/>
          </a:p>
        </p:txBody>
      </p:sp>
      <p:pic>
        <p:nvPicPr>
          <p:cNvPr id="36868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7738" y="4792663"/>
            <a:ext cx="2814637" cy="1601787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Logický výraz </a:t>
            </a:r>
            <a:r>
              <a:rPr lang="en-US" sz="4000"/>
              <a:t>(1)</a:t>
            </a:r>
            <a:endParaRPr lang="cs-CZ" sz="400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b="1" dirty="0">
                <a:solidFill>
                  <a:srgbClr val="FF0000"/>
                </a:solidFill>
              </a:rPr>
              <a:t>Podmienka</a:t>
            </a:r>
            <a:r>
              <a:rPr lang="sk-SK" dirty="0"/>
              <a:t> sa zadáva vždy ako </a:t>
            </a:r>
            <a:r>
              <a:rPr lang="sk-SK" b="1" dirty="0">
                <a:solidFill>
                  <a:srgbClr val="FF0000"/>
                </a:solidFill>
              </a:rPr>
              <a:t>logický výraz</a:t>
            </a:r>
          </a:p>
          <a:p>
            <a:pPr eaLnBrk="1" hangingPunct="1">
              <a:lnSpc>
                <a:spcPct val="90000"/>
              </a:lnSpc>
            </a:pPr>
            <a:r>
              <a:rPr lang="sk-SK" dirty="0"/>
              <a:t>Logický výraz je výraz, ktorého výsledkom je </a:t>
            </a:r>
            <a:r>
              <a:rPr lang="sk-SK" b="1" dirty="0" err="1"/>
              <a:t>pravdivostná</a:t>
            </a:r>
            <a:r>
              <a:rPr lang="sk-SK" b="1" dirty="0"/>
              <a:t> hodnota</a:t>
            </a:r>
            <a:r>
              <a:rPr lang="sk-SK" dirty="0"/>
              <a:t>: pravda</a:t>
            </a:r>
            <a:r>
              <a:rPr lang="en-US" dirty="0"/>
              <a:t>/</a:t>
            </a:r>
            <a:r>
              <a:rPr lang="en-US" dirty="0" err="1"/>
              <a:t>nepravda</a:t>
            </a: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 err="1"/>
              <a:t>Logick</a:t>
            </a:r>
            <a:r>
              <a:rPr lang="sk-SK" dirty="0"/>
              <a:t>ý výraz sa skladá z: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Porovnávacích operátorov</a:t>
            </a:r>
            <a:r>
              <a:rPr lang="en-US" dirty="0"/>
              <a:t> pre </a:t>
            </a:r>
            <a:r>
              <a:rPr lang="sk-SK" dirty="0"/>
              <a:t>číselné hodnoty </a:t>
            </a:r>
          </a:p>
          <a:p>
            <a:pPr lvl="2" eaLnBrk="1" hangingPunct="1">
              <a:lnSpc>
                <a:spcPct val="90000"/>
              </a:lnSpc>
            </a:pPr>
            <a:r>
              <a:rPr lang="sk-SK" dirty="0"/>
              <a:t>Ostrá nerovnosť </a:t>
            </a:r>
            <a:r>
              <a:rPr lang="en-US" dirty="0"/>
              <a:t>&gt;, &lt;</a:t>
            </a:r>
            <a:endParaRPr lang="sk-SK" dirty="0"/>
          </a:p>
          <a:p>
            <a:pPr lvl="2" eaLnBrk="1" hangingPunct="1">
              <a:lnSpc>
                <a:spcPct val="90000"/>
              </a:lnSpc>
            </a:pPr>
            <a:r>
              <a:rPr lang="sk-SK" dirty="0"/>
              <a:t>Neostrá nerovnosť </a:t>
            </a:r>
            <a:r>
              <a:rPr lang="en-US" dirty="0"/>
              <a:t>&gt;=, &lt;=</a:t>
            </a:r>
            <a:endParaRPr lang="sk-SK" dirty="0"/>
          </a:p>
          <a:p>
            <a:pPr lvl="2" eaLnBrk="1" hangingPunct="1">
              <a:lnSpc>
                <a:spcPct val="90000"/>
              </a:lnSpc>
            </a:pPr>
            <a:r>
              <a:rPr lang="sk-SK" b="1" dirty="0">
                <a:solidFill>
                  <a:srgbClr val="FF0000"/>
                </a:solidFill>
              </a:rPr>
              <a:t>Rovnosť </a:t>
            </a:r>
            <a:r>
              <a:rPr lang="en-US" b="1" dirty="0">
                <a:solidFill>
                  <a:srgbClr val="FF0000"/>
                </a:solidFill>
              </a:rPr>
              <a:t>==</a:t>
            </a:r>
            <a:endParaRPr lang="sk-SK" b="1" dirty="0">
              <a:solidFill>
                <a:srgbClr val="FF0000"/>
              </a:solidFill>
            </a:endParaRPr>
          </a:p>
          <a:p>
            <a:pPr lvl="2" eaLnBrk="1" hangingPunct="1">
              <a:lnSpc>
                <a:spcPct val="90000"/>
              </a:lnSpc>
            </a:pPr>
            <a:r>
              <a:rPr lang="sk-SK" dirty="0"/>
              <a:t>Nerovnosť </a:t>
            </a:r>
            <a:r>
              <a:rPr lang="en-US" dirty="0"/>
              <a:t>!=</a:t>
            </a:r>
            <a:r>
              <a:rPr lang="sk-SK" dirty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err="1"/>
              <a:t>Logick</a:t>
            </a:r>
            <a:r>
              <a:rPr lang="sk-SK" dirty="0" err="1"/>
              <a:t>ých</a:t>
            </a:r>
            <a:r>
              <a:rPr lang="sk-SK" dirty="0"/>
              <a:t> spojok</a:t>
            </a:r>
            <a:r>
              <a:rPr lang="en-US" dirty="0"/>
              <a:t> (a, </a:t>
            </a:r>
            <a:r>
              <a:rPr lang="en-US" dirty="0" err="1"/>
              <a:t>alebo</a:t>
            </a:r>
            <a:r>
              <a:rPr lang="en-US" dirty="0"/>
              <a:t>, …)</a:t>
            </a:r>
            <a:endParaRPr lang="cs-CZ" dirty="0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 flipV="1">
            <a:off x="3461657" y="4758612"/>
            <a:ext cx="3147526" cy="12441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466113" y="4408152"/>
            <a:ext cx="2276671" cy="83099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latin typeface="Trebuchet MS" pitchFamily="34" charset="0"/>
              </a:rPr>
              <a:t>Pozor</a:t>
            </a:r>
            <a:r>
              <a:rPr lang="en-US" sz="2400" b="1" dirty="0">
                <a:latin typeface="Trebuchet MS" pitchFamily="34" charset="0"/>
              </a:rPr>
              <a:t>, </a:t>
            </a:r>
            <a:r>
              <a:rPr lang="sk-SK" sz="2400" b="1" dirty="0">
                <a:latin typeface="Trebuchet MS" pitchFamily="34" charset="0"/>
              </a:rPr>
              <a:t>nie </a:t>
            </a:r>
            <a:r>
              <a:rPr lang="en-US" sz="2400" b="1" dirty="0">
                <a:latin typeface="Trebuchet MS" pitchFamily="34" charset="0"/>
              </a:rPr>
              <a:t>= </a:t>
            </a:r>
          </a:p>
          <a:p>
            <a:pPr algn="ctr"/>
            <a:r>
              <a:rPr lang="en-US" sz="2400" dirty="0">
                <a:latin typeface="Trebuchet MS" pitchFamily="34" charset="0"/>
              </a:rPr>
              <a:t>(</a:t>
            </a:r>
            <a:r>
              <a:rPr lang="sk-SK" sz="2400" dirty="0">
                <a:latin typeface="Trebuchet MS" pitchFamily="34" charset="0"/>
              </a:rPr>
              <a:t>častá chyba</a:t>
            </a:r>
            <a:r>
              <a:rPr lang="en-US" sz="2400" dirty="0">
                <a:latin typeface="Trebuchet MS" pitchFamily="34" charset="0"/>
              </a:rPr>
              <a:t>!)</a:t>
            </a:r>
            <a:endParaRPr lang="cs-CZ" sz="2400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„Magická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for</a:t>
            </a:r>
            <a:r>
              <a:rPr lang="en-US" dirty="0"/>
              <a:t>-m</a:t>
            </a:r>
            <a:r>
              <a:rPr lang="sk-SK" dirty="0" err="1"/>
              <a:t>ul</a:t>
            </a:r>
            <a:r>
              <a:rPr lang="en-US" dirty="0"/>
              <a:t>k</a:t>
            </a:r>
            <a:r>
              <a:rPr lang="sk-SK" dirty="0"/>
              <a:t>a“ na opakovanie </a:t>
            </a:r>
            <a:r>
              <a:rPr lang="en-US" dirty="0" err="1"/>
              <a:t>skupiny</a:t>
            </a:r>
            <a:r>
              <a:rPr lang="en-US" dirty="0"/>
              <a:t> </a:t>
            </a:r>
            <a:r>
              <a:rPr lang="sk-SK" dirty="0"/>
              <a:t>príkazov</a:t>
            </a:r>
            <a:r>
              <a:rPr lang="en-US" dirty="0"/>
              <a:t>:</a:t>
            </a:r>
            <a:endParaRPr lang="sk-SK" dirty="0"/>
          </a:p>
          <a:p>
            <a:pPr eaLnBrk="1" hangingPunct="1"/>
            <a:endParaRPr lang="sk-SK" dirty="0"/>
          </a:p>
          <a:p>
            <a:pPr eaLnBrk="1" hangingPunct="1">
              <a:buFontTx/>
              <a:buNone/>
            </a:pPr>
            <a:r>
              <a:rPr lang="sk-SK" b="1" dirty="0">
                <a:solidFill>
                  <a:srgbClr val="7F0055"/>
                </a:solidFill>
                <a:latin typeface="Courier New" pitchFamily="49" charset="0"/>
              </a:rPr>
              <a:t>  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for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i=0; i&lt;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4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; i++) {</a:t>
            </a:r>
            <a:endParaRPr lang="sk-SK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b="1" dirty="0">
                <a:solidFill>
                  <a:srgbClr val="7F0055"/>
                </a:solidFill>
                <a:latin typeface="Courier New" pitchFamily="49" charset="0"/>
              </a:rPr>
              <a:t>    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step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(100);</a:t>
            </a:r>
            <a:endParaRPr lang="sk-SK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b="1" dirty="0">
                <a:solidFill>
                  <a:srgbClr val="7F0055"/>
                </a:solidFill>
                <a:latin typeface="Courier New" pitchFamily="49" charset="0"/>
              </a:rPr>
              <a:t>    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.turn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9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0);</a:t>
            </a:r>
            <a:endParaRPr lang="sk-SK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  }</a:t>
            </a:r>
            <a:endParaRPr lang="sk-SK" dirty="0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H="1">
            <a:off x="4618652" y="2407298"/>
            <a:ext cx="1576871" cy="55983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061790" y="1937757"/>
            <a:ext cx="2587688" cy="83099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Koľko krát sa má niečo opakovať</a:t>
            </a:r>
            <a:endParaRPr lang="cs-CZ" sz="2400" dirty="0">
              <a:latin typeface="Trebuchet MS" pitchFamily="34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178493" y="3601717"/>
            <a:ext cx="2587688" cy="83099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>
                <a:latin typeface="Trebuchet MS" pitchFamily="34" charset="0"/>
              </a:rPr>
              <a:t>Pr</a:t>
            </a:r>
            <a:r>
              <a:rPr lang="sk-SK" sz="2400" dirty="0" err="1">
                <a:latin typeface="Trebuchet MS" pitchFamily="34" charset="0"/>
              </a:rPr>
              <a:t>íkazy</a:t>
            </a:r>
            <a:r>
              <a:rPr lang="sk-SK" sz="2400" dirty="0">
                <a:latin typeface="Trebuchet MS" pitchFamily="34" charset="0"/>
              </a:rPr>
              <a:t>, ktoré za majú opakovať</a:t>
            </a:r>
            <a:endParaRPr lang="cs-CZ" sz="2400" dirty="0">
              <a:latin typeface="Trebuchet MS" pitchFamily="34" charset="0"/>
            </a:endParaRPr>
          </a:p>
        </p:txBody>
      </p:sp>
      <p:sp>
        <p:nvSpPr>
          <p:cNvPr id="13" name="Right Brace 12"/>
          <p:cNvSpPr/>
          <p:nvPr/>
        </p:nvSpPr>
        <p:spPr bwMode="auto">
          <a:xfrm>
            <a:off x="4749282" y="3461657"/>
            <a:ext cx="345233" cy="1119673"/>
          </a:xfrm>
          <a:prstGeom prst="rightBrace">
            <a:avLst/>
          </a:prstGeom>
          <a:noFill/>
          <a:ln w="28575" cap="flat" cmpd="sng" algn="ctr">
            <a:solidFill>
              <a:schemeClr val="accent5">
                <a:lumMod val="2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812" y="5299787"/>
            <a:ext cx="8104890" cy="1344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6314E30B-D39F-4E9B-8054-36D60EB82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 </a:t>
            </a:r>
            <a:r>
              <a:rPr lang="en-US" dirty="0" err="1"/>
              <a:t>predo</a:t>
            </a:r>
            <a:r>
              <a:rPr lang="sk-SK" dirty="0" err="1"/>
              <a:t>šlej</a:t>
            </a:r>
            <a:r>
              <a:rPr lang="sk-SK" dirty="0"/>
              <a:t> prednáške</a:t>
            </a:r>
            <a:r>
              <a:rPr lang="en-US" dirty="0"/>
              <a:t> (3)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30462228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Logick</a:t>
            </a:r>
            <a:r>
              <a:rPr lang="sk-SK" sz="4000"/>
              <a:t>ý výraz </a:t>
            </a:r>
            <a:r>
              <a:rPr lang="en-US" sz="4000"/>
              <a:t>(2)</a:t>
            </a:r>
            <a:endParaRPr lang="cs-CZ" sz="4000"/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/>
              <a:t>Logick</a:t>
            </a:r>
            <a:r>
              <a:rPr lang="sk-SK" sz="2400"/>
              <a:t>é spojky:</a:t>
            </a:r>
          </a:p>
          <a:p>
            <a:pPr lvl="1" eaLnBrk="1" hangingPunct="1"/>
            <a:r>
              <a:rPr lang="en-US" sz="2000" i="1"/>
              <a:t>(vyraz1)</a:t>
            </a:r>
            <a:r>
              <a:rPr lang="en-US" sz="2000"/>
              <a:t> </a:t>
            </a:r>
            <a:r>
              <a:rPr lang="en-US" sz="2000">
                <a:solidFill>
                  <a:srgbClr val="FF0000"/>
                </a:solidFill>
              </a:rPr>
              <a:t>&amp;&amp;</a:t>
            </a:r>
            <a:r>
              <a:rPr lang="en-US" sz="2000"/>
              <a:t> </a:t>
            </a:r>
            <a:r>
              <a:rPr lang="en-US" sz="2000" i="1"/>
              <a:t>(vyraz2)</a:t>
            </a:r>
            <a:r>
              <a:rPr lang="en-US" sz="2000"/>
              <a:t> </a:t>
            </a:r>
            <a:r>
              <a:rPr lang="sk-SK" sz="2000"/>
              <a:t>...</a:t>
            </a:r>
            <a:r>
              <a:rPr lang="en-US" sz="2000"/>
              <a:t> plat</a:t>
            </a:r>
            <a:r>
              <a:rPr lang="sk-SK" sz="2000"/>
              <a:t>í </a:t>
            </a:r>
            <a:r>
              <a:rPr lang="sk-SK" sz="2000" i="1"/>
              <a:t>vyraz1</a:t>
            </a:r>
            <a:r>
              <a:rPr lang="en-US" sz="2000"/>
              <a:t> </a:t>
            </a:r>
            <a:r>
              <a:rPr lang="en-US" sz="2000">
                <a:solidFill>
                  <a:srgbClr val="FF0000"/>
                </a:solidFill>
              </a:rPr>
              <a:t>a</a:t>
            </a:r>
            <a:r>
              <a:rPr lang="sk-SK" sz="2000"/>
              <a:t> </a:t>
            </a:r>
            <a:r>
              <a:rPr lang="sk-SK" sz="2000" i="1"/>
              <a:t>vyraz2</a:t>
            </a:r>
            <a:endParaRPr lang="en-US" sz="2000" i="1"/>
          </a:p>
          <a:p>
            <a:pPr lvl="1" eaLnBrk="1" hangingPunct="1"/>
            <a:r>
              <a:rPr lang="en-US" sz="2000" i="1"/>
              <a:t>(vyraz1)</a:t>
            </a:r>
            <a:r>
              <a:rPr lang="en-US" sz="2000"/>
              <a:t> </a:t>
            </a:r>
            <a:r>
              <a:rPr lang="en-US" sz="2000">
                <a:solidFill>
                  <a:srgbClr val="FF0000"/>
                </a:solidFill>
              </a:rPr>
              <a:t>||</a:t>
            </a:r>
            <a:r>
              <a:rPr lang="en-US" sz="2000"/>
              <a:t> </a:t>
            </a:r>
            <a:r>
              <a:rPr lang="en-US" sz="2000" i="1"/>
              <a:t>(vyraz2)</a:t>
            </a:r>
            <a:r>
              <a:rPr lang="sk-SK" sz="2000" i="1"/>
              <a:t> ...</a:t>
            </a:r>
            <a:r>
              <a:rPr lang="en-US" sz="2000"/>
              <a:t> plat</a:t>
            </a:r>
            <a:r>
              <a:rPr lang="sk-SK" sz="2000"/>
              <a:t>í </a:t>
            </a:r>
            <a:r>
              <a:rPr lang="sk-SK" sz="2000" i="1"/>
              <a:t>vyraz1</a:t>
            </a:r>
            <a:r>
              <a:rPr lang="en-US" sz="2000"/>
              <a:t> </a:t>
            </a:r>
            <a:r>
              <a:rPr lang="en-US" sz="2000">
                <a:solidFill>
                  <a:srgbClr val="FF0000"/>
                </a:solidFill>
              </a:rPr>
              <a:t>alebo</a:t>
            </a:r>
            <a:r>
              <a:rPr lang="sk-SK" sz="2000"/>
              <a:t> </a:t>
            </a:r>
            <a:r>
              <a:rPr lang="sk-SK" sz="2000" i="1"/>
              <a:t>vyraz2</a:t>
            </a:r>
            <a:endParaRPr lang="en-US" sz="2000" i="1"/>
          </a:p>
          <a:p>
            <a:pPr lvl="1" eaLnBrk="1" hangingPunct="1"/>
            <a:r>
              <a:rPr lang="en-US" sz="2000" i="1">
                <a:solidFill>
                  <a:srgbClr val="FF0000"/>
                </a:solidFill>
              </a:rPr>
              <a:t>!</a:t>
            </a:r>
            <a:r>
              <a:rPr lang="en-US" sz="2000" i="1"/>
              <a:t>(vyraz)</a:t>
            </a:r>
            <a:r>
              <a:rPr lang="en-US" sz="2000"/>
              <a:t> plat</a:t>
            </a:r>
            <a:r>
              <a:rPr lang="sk-SK" sz="2000"/>
              <a:t>í práve vtedy ak neplatí vyraz</a:t>
            </a:r>
          </a:p>
          <a:p>
            <a:pPr eaLnBrk="1" hangingPunct="1"/>
            <a:r>
              <a:rPr lang="sk-SK" sz="2400"/>
              <a:t>Príklady:</a:t>
            </a:r>
          </a:p>
          <a:p>
            <a:pPr lvl="1" eaLnBrk="1" hangingPunct="1">
              <a:buFontTx/>
              <a:buNone/>
            </a:pPr>
            <a:r>
              <a:rPr lang="sk-SK" sz="2000">
                <a:solidFill>
                  <a:srgbClr val="000000"/>
                </a:solidFill>
                <a:latin typeface="Courier New" pitchFamily="49" charset="0"/>
              </a:rPr>
              <a:t>x == 2</a:t>
            </a:r>
            <a:endParaRPr lang="sk-SK" sz="2000"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r>
              <a:rPr lang="sk-SK" sz="2000" b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2000">
                <a:solidFill>
                  <a:srgbClr val="000000"/>
                </a:solidFill>
                <a:latin typeface="Courier New" pitchFamily="49" charset="0"/>
              </a:rPr>
              <a:t>.getX() &gt; 100</a:t>
            </a:r>
            <a:endParaRPr lang="sk-SK" sz="2000"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r>
              <a:rPr lang="sk-SK" sz="2000">
                <a:solidFill>
                  <a:srgbClr val="000000"/>
                </a:solidFill>
                <a:latin typeface="Courier New" pitchFamily="49" charset="0"/>
              </a:rPr>
              <a:t>(x &gt;= 100) &amp;&amp; (x &lt;= 200)</a:t>
            </a:r>
            <a:endParaRPr lang="sk-SK" sz="2000"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r>
              <a:rPr lang="sk-SK" sz="2000">
                <a:solidFill>
                  <a:srgbClr val="000000"/>
                </a:solidFill>
                <a:latin typeface="Courier New" pitchFamily="49" charset="0"/>
              </a:rPr>
              <a:t>(x &lt; 30) || (x &gt; 100)</a:t>
            </a:r>
            <a:endParaRPr lang="sk-SK" sz="2000"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r>
              <a:rPr lang="sk-SK" sz="2000" b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2000">
                <a:solidFill>
                  <a:srgbClr val="000000"/>
                </a:solidFill>
                <a:latin typeface="Courier New" pitchFamily="49" charset="0"/>
              </a:rPr>
              <a:t>.distanceTo(100, 100) &gt; 300</a:t>
            </a:r>
            <a:endParaRPr lang="sk-SK" sz="2000"/>
          </a:p>
          <a:p>
            <a:pPr eaLnBrk="1" hangingPunct="1"/>
            <a:endParaRPr lang="cs-CZ" sz="240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6818733" y="1772136"/>
          <a:ext cx="309563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" name="Rovnica" r:id="rId3" imgW="139680" imgH="126720" progId="Equation.3">
                  <p:embed/>
                </p:oleObj>
              </mc:Choice>
              <mc:Fallback>
                <p:oleObj name="Rovnica" r:id="rId3" imgW="139680" imgH="1267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8733" y="1772136"/>
                        <a:ext cx="309563" cy="341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5"/>
          <p:cNvGraphicFramePr>
            <a:graphicFrameLocks noChangeAspect="1"/>
          </p:cNvGraphicFramePr>
          <p:nvPr/>
        </p:nvGraphicFramePr>
        <p:xfrm>
          <a:off x="7109635" y="2221399"/>
          <a:ext cx="309562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4" name="Rovnica" r:id="rId5" imgW="139680" imgH="126720" progId="Equation.3">
                  <p:embed/>
                </p:oleObj>
              </mc:Choice>
              <mc:Fallback>
                <p:oleObj name="Rovnica" r:id="rId5" imgW="139680" imgH="1267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9635" y="2221399"/>
                        <a:ext cx="309562" cy="341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6"/>
          <p:cNvGraphicFramePr>
            <a:graphicFrameLocks noChangeAspect="1"/>
          </p:cNvGraphicFramePr>
          <p:nvPr/>
        </p:nvGraphicFramePr>
        <p:xfrm>
          <a:off x="6388716" y="2676621"/>
          <a:ext cx="338137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5" name="Rovnica" r:id="rId7" imgW="152280" imgH="101520" progId="Equation.3">
                  <p:embed/>
                </p:oleObj>
              </mc:Choice>
              <mc:Fallback>
                <p:oleObj name="Rovnica" r:id="rId7" imgW="152280" imgH="10152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8716" y="2676621"/>
                        <a:ext cx="338137" cy="273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Bar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err="1"/>
              <a:t>Zbesil</a:t>
            </a:r>
            <a:r>
              <a:rPr lang="sk-SK" sz="3200" dirty="0"/>
              <a:t>á korytnačka na povrázku</a:t>
            </a:r>
            <a:endParaRPr lang="cs-CZ" sz="3200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/>
              <a:t>Vytvorme metódu realizujúcu zadaný počet </a:t>
            </a:r>
            <a:r>
              <a:rPr lang="sk-SK" b="1"/>
              <a:t>náhodných krokov</a:t>
            </a:r>
            <a:r>
              <a:rPr lang="sk-SK"/>
              <a:t> tak, aby korytnačka sa nikdy nevzdialila viac ako 100 od miesta kde začala ...</a:t>
            </a:r>
          </a:p>
          <a:p>
            <a:pPr eaLnBrk="1" hangingPunct="1"/>
            <a:r>
              <a:rPr lang="sk-SK"/>
              <a:t>Jeden krok:</a:t>
            </a:r>
          </a:p>
          <a:p>
            <a:pPr lvl="1" eaLnBrk="1" hangingPunct="1"/>
            <a:r>
              <a:rPr lang="sk-SK"/>
              <a:t>Náhodne sa otoč</a:t>
            </a:r>
          </a:p>
          <a:p>
            <a:pPr lvl="1" eaLnBrk="1" hangingPunct="1"/>
            <a:r>
              <a:rPr lang="sk-SK"/>
              <a:t>Sprav krok dĺžky 10</a:t>
            </a:r>
          </a:p>
          <a:p>
            <a:pPr lvl="1" eaLnBrk="1" hangingPunct="1"/>
            <a:r>
              <a:rPr lang="sk-SK" b="1">
                <a:solidFill>
                  <a:srgbClr val="FF0000"/>
                </a:solidFill>
              </a:rPr>
              <a:t>Ak</a:t>
            </a:r>
            <a:r>
              <a:rPr lang="sk-SK"/>
              <a:t> si ďalej ako 100 od začiatku, </a:t>
            </a:r>
          </a:p>
          <a:p>
            <a:pPr lvl="1" eaLnBrk="1" hangingPunct="1">
              <a:buFontTx/>
              <a:buNone/>
            </a:pPr>
            <a:r>
              <a:rPr lang="sk-SK"/>
              <a:t>	</a:t>
            </a:r>
            <a:r>
              <a:rPr lang="sk-SK" b="1">
                <a:solidFill>
                  <a:srgbClr val="FF0000"/>
                </a:solidFill>
              </a:rPr>
              <a:t>tak</a:t>
            </a:r>
            <a:r>
              <a:rPr lang="sk-SK"/>
              <a:t> sprav krok späť</a:t>
            </a:r>
          </a:p>
          <a:p>
            <a:pPr lvl="1" eaLnBrk="1" hangingPunct="1"/>
            <a:endParaRPr lang="cs-CZ"/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6175" y="3495675"/>
            <a:ext cx="229552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/>
              <a:t>Podmienkový </a:t>
            </a:r>
            <a:r>
              <a:rPr lang="en-US" dirty="0"/>
              <a:t>pr</a:t>
            </a:r>
            <a:r>
              <a:rPr lang="sk-SK" dirty="0" err="1"/>
              <a:t>íkaz</a:t>
            </a:r>
            <a:r>
              <a:rPr lang="sk-SK" dirty="0"/>
              <a:t> bez </a:t>
            </a:r>
            <a:r>
              <a:rPr lang="sk-SK" dirty="0" err="1"/>
              <a:t>else</a:t>
            </a:r>
            <a:endParaRPr lang="cs-CZ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Niekedy potrebujeme niečo spraviť, ak je splnená podmienka, ale </a:t>
            </a:r>
            <a:r>
              <a:rPr lang="sk-SK" b="1" dirty="0">
                <a:solidFill>
                  <a:srgbClr val="FF0000"/>
                </a:solidFill>
              </a:rPr>
              <a:t>v opačnom prípade</a:t>
            </a:r>
            <a:r>
              <a:rPr lang="sk-SK" dirty="0"/>
              <a:t> nepotrebujeme spraviť </a:t>
            </a:r>
            <a:r>
              <a:rPr lang="sk-SK" b="1" dirty="0">
                <a:solidFill>
                  <a:srgbClr val="FF0000"/>
                </a:solidFill>
              </a:rPr>
              <a:t>nič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sk-SK" dirty="0"/>
              <a:t>Namiesto napísania prázdnej </a:t>
            </a:r>
            <a:r>
              <a:rPr lang="sk-SK" i="1" dirty="0" err="1"/>
              <a:t>else</a:t>
            </a:r>
            <a:r>
              <a:rPr lang="sk-SK" dirty="0"/>
              <a:t> vetvy ju môžeme pokojne vynechať:</a:t>
            </a:r>
          </a:p>
          <a:p>
            <a:pPr eaLnBrk="1" hangingPunct="1">
              <a:buFontTx/>
              <a:buNone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    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if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en-US" b="1" dirty="0" err="1">
                <a:solidFill>
                  <a:schemeClr val="hlink"/>
                </a:solidFill>
                <a:latin typeface="Courier New" pitchFamily="49" charset="0"/>
              </a:rPr>
              <a:t>podmienka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) {</a:t>
            </a:r>
            <a:endParaRPr lang="cs-CZ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		   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pr</a:t>
            </a:r>
            <a:r>
              <a:rPr lang="sk-SK" b="1" dirty="0" err="1">
                <a:solidFill>
                  <a:srgbClr val="FF0000"/>
                </a:solidFill>
                <a:latin typeface="Courier New" pitchFamily="49" charset="0"/>
              </a:rPr>
              <a:t>íkazy</a:t>
            </a:r>
            <a:r>
              <a:rPr lang="sk-SK" b="1" dirty="0">
                <a:solidFill>
                  <a:srgbClr val="FF0000"/>
                </a:solidFill>
                <a:latin typeface="Courier New" pitchFamily="49" charset="0"/>
              </a:rPr>
              <a:t> ak podmienka </a:t>
            </a:r>
            <a:r>
              <a:rPr lang="sk-SK" b="1" dirty="0">
                <a:solidFill>
                  <a:srgbClr val="003366"/>
                </a:solidFill>
                <a:latin typeface="Courier New" pitchFamily="49" charset="0"/>
              </a:rPr>
              <a:t>platí</a:t>
            </a:r>
            <a:endParaRPr lang="cs-CZ" b="1" dirty="0">
              <a:solidFill>
                <a:srgbClr val="003366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    }</a:t>
            </a:r>
          </a:p>
        </p:txBody>
      </p:sp>
    </p:spTree>
    <p:extLst>
      <p:ext uri="{BB962C8B-B14F-4D97-AF65-F5344CB8AC3E}">
        <p14:creationId xmlns:p14="http://schemas.microsoft.com/office/powerpoint/2010/main" val="2195522434"/>
      </p:ext>
    </p:extLst>
  </p:cSld>
  <p:clrMapOvr>
    <a:masterClrMapping/>
  </p:clrMapOvr>
  <p:transition spd="med">
    <p:randomBar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Špecialitky ...</a:t>
            </a:r>
            <a:endParaRPr lang="cs-CZ" sz="400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Za kučeravou zátvorkou sa nikdy nepíše bodkočiarka</a:t>
            </a:r>
            <a:r>
              <a:rPr lang="en-US" dirty="0"/>
              <a:t>!</a:t>
            </a:r>
            <a:endParaRPr lang="sk-SK" dirty="0"/>
          </a:p>
          <a:p>
            <a:pPr eaLnBrk="1" hangingPunct="1"/>
            <a:r>
              <a:rPr lang="sk-SK" dirty="0"/>
              <a:t>Na uloženie pravdivostnej hodnoty slúži typ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boolean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dirty="0"/>
              <a:t>s </a:t>
            </a:r>
            <a:r>
              <a:rPr lang="sk-SK" dirty="0" err="1"/>
              <a:t>literálmi</a:t>
            </a:r>
            <a:r>
              <a:rPr lang="sk-SK" dirty="0"/>
              <a:t>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true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en-US" dirty="0"/>
              <a:t>(</a:t>
            </a:r>
            <a:r>
              <a:rPr lang="en-US" dirty="0" err="1"/>
              <a:t>pravda</a:t>
            </a:r>
            <a:r>
              <a:rPr lang="en-US" dirty="0"/>
              <a:t>) a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false</a:t>
            </a:r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en-US" dirty="0"/>
              <a:t>(</a:t>
            </a:r>
            <a:r>
              <a:rPr lang="en-US" dirty="0" err="1"/>
              <a:t>nepravda</a:t>
            </a:r>
            <a:r>
              <a:rPr lang="en-US" dirty="0"/>
              <a:t>):</a:t>
            </a:r>
          </a:p>
          <a:p>
            <a:pPr lvl="1" eaLnBrk="1" hangingPunct="1">
              <a:buFontTx/>
              <a:buNone/>
            </a:pPr>
            <a:endParaRPr lang="en-US" sz="2000" b="1" dirty="0">
              <a:solidFill>
                <a:srgbClr val="7F0055"/>
              </a:solidFill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boolean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b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lizko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= (</a:t>
            </a: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.distanceTo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(100, 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100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) &lt; 30);</a:t>
            </a:r>
            <a:endParaRPr lang="cs-CZ" sz="2000" dirty="0"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boolean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somPravda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true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cs-CZ" sz="2000" dirty="0"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boolean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somNepravda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false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</p:txBody>
      </p:sp>
    </p:spTree>
  </p:cSld>
  <p:clrMapOvr>
    <a:masterClrMapping/>
  </p:clrMapOvr>
  <p:transition spd="med">
    <p:randomBar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„Tajné skratky“</a:t>
            </a:r>
            <a:endParaRPr lang="cs-CZ" sz="400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Ak x je premenná celočíselného typu, tak:</a:t>
            </a:r>
          </a:p>
          <a:p>
            <a:pPr lvl="1" eaLnBrk="1" hangingPunct="1"/>
            <a:r>
              <a:rPr lang="en-US" dirty="0">
                <a:solidFill>
                  <a:srgbClr val="FF0000"/>
                </a:solidFill>
              </a:rPr>
              <a:t>x++;</a:t>
            </a:r>
            <a:r>
              <a:rPr lang="en-US" dirty="0"/>
              <a:t> je to </a:t>
            </a:r>
            <a:r>
              <a:rPr lang="en-US" dirty="0" err="1"/>
              <a:t>ist</a:t>
            </a:r>
            <a:r>
              <a:rPr lang="sk-SK" dirty="0"/>
              <a:t>é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x = x + 1;</a:t>
            </a:r>
          </a:p>
          <a:p>
            <a:pPr lvl="1" eaLnBrk="1" hangingPunct="1"/>
            <a:r>
              <a:rPr lang="en-US" dirty="0">
                <a:solidFill>
                  <a:srgbClr val="FF0000"/>
                </a:solidFill>
              </a:rPr>
              <a:t>x--;</a:t>
            </a:r>
            <a:r>
              <a:rPr lang="en-US" dirty="0"/>
              <a:t> je to </a:t>
            </a:r>
            <a:r>
              <a:rPr lang="en-US" dirty="0" err="1"/>
              <a:t>ist</a:t>
            </a:r>
            <a:r>
              <a:rPr lang="sk-SK" dirty="0"/>
              <a:t>é ako x </a:t>
            </a:r>
            <a:r>
              <a:rPr lang="en-US" dirty="0"/>
              <a:t>= x – 1;</a:t>
            </a:r>
          </a:p>
          <a:p>
            <a:pPr lvl="1" eaLnBrk="1" hangingPunct="1"/>
            <a:r>
              <a:rPr lang="en-US" dirty="0">
                <a:solidFill>
                  <a:srgbClr val="FF0000"/>
                </a:solidFill>
              </a:rPr>
              <a:t>x += 5;</a:t>
            </a:r>
            <a:r>
              <a:rPr lang="en-US" dirty="0"/>
              <a:t> je to </a:t>
            </a:r>
            <a:r>
              <a:rPr lang="en-US" dirty="0" err="1"/>
              <a:t>ist</a:t>
            </a:r>
            <a:r>
              <a:rPr lang="sk-SK" dirty="0"/>
              <a:t>é ako x </a:t>
            </a:r>
            <a:r>
              <a:rPr lang="en-US" dirty="0"/>
              <a:t>= x + 5;</a:t>
            </a:r>
          </a:p>
          <a:p>
            <a:pPr lvl="1" eaLnBrk="1" hangingPunct="1"/>
            <a:r>
              <a:rPr lang="en-US" dirty="0">
                <a:solidFill>
                  <a:srgbClr val="FF0000"/>
                </a:solidFill>
              </a:rPr>
              <a:t>x *= y;</a:t>
            </a:r>
            <a:r>
              <a:rPr lang="en-US" dirty="0"/>
              <a:t> je to </a:t>
            </a:r>
            <a:r>
              <a:rPr lang="en-US" dirty="0" err="1"/>
              <a:t>ist</a:t>
            </a:r>
            <a:r>
              <a:rPr lang="sk-SK" dirty="0"/>
              <a:t>é ako x </a:t>
            </a:r>
            <a:r>
              <a:rPr lang="en-US" dirty="0"/>
              <a:t>= x * y;</a:t>
            </a:r>
          </a:p>
          <a:p>
            <a:pPr lvl="1" eaLnBrk="1" hangingPunct="1"/>
            <a:r>
              <a:rPr lang="en-US" dirty="0"/>
              <a:t>… a </a:t>
            </a:r>
            <a:r>
              <a:rPr lang="sk-SK" dirty="0"/>
              <a:t>ďalšie ...</a:t>
            </a:r>
          </a:p>
          <a:p>
            <a:pPr eaLnBrk="1" hangingPunct="1"/>
            <a:endParaRPr lang="sk-SK" dirty="0"/>
          </a:p>
          <a:p>
            <a:pPr eaLnBrk="1" hangingPunct="1"/>
            <a:r>
              <a:rPr lang="sk-SK" dirty="0"/>
              <a:t>Okrem </a:t>
            </a:r>
            <a:r>
              <a:rPr lang="en-US" dirty="0">
                <a:solidFill>
                  <a:srgbClr val="FF0000"/>
                </a:solidFill>
              </a:rPr>
              <a:t>x++</a:t>
            </a:r>
            <a:r>
              <a:rPr lang="en-US" dirty="0"/>
              <a:t> a </a:t>
            </a:r>
            <a:r>
              <a:rPr lang="en-US" dirty="0">
                <a:solidFill>
                  <a:srgbClr val="FF0000"/>
                </a:solidFill>
              </a:rPr>
              <a:t>x--</a:t>
            </a:r>
            <a:r>
              <a:rPr lang="en-US" dirty="0"/>
              <a:t> </a:t>
            </a:r>
            <a:r>
              <a:rPr lang="en-US" dirty="0" err="1"/>
              <a:t>ostatn</a:t>
            </a:r>
            <a:r>
              <a:rPr lang="sk-SK" dirty="0"/>
              <a:t>é skratky využívame s </a:t>
            </a:r>
            <a:r>
              <a:rPr lang="en-US" dirty="0" err="1"/>
              <a:t>ve</a:t>
            </a:r>
            <a:r>
              <a:rPr lang="sk-SK" dirty="0" err="1"/>
              <a:t>ľkou</a:t>
            </a:r>
            <a:r>
              <a:rPr lang="sk-SK" dirty="0"/>
              <a:t> rozvahou</a:t>
            </a:r>
            <a:r>
              <a:rPr lang="en-US" dirty="0"/>
              <a:t>!</a:t>
            </a:r>
            <a:r>
              <a:rPr lang="sk-SK" dirty="0"/>
              <a:t> </a:t>
            </a:r>
            <a:r>
              <a:rPr lang="sk-SK" b="1" dirty="0"/>
              <a:t>Nie je umenie</a:t>
            </a:r>
            <a:r>
              <a:rPr lang="sk-SK" dirty="0"/>
              <a:t> napísať program, ktorý bude </a:t>
            </a:r>
            <a:r>
              <a:rPr lang="sk-SK" b="1" dirty="0"/>
              <a:t>ťažko prečítať</a:t>
            </a:r>
            <a:r>
              <a:rPr lang="sk-SK" dirty="0"/>
              <a:t> a </a:t>
            </a:r>
            <a:r>
              <a:rPr lang="sk-SK" b="1" dirty="0"/>
              <a:t>pochopiť</a:t>
            </a:r>
            <a:r>
              <a:rPr lang="sk-SK" dirty="0"/>
              <a:t>.</a:t>
            </a:r>
            <a:endParaRPr lang="cs-CZ" dirty="0"/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7665" y="1997723"/>
            <a:ext cx="2163763" cy="2163763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3600"/>
              <a:t>Čo ešte nevieme ...</a:t>
            </a:r>
            <a:endParaRPr lang="cs-CZ" sz="360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b="1"/>
              <a:t>Parametre</a:t>
            </a:r>
            <a:r>
              <a:rPr lang="sk-SK"/>
              <a:t> metódy nie sú nič iné, ako </a:t>
            </a:r>
            <a:r>
              <a:rPr lang="sk-SK" b="1"/>
              <a:t>obyčajné premenné</a:t>
            </a:r>
            <a:r>
              <a:rPr lang="sk-SK"/>
              <a:t>, ktorých hodnota </a:t>
            </a:r>
            <a:r>
              <a:rPr lang="sk-SK" b="1"/>
              <a:t>je inicializovaná</a:t>
            </a:r>
            <a:r>
              <a:rPr lang="sk-SK"/>
              <a:t> tou hodnotou, s akou sa metóda volá ...</a:t>
            </a:r>
          </a:p>
          <a:p>
            <a:pPr eaLnBrk="1" hangingPunct="1"/>
            <a:r>
              <a:rPr lang="sk-SK"/>
              <a:t>Pre </a:t>
            </a:r>
            <a:r>
              <a:rPr lang="sk-SK" b="1">
                <a:solidFill>
                  <a:srgbClr val="FF0000"/>
                </a:solidFill>
              </a:rPr>
              <a:t>mená</a:t>
            </a:r>
            <a:r>
              <a:rPr lang="sk-SK"/>
              <a:t> premenných treba dodržiavať </a:t>
            </a:r>
            <a:r>
              <a:rPr lang="sk-SK" b="1">
                <a:solidFill>
                  <a:srgbClr val="FF0000"/>
                </a:solidFill>
              </a:rPr>
              <a:t>pravidlá</a:t>
            </a:r>
            <a:r>
              <a:rPr lang="sk-SK"/>
              <a:t> slušného pomenovania:</a:t>
            </a:r>
          </a:p>
          <a:p>
            <a:pPr lvl="1" eaLnBrk="1" hangingPunct="1"/>
            <a:r>
              <a:rPr lang="sk-SK"/>
              <a:t>nesmie začínať číslom, bez medzier </a:t>
            </a:r>
          </a:p>
          <a:p>
            <a:pPr lvl="1" eaLnBrk="1" hangingPunct="1"/>
            <a:r>
              <a:rPr lang="sk-SK"/>
              <a:t>len malé písmená, veľké písmeno je použité pre prvé písmeno vo viac-slovných názvoch druhého a ďalšieho slova</a:t>
            </a:r>
          </a:p>
          <a:p>
            <a:pPr lvl="2" eaLnBrk="1" hangingPunct="1"/>
            <a:r>
              <a:rPr lang="sk-SK">
                <a:solidFill>
                  <a:schemeClr val="tx1"/>
                </a:solidFill>
                <a:latin typeface="Courier New" pitchFamily="49" charset="0"/>
              </a:rPr>
              <a:t>mojaVelmiDlhaPremenna</a:t>
            </a:r>
            <a:endParaRPr lang="cs-CZ">
              <a:solidFill>
                <a:schemeClr val="tx1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 </a:t>
            </a:r>
            <a:r>
              <a:rPr lang="sk-SK" dirty="0"/>
              <a:t>čom to dnes bolo</a:t>
            </a:r>
            <a:r>
              <a:rPr lang="en-US" dirty="0"/>
              <a:t>?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Premenn</a:t>
            </a:r>
            <a:r>
              <a:rPr lang="sk-SK" dirty="0">
                <a:solidFill>
                  <a:srgbClr val="FF0000"/>
                </a:solidFill>
              </a:rPr>
              <a:t>é</a:t>
            </a:r>
          </a:p>
          <a:p>
            <a:pPr lvl="1"/>
            <a:r>
              <a:rPr lang="sk-SK" dirty="0"/>
              <a:t>pomenované </a:t>
            </a:r>
            <a:r>
              <a:rPr lang="sk-SK" b="1" dirty="0">
                <a:solidFill>
                  <a:srgbClr val="FF0000"/>
                </a:solidFill>
              </a:rPr>
              <a:t>úložiská</a:t>
            </a:r>
            <a:r>
              <a:rPr lang="sk-SK" dirty="0">
                <a:solidFill>
                  <a:srgbClr val="FF0000"/>
                </a:solidFill>
              </a:rPr>
              <a:t> </a:t>
            </a:r>
            <a:r>
              <a:rPr lang="sk-SK" dirty="0"/>
              <a:t>uchovávajúce jednu hodnotu konkrétneho typu</a:t>
            </a:r>
          </a:p>
          <a:p>
            <a:pPr lvl="1"/>
            <a:r>
              <a:rPr lang="sk-SK" dirty="0"/>
              <a:t>uchovávanú hodnotu môžeme zmeniť</a:t>
            </a:r>
          </a:p>
          <a:p>
            <a:r>
              <a:rPr lang="sk-SK" dirty="0"/>
              <a:t>Aritmetické výrazy a „zradná“ operácia </a:t>
            </a:r>
            <a:r>
              <a:rPr lang="en-US" dirty="0"/>
              <a:t>/</a:t>
            </a:r>
            <a:endParaRPr lang="sk-SK" dirty="0"/>
          </a:p>
          <a:p>
            <a:r>
              <a:rPr lang="sk-SK" dirty="0"/>
              <a:t>Generovanie náhodných hodnôt</a:t>
            </a:r>
          </a:p>
          <a:p>
            <a:r>
              <a:rPr lang="sk-SK" dirty="0">
                <a:solidFill>
                  <a:srgbClr val="FF0000"/>
                </a:solidFill>
              </a:rPr>
              <a:t>Podmienkové príkazy </a:t>
            </a:r>
            <a:r>
              <a:rPr lang="en-US" dirty="0"/>
              <a:t>(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if-else</a:t>
            </a:r>
            <a:r>
              <a:rPr lang="en-US" dirty="0"/>
              <a:t>, resp. 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if</a:t>
            </a:r>
            <a:r>
              <a:rPr lang="en-US" dirty="0"/>
              <a:t>)</a:t>
            </a:r>
          </a:p>
          <a:p>
            <a:pPr lvl="1"/>
            <a:r>
              <a:rPr lang="sk-SK" dirty="0"/>
              <a:t>spôsob ako zabezpečiť, že sa príkaz vykoná len za určitých podmienok</a:t>
            </a:r>
          </a:p>
          <a:p>
            <a:pPr marL="625475" lvl="1" indent="0" algn="r">
              <a:buNone/>
            </a:pPr>
            <a:r>
              <a:rPr lang="sk-SK" i="1" dirty="0"/>
              <a:t>... nové stavebné prvky našich programov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831442442"/>
      </p:ext>
    </p:extLst>
  </p:cSld>
  <p:clrMapOvr>
    <a:masterClrMapping/>
  </p:clrMapOvr>
  <p:transition spd="med">
    <p:randomBar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to be continued …</a:t>
            </a:r>
            <a:endParaRPr lang="cs-CZ" sz="400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en-US" sz="4000" b="1" dirty="0"/>
          </a:p>
          <a:p>
            <a:pPr algn="ctr" eaLnBrk="1" hangingPunct="1">
              <a:buFontTx/>
              <a:buNone/>
            </a:pPr>
            <a:r>
              <a:rPr lang="sk-SK" b="1" dirty="0">
                <a:solidFill>
                  <a:srgbClr val="FF0000"/>
                </a:solidFill>
                <a:latin typeface="Lucida Sans" pitchFamily="34" charset="0"/>
              </a:rPr>
              <a:t>ak nie sú otázky...</a:t>
            </a:r>
          </a:p>
          <a:p>
            <a:pPr algn="ctr" eaLnBrk="1" hangingPunct="1">
              <a:buFontTx/>
              <a:buNone/>
            </a:pPr>
            <a:r>
              <a:rPr lang="sk-SK" sz="4000" b="1" dirty="0">
                <a:solidFill>
                  <a:srgbClr val="FF0000"/>
                </a:solidFill>
                <a:latin typeface="Lucida Sans" pitchFamily="34" charset="0"/>
              </a:rPr>
              <a:t>Ďakujem za pozornosť </a:t>
            </a:r>
            <a:r>
              <a:rPr lang="en-US" sz="4000" b="1" dirty="0">
                <a:solidFill>
                  <a:srgbClr val="FF0000"/>
                </a:solidFill>
                <a:latin typeface="Lucida Sans" pitchFamily="34" charset="0"/>
              </a:rPr>
              <a:t>!</a:t>
            </a:r>
            <a:endParaRPr lang="cs-CZ" sz="4000" b="1" dirty="0">
              <a:solidFill>
                <a:srgbClr val="FF0000"/>
              </a:solidFill>
              <a:latin typeface="Lucida Sans" pitchFamily="34" charset="0"/>
            </a:endParaRPr>
          </a:p>
        </p:txBody>
      </p:sp>
      <p:pic>
        <p:nvPicPr>
          <p:cNvPr id="1026" name="Picture 2" descr="http://images.inmagine.com/img/photoalto/paa370/paa370000004.jpg"/>
          <p:cNvPicPr>
            <a:picLocks noChangeAspect="1" noChangeArrowheads="1"/>
          </p:cNvPicPr>
          <p:nvPr/>
        </p:nvPicPr>
        <p:blipFill>
          <a:blip r:embed="rId2" cstate="print"/>
          <a:srcRect l="6447" t="13149" r="2696"/>
          <a:stretch>
            <a:fillRect/>
          </a:stretch>
        </p:blipFill>
        <p:spPr bwMode="auto">
          <a:xfrm>
            <a:off x="2957804" y="3965509"/>
            <a:ext cx="3461657" cy="2341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12-c</a:t>
            </a:r>
            <a:r>
              <a:rPr lang="sk-SK" sz="4000" dirty="0" err="1"/>
              <a:t>ípa</a:t>
            </a:r>
            <a:r>
              <a:rPr lang="sk-SK" sz="4000" dirty="0"/>
              <a:t> hviezda</a:t>
            </a:r>
            <a:endParaRPr lang="cs-CZ" sz="4000" dirty="0"/>
          </a:p>
        </p:txBody>
      </p:sp>
      <p:sp>
        <p:nvSpPr>
          <p:cNvPr id="1116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525588"/>
            <a:ext cx="8529637" cy="29003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star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size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)</a:t>
            </a:r>
            <a:r>
              <a:rPr lang="cs-CZ" sz="2400" dirty="0"/>
              <a:t> </a:t>
            </a: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sk-SK" dirty="0"/>
              <a:t>návod: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12</a:t>
            </a:r>
            <a:r>
              <a:rPr lang="sk-SK" dirty="0"/>
              <a:t> krát zopakuj:</a:t>
            </a:r>
          </a:p>
          <a:p>
            <a:pPr lvl="2" eaLnBrk="1" hangingPunct="1">
              <a:lnSpc>
                <a:spcPct val="90000"/>
              </a:lnSpc>
            </a:pPr>
            <a:r>
              <a:rPr lang="sk-SK" dirty="0"/>
              <a:t>sprav krok dĺžky </a:t>
            </a:r>
            <a:r>
              <a:rPr lang="sk-SK" i="1" dirty="0" err="1"/>
              <a:t>size</a:t>
            </a:r>
            <a:endParaRPr lang="sk-SK" i="1" dirty="0"/>
          </a:p>
          <a:p>
            <a:pPr lvl="2" eaLnBrk="1" hangingPunct="1">
              <a:lnSpc>
                <a:spcPct val="90000"/>
              </a:lnSpc>
            </a:pPr>
            <a:r>
              <a:rPr lang="sk-SK" dirty="0"/>
              <a:t>sprav krok späť dĺžky </a:t>
            </a:r>
            <a:r>
              <a:rPr lang="sk-SK" i="1" dirty="0" err="1"/>
              <a:t>size</a:t>
            </a:r>
            <a:endParaRPr lang="sk-SK" i="1" dirty="0"/>
          </a:p>
          <a:p>
            <a:pPr lvl="2" eaLnBrk="1" hangingPunct="1">
              <a:lnSpc>
                <a:spcPct val="90000"/>
              </a:lnSpc>
            </a:pPr>
            <a:r>
              <a:rPr lang="sk-SK" dirty="0"/>
              <a:t>otoč sa o </a:t>
            </a:r>
            <a:r>
              <a:rPr lang="sk-SK" i="1" dirty="0"/>
              <a:t>360 </a:t>
            </a:r>
            <a:r>
              <a:rPr lang="en-US" i="1" dirty="0"/>
              <a:t>/ 12 = 30</a:t>
            </a:r>
            <a:r>
              <a:rPr lang="en-US" dirty="0"/>
              <a:t> </a:t>
            </a:r>
            <a:r>
              <a:rPr lang="en-US" dirty="0" err="1"/>
              <a:t>stup</a:t>
            </a:r>
            <a:r>
              <a:rPr lang="sk-SK" dirty="0" err="1"/>
              <a:t>ňov</a:t>
            </a:r>
            <a:endParaRPr lang="sk-SK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400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116165" name="Text Box 5"/>
          <p:cNvSpPr txBox="1">
            <a:spLocks noChangeArrowheads="1"/>
          </p:cNvSpPr>
          <p:nvPr/>
        </p:nvSpPr>
        <p:spPr bwMode="auto">
          <a:xfrm>
            <a:off x="1030288" y="4322763"/>
            <a:ext cx="8113712" cy="21240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for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i=0; i&lt;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12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; i++) {</a:t>
            </a:r>
            <a:endParaRPr lang="cs-CZ" dirty="0">
              <a:solidFill>
                <a:srgbClr val="000066"/>
              </a:solidFill>
              <a:latin typeface="Courier New" pitchFamily="49" charset="0"/>
            </a:endParaRPr>
          </a:p>
          <a:p>
            <a:pPr algn="l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  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.step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size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dirty="0">
              <a:solidFill>
                <a:srgbClr val="000066"/>
              </a:solidFill>
              <a:latin typeface="Courier New" pitchFamily="49" charset="0"/>
            </a:endParaRPr>
          </a:p>
          <a:p>
            <a:pPr algn="l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  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.step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(-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size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dirty="0">
              <a:solidFill>
                <a:srgbClr val="000066"/>
              </a:solidFill>
              <a:latin typeface="Courier New" pitchFamily="49" charset="0"/>
            </a:endParaRPr>
          </a:p>
          <a:p>
            <a:pPr algn="l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  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.turn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30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dirty="0">
              <a:solidFill>
                <a:srgbClr val="000066"/>
              </a:solidFill>
              <a:latin typeface="Courier New" pitchFamily="49" charset="0"/>
            </a:endParaRPr>
          </a:p>
          <a:p>
            <a:pPr algn="l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541580-1295-44B2-A7EF-0A56B2F6F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45163" y="1412875"/>
            <a:ext cx="31115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20667885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6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6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6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/>
              <a:t>N-cípa hviezda </a:t>
            </a:r>
            <a:r>
              <a:rPr lang="en-US" sz="4000" dirty="0"/>
              <a:t>(1)</a:t>
            </a:r>
            <a:endParaRPr lang="cs-CZ" sz="4000" dirty="0"/>
          </a:p>
        </p:txBody>
      </p:sp>
      <p:sp>
        <p:nvSpPr>
          <p:cNvPr id="1115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525588"/>
            <a:ext cx="8815387" cy="4802187"/>
          </a:xfrm>
        </p:spPr>
        <p:txBody>
          <a:bodyPr/>
          <a:lstStyle/>
          <a:p>
            <a:pPr eaLnBrk="1" hangingPunct="1"/>
            <a:r>
              <a:rPr lang="sk-SK" dirty="0"/>
              <a:t>C</a:t>
            </a:r>
            <a:r>
              <a:rPr lang="en-US" dirty="0" err="1"/>
              <a:t>hceme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sk-SK" dirty="0" err="1"/>
              <a:t>ľovať</a:t>
            </a:r>
            <a:r>
              <a:rPr lang="sk-SK" dirty="0"/>
              <a:t> jednoduchú </a:t>
            </a:r>
          </a:p>
          <a:p>
            <a:pPr eaLnBrk="1" hangingPunct="1">
              <a:buFontTx/>
              <a:buNone/>
            </a:pPr>
            <a:r>
              <a:rPr lang="sk-SK" dirty="0"/>
              <a:t>    </a:t>
            </a:r>
            <a:r>
              <a:rPr lang="sk-SK" dirty="0">
                <a:solidFill>
                  <a:srgbClr val="FF0000"/>
                </a:solidFill>
              </a:rPr>
              <a:t>n</a:t>
            </a:r>
            <a:r>
              <a:rPr lang="sk-SK" dirty="0"/>
              <a:t>-cípu hviezdu</a:t>
            </a:r>
          </a:p>
          <a:p>
            <a:pPr eaLnBrk="1" hangingPunct="1"/>
            <a:r>
              <a:rPr lang="sk-SK" b="1" dirty="0"/>
              <a:t>Parametre</a:t>
            </a:r>
            <a:r>
              <a:rPr lang="sk-SK" dirty="0"/>
              <a:t>:</a:t>
            </a:r>
          </a:p>
          <a:p>
            <a:pPr lvl="1" eaLnBrk="1" hangingPunct="1"/>
            <a:r>
              <a:rPr lang="sk-SK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sk-SK" dirty="0"/>
              <a:t> – počet lúčov</a:t>
            </a:r>
          </a:p>
          <a:p>
            <a:pPr lvl="1" eaLnBrk="1" hangingPunct="1"/>
            <a:r>
              <a:rPr lang="sk-SK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rayLength</a:t>
            </a:r>
            <a:r>
              <a:rPr lang="sk-SK" dirty="0"/>
              <a:t> – dĺžka lúča</a:t>
            </a:r>
          </a:p>
          <a:p>
            <a:pPr eaLnBrk="1" hangingPunct="1"/>
            <a:r>
              <a:rPr lang="sk-SK" dirty="0"/>
              <a:t>„</a:t>
            </a:r>
            <a:r>
              <a:rPr lang="sk-SK" b="1" dirty="0"/>
              <a:t>Povolené hodnoty</a:t>
            </a:r>
            <a:r>
              <a:rPr lang="sk-SK" dirty="0"/>
              <a:t>“ parametrov:</a:t>
            </a:r>
          </a:p>
          <a:p>
            <a:pPr lvl="1" eaLnBrk="1" hangingPunct="1"/>
            <a:r>
              <a:rPr lang="sk-SK" dirty="0"/>
              <a:t>Počet lúčov – </a:t>
            </a:r>
            <a:r>
              <a:rPr lang="sk-SK" b="1" dirty="0"/>
              <a:t>celé číslo</a:t>
            </a:r>
            <a:r>
              <a:rPr lang="sk-SK" dirty="0"/>
              <a:t> </a:t>
            </a:r>
            <a:r>
              <a:rPr lang="en-US" sz="2100" dirty="0"/>
              <a:t>(</a:t>
            </a:r>
            <a:r>
              <a:rPr lang="sk-SK" sz="2100" dirty="0"/>
              <a:t>ako by vyzerala 3.</a:t>
            </a:r>
            <a:r>
              <a:rPr lang="en-US" sz="2100" dirty="0"/>
              <a:t>8 c</a:t>
            </a:r>
            <a:r>
              <a:rPr lang="sk-SK" sz="2100" dirty="0" err="1"/>
              <a:t>ípa</a:t>
            </a:r>
            <a:r>
              <a:rPr lang="sk-SK" sz="2100" dirty="0"/>
              <a:t> hviezda</a:t>
            </a:r>
            <a:r>
              <a:rPr lang="en-US" sz="2100" dirty="0"/>
              <a:t>?)</a:t>
            </a:r>
            <a:endParaRPr lang="sk-SK" sz="2100" dirty="0"/>
          </a:p>
          <a:p>
            <a:pPr lvl="1" eaLnBrk="1" hangingPunct="1"/>
            <a:endParaRPr lang="en-US" dirty="0"/>
          </a:p>
          <a:p>
            <a:pPr lvl="1" eaLnBrk="1" hangingPunct="1"/>
            <a:r>
              <a:rPr lang="sk-SK" dirty="0"/>
              <a:t>Dĺžka lúča – </a:t>
            </a:r>
            <a:r>
              <a:rPr lang="sk-SK" b="1" dirty="0"/>
              <a:t>reálne číslo</a:t>
            </a:r>
            <a:endParaRPr lang="cs-CZ" b="1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45163" y="1412875"/>
            <a:ext cx="31115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5"/>
          <p:cNvSpPr>
            <a:spLocks noChangeShapeType="1"/>
          </p:cNvSpPr>
          <p:nvPr/>
        </p:nvSpPr>
        <p:spPr bwMode="auto">
          <a:xfrm flipH="1" flipV="1">
            <a:off x="4814596" y="6186195"/>
            <a:ext cx="2379305" cy="20527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7072604" y="6158303"/>
            <a:ext cx="1324946" cy="46166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endParaRPr lang="sk-SK" sz="2100" dirty="0">
              <a:latin typeface="Lucida Sans" pitchFamily="34" charset="0"/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H="1" flipV="1">
            <a:off x="4357394" y="5365102"/>
            <a:ext cx="970385" cy="27991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302898" y="5433625"/>
            <a:ext cx="1324946" cy="46166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endParaRPr lang="sk-SK" sz="2100" dirty="0"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342936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5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5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15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15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15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15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15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15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15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15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15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15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/>
              <a:t>N-cípa hviezda </a:t>
            </a:r>
            <a:r>
              <a:rPr lang="en-US" sz="4000" dirty="0"/>
              <a:t>(</a:t>
            </a:r>
            <a:r>
              <a:rPr lang="sk-SK" sz="4000" dirty="0"/>
              <a:t>2</a:t>
            </a:r>
            <a:r>
              <a:rPr lang="en-US" sz="4000" dirty="0"/>
              <a:t>)</a:t>
            </a:r>
            <a:endParaRPr lang="cs-CZ" sz="4000" dirty="0"/>
          </a:p>
        </p:txBody>
      </p:sp>
      <p:sp>
        <p:nvSpPr>
          <p:cNvPr id="1116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525588"/>
            <a:ext cx="8529637" cy="29003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nStar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n, </a:t>
            </a: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rayLength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)</a:t>
            </a:r>
            <a:r>
              <a:rPr lang="cs-CZ" sz="2400" dirty="0"/>
              <a:t> </a:t>
            </a: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sk-SK" dirty="0"/>
              <a:t>Návod: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sk-SK" dirty="0"/>
              <a:t> krát zopakuj:</a:t>
            </a:r>
          </a:p>
          <a:p>
            <a:pPr lvl="2" eaLnBrk="1" hangingPunct="1">
              <a:lnSpc>
                <a:spcPct val="90000"/>
              </a:lnSpc>
            </a:pPr>
            <a:r>
              <a:rPr lang="sk-SK" dirty="0"/>
              <a:t>Sprav krok dĺžky </a:t>
            </a:r>
            <a:r>
              <a:rPr lang="sk-SK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rayLength</a:t>
            </a:r>
            <a:endParaRPr lang="sk-SK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sk-SK" dirty="0"/>
              <a:t>Sprav krok späť dĺžky </a:t>
            </a:r>
            <a:r>
              <a:rPr lang="sk-SK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rayLength</a:t>
            </a:r>
            <a:endParaRPr lang="sk-SK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sk-SK" dirty="0"/>
              <a:t>Otoč sa o </a:t>
            </a:r>
            <a:r>
              <a:rPr lang="sk-SK" i="1" dirty="0"/>
              <a:t>360 </a:t>
            </a:r>
            <a:r>
              <a:rPr lang="en-US" i="1" dirty="0"/>
              <a:t>/ n</a:t>
            </a:r>
            <a:r>
              <a:rPr lang="en-US" dirty="0"/>
              <a:t> </a:t>
            </a:r>
            <a:r>
              <a:rPr lang="en-US" dirty="0" err="1"/>
              <a:t>stup</a:t>
            </a:r>
            <a:r>
              <a:rPr lang="sk-SK" dirty="0" err="1"/>
              <a:t>ňov</a:t>
            </a:r>
            <a:r>
              <a:rPr lang="sk-SK" dirty="0"/>
              <a:t> </a:t>
            </a:r>
            <a:r>
              <a:rPr lang="en-US" dirty="0"/>
              <a:t>(n-</a:t>
            </a:r>
            <a:r>
              <a:rPr lang="en-US" dirty="0" err="1"/>
              <a:t>tina</a:t>
            </a:r>
            <a:r>
              <a:rPr lang="en-US" dirty="0"/>
              <a:t> </a:t>
            </a:r>
            <a:r>
              <a:rPr lang="en-US" dirty="0" err="1"/>
              <a:t>pln</a:t>
            </a:r>
            <a:r>
              <a:rPr lang="sk-SK" dirty="0" err="1"/>
              <a:t>ého</a:t>
            </a:r>
            <a:r>
              <a:rPr lang="sk-SK" dirty="0"/>
              <a:t> uhla</a:t>
            </a:r>
            <a:r>
              <a:rPr lang="en-US" dirty="0"/>
              <a:t>)</a:t>
            </a:r>
            <a:endParaRPr lang="en-US" sz="18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400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116165" name="Text Box 5"/>
          <p:cNvSpPr txBox="1">
            <a:spLocks noChangeArrowheads="1"/>
          </p:cNvSpPr>
          <p:nvPr/>
        </p:nvSpPr>
        <p:spPr bwMode="auto">
          <a:xfrm>
            <a:off x="1030288" y="4322763"/>
            <a:ext cx="8113712" cy="21240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for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i=0; i&lt;</a:t>
            </a:r>
            <a:r>
              <a:rPr lang="cs-CZ" b="1" dirty="0">
                <a:solidFill>
                  <a:srgbClr val="FF0000"/>
                </a:solidFill>
                <a:latin typeface="Courier New" pitchFamily="49" charset="0"/>
              </a:rPr>
              <a:t>n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; i++) {</a:t>
            </a:r>
            <a:endParaRPr lang="cs-CZ" dirty="0">
              <a:solidFill>
                <a:srgbClr val="000066"/>
              </a:solidFill>
              <a:latin typeface="Courier New" pitchFamily="49" charset="0"/>
            </a:endParaRPr>
          </a:p>
          <a:p>
            <a:pPr algn="l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  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.step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rayLength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dirty="0">
              <a:solidFill>
                <a:srgbClr val="000066"/>
              </a:solidFill>
              <a:latin typeface="Courier New" pitchFamily="49" charset="0"/>
            </a:endParaRPr>
          </a:p>
          <a:p>
            <a:pPr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  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.step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(-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rayLength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dirty="0">
              <a:solidFill>
                <a:srgbClr val="000066"/>
              </a:solidFill>
              <a:latin typeface="Courier New" pitchFamily="49" charset="0"/>
            </a:endParaRPr>
          </a:p>
          <a:p>
            <a:pPr algn="l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  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.turn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(360 / </a:t>
            </a:r>
            <a:r>
              <a:rPr lang="cs-CZ" b="1" dirty="0">
                <a:solidFill>
                  <a:srgbClr val="FF0000"/>
                </a:solidFill>
                <a:latin typeface="Courier New" pitchFamily="49" charset="0"/>
              </a:rPr>
              <a:t>n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dirty="0">
              <a:solidFill>
                <a:srgbClr val="000066"/>
              </a:solidFill>
              <a:latin typeface="Courier New" pitchFamily="49" charset="0"/>
            </a:endParaRPr>
          </a:p>
          <a:p>
            <a:pPr algn="l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H="1" flipV="1">
            <a:off x="4963885" y="4525347"/>
            <a:ext cx="1302963" cy="600484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151983" y="4724498"/>
            <a:ext cx="2749421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Lucida Sans" pitchFamily="34" charset="0"/>
              </a:rPr>
              <a:t>Parameter vieme použiť aj na riadenie počtu opakovaní cez „</a:t>
            </a:r>
            <a:r>
              <a:rPr lang="sk-SK" dirty="0" err="1">
                <a:latin typeface="Lucida Sans" pitchFamily="34" charset="0"/>
              </a:rPr>
              <a:t>for</a:t>
            </a:r>
            <a:r>
              <a:rPr lang="sk-SK" dirty="0">
                <a:latin typeface="Lucida Sans" pitchFamily="34" charset="0"/>
              </a:rPr>
              <a:t>“</a:t>
            </a:r>
            <a:r>
              <a:rPr lang="en-US" dirty="0">
                <a:latin typeface="Lucida Sans" pitchFamily="34" charset="0"/>
              </a:rPr>
              <a:t>-</a:t>
            </a:r>
            <a:r>
              <a:rPr lang="en-US" dirty="0" err="1">
                <a:latin typeface="Lucida Sans" pitchFamily="34" charset="0"/>
              </a:rPr>
              <a:t>mulku</a:t>
            </a:r>
            <a:endParaRPr lang="cs-CZ" dirty="0"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903348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6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6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16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16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16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16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16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16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16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16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16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16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65" grpId="0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/>
              <a:t>N-cípa hviezda </a:t>
            </a:r>
            <a:r>
              <a:rPr lang="en-US" dirty="0"/>
              <a:t>(3)</a:t>
            </a:r>
            <a:endParaRPr lang="sk-SK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T</a:t>
            </a:r>
            <a:r>
              <a:rPr lang="en-US" dirty="0" err="1"/>
              <a:t>ypy</a:t>
            </a:r>
            <a:r>
              <a:rPr lang="en-US" dirty="0"/>
              <a:t> </a:t>
            </a:r>
            <a:r>
              <a:rPr lang="sk-SK" dirty="0"/>
              <a:t>„povolených“ hodnôt:</a:t>
            </a:r>
          </a:p>
          <a:p>
            <a:pPr lvl="1" eaLnBrk="1" hangingPunct="1">
              <a:lnSpc>
                <a:spcPct val="90000"/>
              </a:lnSpc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cs-CZ" sz="21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100" dirty="0">
                <a:solidFill>
                  <a:srgbClr val="000000"/>
                </a:solidFill>
                <a:latin typeface="Courier New" pitchFamily="49" charset="0"/>
              </a:rPr>
              <a:t>– </a:t>
            </a:r>
            <a:r>
              <a:rPr lang="sk-SK" dirty="0"/>
              <a:t>reálne číslo </a:t>
            </a:r>
            <a:r>
              <a:rPr lang="en-US" dirty="0">
                <a:solidFill>
                  <a:schemeClr val="tx1"/>
                </a:solidFill>
              </a:rPr>
              <a:t>(3.14, 2.71, 3.0,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-14, -4.5)</a:t>
            </a:r>
            <a:endParaRPr lang="cs-CZ" sz="2100" dirty="0">
              <a:solidFill>
                <a:schemeClr val="tx1"/>
              </a:solidFill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sz="21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100" dirty="0">
                <a:solidFill>
                  <a:srgbClr val="000000"/>
                </a:solidFill>
                <a:latin typeface="Courier New" pitchFamily="49" charset="0"/>
              </a:rPr>
              <a:t>– </a:t>
            </a:r>
            <a:r>
              <a:rPr lang="sk-SK" dirty="0"/>
              <a:t>celé číslo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(4, 1000, -40, 90)</a:t>
            </a:r>
            <a:endParaRPr lang="sk-SK" dirty="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dirty="0">
              <a:solidFill>
                <a:srgbClr val="FF0000"/>
              </a:solidFill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sk-SK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sk-SK" dirty="0"/>
              <a:t>Experiment: </a:t>
            </a:r>
            <a:endParaRPr lang="en-US" dirty="0"/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funguje jednoduchá hviezda pre každé n</a:t>
            </a:r>
            <a:r>
              <a:rPr lang="en-US" dirty="0"/>
              <a:t>?</a:t>
            </a:r>
            <a:endParaRPr lang="sk-SK" dirty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sk-SK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353306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Rovnoramenný trojuholník</a:t>
            </a:r>
            <a:endParaRPr lang="cs-CZ" sz="400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Ako naučiť korytnačky namaľovať </a:t>
            </a:r>
            <a:r>
              <a:rPr lang="sk-SK" b="1" dirty="0">
                <a:solidFill>
                  <a:srgbClr val="FF0000"/>
                </a:solidFill>
              </a:rPr>
              <a:t>rovnoramenný trojuholník</a:t>
            </a:r>
            <a:r>
              <a:rPr lang="sk-SK" dirty="0"/>
              <a:t> </a:t>
            </a:r>
            <a:r>
              <a:rPr lang="en-US" dirty="0"/>
              <a:t>(isosceles triangle) </a:t>
            </a:r>
            <a:r>
              <a:rPr lang="sk-SK" dirty="0"/>
              <a:t>so zadanou </a:t>
            </a:r>
            <a:r>
              <a:rPr lang="sk-SK" b="1" dirty="0"/>
              <a:t>dĺžkou ramena</a:t>
            </a:r>
            <a:r>
              <a:rPr lang="sk-SK" dirty="0"/>
              <a:t> a zadaným </a:t>
            </a:r>
            <a:r>
              <a:rPr lang="sk-SK" b="1" dirty="0"/>
              <a:t>uhlom</a:t>
            </a:r>
            <a:r>
              <a:rPr lang="sk-SK" dirty="0"/>
              <a:t>, ktorý zvierajú ramená</a:t>
            </a:r>
            <a:r>
              <a:rPr lang="en-US" dirty="0"/>
              <a:t>?</a:t>
            </a:r>
            <a:endParaRPr lang="sk-SK" sz="2000" b="1" dirty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sz="2000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urier New" pitchFamily="49" charset="0"/>
              </a:rPr>
              <a:t>isosceles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urier New" pitchFamily="49" charset="0"/>
              </a:rPr>
              <a:t>legLength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000" dirty="0" err="1">
                <a:solidFill>
                  <a:srgbClr val="000000"/>
                </a:solidFill>
                <a:latin typeface="Courier New" pitchFamily="49" charset="0"/>
              </a:rPr>
              <a:t>angle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)</a:t>
            </a:r>
            <a:r>
              <a:rPr lang="sk-SK" sz="2000" dirty="0"/>
              <a:t> </a:t>
            </a:r>
          </a:p>
          <a:p>
            <a:pPr eaLnBrk="1" hangingPunct="1">
              <a:buFontTx/>
              <a:buNone/>
            </a:pPr>
            <a:endParaRPr lang="cs-CZ" sz="2000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5488" y="3886452"/>
            <a:ext cx="2287587" cy="269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5"/>
          <p:cNvSpPr>
            <a:spLocks noChangeShapeType="1"/>
          </p:cNvSpPr>
          <p:nvPr/>
        </p:nvSpPr>
        <p:spPr bwMode="auto">
          <a:xfrm flipH="1">
            <a:off x="3168908" y="5379123"/>
            <a:ext cx="2006081" cy="49452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115593" y="5124918"/>
            <a:ext cx="1732384" cy="40011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err="1">
                <a:latin typeface="Lucida Sans" pitchFamily="34" charset="0"/>
              </a:rPr>
              <a:t>Uhol</a:t>
            </a:r>
            <a:r>
              <a:rPr lang="en-US" dirty="0">
                <a:latin typeface="Lucida Sans" pitchFamily="34" charset="0"/>
              </a:rPr>
              <a:t> </a:t>
            </a:r>
            <a:r>
              <a:rPr lang="en-US" dirty="0" err="1">
                <a:latin typeface="Lucida Sans" pitchFamily="34" charset="0"/>
              </a:rPr>
              <a:t>ramien</a:t>
            </a:r>
            <a:endParaRPr lang="cs-CZ" dirty="0">
              <a:latin typeface="Lucida Sans" pitchFamily="34" charset="0"/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H="1">
            <a:off x="3731854" y="4492714"/>
            <a:ext cx="2161594" cy="30168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647742" y="4265767"/>
            <a:ext cx="1915886" cy="40011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>
                <a:latin typeface="Lucida Sans" pitchFamily="34" charset="0"/>
              </a:rPr>
              <a:t>D</a:t>
            </a:r>
            <a:r>
              <a:rPr lang="sk-SK" dirty="0" err="1">
                <a:latin typeface="Lucida Sans" pitchFamily="34" charset="0"/>
              </a:rPr>
              <a:t>ĺžka</a:t>
            </a:r>
            <a:r>
              <a:rPr lang="sk-SK" dirty="0">
                <a:latin typeface="Lucida Sans" pitchFamily="34" charset="0"/>
              </a:rPr>
              <a:t> ramena</a:t>
            </a:r>
            <a:endParaRPr lang="cs-CZ" dirty="0">
              <a:latin typeface="Lucida Sans" pitchFamily="34" charset="0"/>
            </a:endParaRPr>
          </a:p>
        </p:txBody>
      </p:sp>
      <p:sp>
        <p:nvSpPr>
          <p:cNvPr id="13" name="Arc 12"/>
          <p:cNvSpPr/>
          <p:nvPr/>
        </p:nvSpPr>
        <p:spPr bwMode="auto">
          <a:xfrm rot="19186053">
            <a:off x="2944975" y="5687033"/>
            <a:ext cx="419877" cy="410547"/>
          </a:xfrm>
          <a:prstGeom prst="arc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dentity_Lifecycle_Management">
  <a:themeElements>
    <a:clrScheme name="Identity_Lifecycle_Managem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dentity_Lifecycle_Managemen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dentity_Lifecycle_Managem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3">
        <a:dk1>
          <a:srgbClr val="000000"/>
        </a:dk1>
        <a:lt1>
          <a:srgbClr val="FFFFFF"/>
        </a:lt1>
        <a:dk2>
          <a:srgbClr val="435B8A"/>
        </a:dk2>
        <a:lt2>
          <a:srgbClr val="FFFFFF"/>
        </a:lt2>
        <a:accent1>
          <a:srgbClr val="6699CC"/>
        </a:accent1>
        <a:accent2>
          <a:srgbClr val="C4161C"/>
        </a:accent2>
        <a:accent3>
          <a:srgbClr val="B0B5C4"/>
        </a:accent3>
        <a:accent4>
          <a:srgbClr val="DADADA"/>
        </a:accent4>
        <a:accent5>
          <a:srgbClr val="B8CAE2"/>
        </a:accent5>
        <a:accent6>
          <a:srgbClr val="B11318"/>
        </a:accent6>
        <a:hlink>
          <a:srgbClr val="66CC66"/>
        </a:hlink>
        <a:folHlink>
          <a:srgbClr val="DFCD5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4">
        <a:dk1>
          <a:srgbClr val="000000"/>
        </a:dk1>
        <a:lt1>
          <a:srgbClr val="FFFFFF"/>
        </a:lt1>
        <a:dk2>
          <a:srgbClr val="102A60"/>
        </a:dk2>
        <a:lt2>
          <a:srgbClr val="CCCCCC"/>
        </a:lt2>
        <a:accent1>
          <a:srgbClr val="1B70EB"/>
        </a:accent1>
        <a:accent2>
          <a:srgbClr val="C4161C"/>
        </a:accent2>
        <a:accent3>
          <a:srgbClr val="AAACB6"/>
        </a:accent3>
        <a:accent4>
          <a:srgbClr val="DADADA"/>
        </a:accent4>
        <a:accent5>
          <a:srgbClr val="ABBBF3"/>
        </a:accent5>
        <a:accent6>
          <a:srgbClr val="B11318"/>
        </a:accent6>
        <a:hlink>
          <a:srgbClr val="33CC33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5">
        <a:dk1>
          <a:srgbClr val="333333"/>
        </a:dk1>
        <a:lt1>
          <a:srgbClr val="D7E6F0"/>
        </a:lt1>
        <a:dk2>
          <a:srgbClr val="0174B5"/>
        </a:dk2>
        <a:lt2>
          <a:srgbClr val="000000"/>
        </a:lt2>
        <a:accent1>
          <a:srgbClr val="A1C1E6"/>
        </a:accent1>
        <a:accent2>
          <a:srgbClr val="EFF3FA"/>
        </a:accent2>
        <a:accent3>
          <a:srgbClr val="E8F0F6"/>
        </a:accent3>
        <a:accent4>
          <a:srgbClr val="2A2A2A"/>
        </a:accent4>
        <a:accent5>
          <a:srgbClr val="CDDDF0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16">
        <a:dk1>
          <a:srgbClr val="000000"/>
        </a:dk1>
        <a:lt1>
          <a:srgbClr val="A1C1E6"/>
        </a:lt1>
        <a:dk2>
          <a:srgbClr val="EFF3FA"/>
        </a:dk2>
        <a:lt2>
          <a:srgbClr val="000000"/>
        </a:lt2>
        <a:accent1>
          <a:srgbClr val="0174B5"/>
        </a:accent1>
        <a:accent2>
          <a:srgbClr val="EFF3FA"/>
        </a:accent2>
        <a:accent3>
          <a:srgbClr val="CDDDF0"/>
        </a:accent3>
        <a:accent4>
          <a:srgbClr val="000000"/>
        </a:accent4>
        <a:accent5>
          <a:srgbClr val="AABCD7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3807</TotalTime>
  <Words>2423</Words>
  <Application>Microsoft Office PowerPoint</Application>
  <PresentationFormat>Prezentácia na obrazovke (4:3)</PresentationFormat>
  <Paragraphs>413</Paragraphs>
  <Slides>47</Slides>
  <Notes>0</Notes>
  <HiddenSlides>0</HiddenSlides>
  <MMClips>0</MMClips>
  <ScaleCrop>false</ScaleCrop>
  <HeadingPairs>
    <vt:vector size="8" baseType="variant">
      <vt:variant>
        <vt:lpstr>Použité písma</vt:lpstr>
      </vt:variant>
      <vt:variant>
        <vt:i4>9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47</vt:i4>
      </vt:variant>
    </vt:vector>
  </HeadingPairs>
  <TitlesOfParts>
    <vt:vector size="58" baseType="lpstr">
      <vt:lpstr>Arial</vt:lpstr>
      <vt:lpstr>Cambria Math</vt:lpstr>
      <vt:lpstr>Courier New</vt:lpstr>
      <vt:lpstr>Lucida Bright</vt:lpstr>
      <vt:lpstr>Lucida Sans</vt:lpstr>
      <vt:lpstr>Lucida Sans Unicode</vt:lpstr>
      <vt:lpstr>Times New Roman</vt:lpstr>
      <vt:lpstr>Trebuchet MS</vt:lpstr>
      <vt:lpstr>Verdana</vt:lpstr>
      <vt:lpstr>Identity_Lifecycle_Management</vt:lpstr>
      <vt:lpstr>Rovnica</vt:lpstr>
      <vt:lpstr>2. prednáška (23.9.2024)</vt:lpstr>
      <vt:lpstr>Na predošlej prednáške (1)</vt:lpstr>
      <vt:lpstr>Na predošlej prednáške (2)</vt:lpstr>
      <vt:lpstr>Na predošlej prednáške (3)</vt:lpstr>
      <vt:lpstr>12-cípa hviezda</vt:lpstr>
      <vt:lpstr>N-cípa hviezda (1)</vt:lpstr>
      <vt:lpstr>N-cípa hviezda (2)</vt:lpstr>
      <vt:lpstr>N-cípa hviezda (3)</vt:lpstr>
      <vt:lpstr>Rovnoramenný trojuholník</vt:lpstr>
      <vt:lpstr>Rovnoramenný trojuholník</vt:lpstr>
      <vt:lpstr>Rovnoramenný trojuholník</vt:lpstr>
      <vt:lpstr>Ako si pamätať?</vt:lpstr>
      <vt:lpstr>Ako si pamätať ...</vt:lpstr>
      <vt:lpstr>Premenné - predstava</vt:lpstr>
      <vt:lpstr>Čo potrebujeme vedieť?</vt:lpstr>
      <vt:lpstr>Vytvorenie premennej</vt:lpstr>
      <vt:lpstr>Nastavenie hodnoty premennej</vt:lpstr>
      <vt:lpstr>dva v jednom</vt:lpstr>
      <vt:lpstr>Čítanie hodnoty premennej</vt:lpstr>
      <vt:lpstr>Terminológia</vt:lpstr>
      <vt:lpstr>Konečne trojuholník ...</vt:lpstr>
      <vt:lpstr>Iné príklady ...</vt:lpstr>
      <vt:lpstr>O svete napravo od =</vt:lpstr>
      <vt:lpstr>Čo sa deje?</vt:lpstr>
      <vt:lpstr>O svete napravo od =</vt:lpstr>
      <vt:lpstr>Aritmetický výraz</vt:lpstr>
      <vt:lpstr>Špirála</vt:lpstr>
      <vt:lpstr>O nefungujúcej hviezde ...</vt:lpstr>
      <vt:lpstr>Pravidlá o typoch</vt:lpstr>
      <vt:lpstr>Kedy premenná zaniká? (1)</vt:lpstr>
      <vt:lpstr>Kedy premenná zaniká? (2)</vt:lpstr>
      <vt:lpstr>Typy primitívnych premenných</vt:lpstr>
      <vt:lpstr>Náhodou o náhodách ...</vt:lpstr>
      <vt:lpstr>Náhodné čísla</vt:lpstr>
      <vt:lpstr>Zbesilá korytnačka</vt:lpstr>
      <vt:lpstr>Zbesilá korytnačka a farba</vt:lpstr>
      <vt:lpstr>Podmienkový príkaz (1)</vt:lpstr>
      <vt:lpstr>Podmienkový príkaz (2)</vt:lpstr>
      <vt:lpstr>Logický výraz (1)</vt:lpstr>
      <vt:lpstr>Logický výraz (2)</vt:lpstr>
      <vt:lpstr>Zbesilá korytnačka na povrázku</vt:lpstr>
      <vt:lpstr>Podmienkový príkaz bez else</vt:lpstr>
      <vt:lpstr>Špecialitky ...</vt:lpstr>
      <vt:lpstr>„Tajné skratky“</vt:lpstr>
      <vt:lpstr>Čo ešte nevieme ...</vt:lpstr>
      <vt:lpstr>O čom to dnes bolo?</vt:lpstr>
      <vt:lpstr>to be continued 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Identity Lifecycle Management</dc:title>
  <dc:creator>Fero</dc:creator>
  <cp:lastModifiedBy>Duri</cp:lastModifiedBy>
  <cp:revision>165</cp:revision>
  <dcterms:created xsi:type="dcterms:W3CDTF">2007-01-29T19:11:06Z</dcterms:created>
  <dcterms:modified xsi:type="dcterms:W3CDTF">2024-09-23T09:59:50Z</dcterms:modified>
</cp:coreProperties>
</file>