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58"/>
  </p:notesMasterIdLst>
  <p:handoutMasterIdLst>
    <p:handoutMasterId r:id="rId59"/>
  </p:handoutMasterIdLst>
  <p:sldIdLst>
    <p:sldId id="310" r:id="rId2"/>
    <p:sldId id="489" r:id="rId3"/>
    <p:sldId id="446" r:id="rId4"/>
    <p:sldId id="449" r:id="rId5"/>
    <p:sldId id="447" r:id="rId6"/>
    <p:sldId id="492" r:id="rId7"/>
    <p:sldId id="510" r:id="rId8"/>
    <p:sldId id="511" r:id="rId9"/>
    <p:sldId id="512" r:id="rId10"/>
    <p:sldId id="513" r:id="rId11"/>
    <p:sldId id="514" r:id="rId12"/>
    <p:sldId id="504" r:id="rId13"/>
    <p:sldId id="505" r:id="rId14"/>
    <p:sldId id="506" r:id="rId15"/>
    <p:sldId id="507" r:id="rId16"/>
    <p:sldId id="508" r:id="rId17"/>
    <p:sldId id="509" r:id="rId18"/>
    <p:sldId id="494" r:id="rId19"/>
    <p:sldId id="495" r:id="rId20"/>
    <p:sldId id="515" r:id="rId21"/>
    <p:sldId id="454" r:id="rId22"/>
    <p:sldId id="455" r:id="rId23"/>
    <p:sldId id="458" r:id="rId24"/>
    <p:sldId id="459" r:id="rId25"/>
    <p:sldId id="500" r:id="rId26"/>
    <p:sldId id="460" r:id="rId27"/>
    <p:sldId id="502" r:id="rId28"/>
    <p:sldId id="497" r:id="rId29"/>
    <p:sldId id="462" r:id="rId30"/>
    <p:sldId id="463" r:id="rId31"/>
    <p:sldId id="464" r:id="rId32"/>
    <p:sldId id="465" r:id="rId33"/>
    <p:sldId id="466" r:id="rId34"/>
    <p:sldId id="467" r:id="rId35"/>
    <p:sldId id="468" r:id="rId36"/>
    <p:sldId id="470" r:id="rId37"/>
    <p:sldId id="498" r:id="rId38"/>
    <p:sldId id="499" r:id="rId39"/>
    <p:sldId id="471" r:id="rId40"/>
    <p:sldId id="472" r:id="rId41"/>
    <p:sldId id="473" r:id="rId42"/>
    <p:sldId id="476" r:id="rId43"/>
    <p:sldId id="474" r:id="rId44"/>
    <p:sldId id="475" r:id="rId45"/>
    <p:sldId id="477" r:id="rId46"/>
    <p:sldId id="478" r:id="rId47"/>
    <p:sldId id="479" r:id="rId48"/>
    <p:sldId id="480" r:id="rId49"/>
    <p:sldId id="481" r:id="rId50"/>
    <p:sldId id="482" r:id="rId51"/>
    <p:sldId id="483" r:id="rId52"/>
    <p:sldId id="484" r:id="rId53"/>
    <p:sldId id="485" r:id="rId54"/>
    <p:sldId id="486" r:id="rId55"/>
    <p:sldId id="487" r:id="rId56"/>
    <p:sldId id="488" r:id="rId5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891">
          <p15:clr>
            <a:srgbClr val="A4A3A4"/>
          </p15:clr>
        </p15:guide>
        <p15:guide id="2" orient="horz" pos="144">
          <p15:clr>
            <a:srgbClr val="A4A3A4"/>
          </p15:clr>
        </p15:guide>
        <p15:guide id="3" orient="horz" pos="3140">
          <p15:clr>
            <a:srgbClr val="A4A3A4"/>
          </p15:clr>
        </p15:guide>
        <p15:guide id="4" orient="horz" pos="1200">
          <p15:clr>
            <a:srgbClr val="A4A3A4"/>
          </p15:clr>
        </p15:guide>
        <p15:guide id="5" orient="horz" pos="1488">
          <p15:clr>
            <a:srgbClr val="A4A3A4"/>
          </p15:clr>
        </p15:guide>
        <p15:guide id="6" pos="2880">
          <p15:clr>
            <a:srgbClr val="A4A3A4"/>
          </p15:clr>
        </p15:guide>
        <p15:guide id="7" pos="408">
          <p15:clr>
            <a:srgbClr val="A4A3A4"/>
          </p15:clr>
        </p15:guide>
        <p15:guide id="8" pos="5520">
          <p15:clr>
            <a:srgbClr val="A4A3A4"/>
          </p15:clr>
        </p15:guide>
        <p15:guide id="9" pos="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ro" initials="F" lastIdx="1" clrIdx="0">
    <p:extLst>
      <p:ext uri="{19B8F6BF-5375-455C-9EA6-DF929625EA0E}">
        <p15:presenceInfo xmlns:p15="http://schemas.microsoft.com/office/powerpoint/2012/main" userId="Fer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hiddenSlides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8000"/>
    <a:srgbClr val="CC9900"/>
    <a:srgbClr val="FFE781"/>
    <a:srgbClr val="99CCFF"/>
    <a:srgbClr val="A7E2FF"/>
    <a:srgbClr val="2B3212"/>
    <a:srgbClr val="FF99FF"/>
    <a:srgbClr val="CCCC00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09" autoAdjust="0"/>
    <p:restoredTop sz="90568" autoAdjust="0"/>
  </p:normalViewPr>
  <p:slideViewPr>
    <p:cSldViewPr snapToGrid="0">
      <p:cViewPr varScale="1">
        <p:scale>
          <a:sx n="104" d="100"/>
          <a:sy n="104" d="100"/>
        </p:scale>
        <p:origin x="1896" y="96"/>
      </p:cViewPr>
      <p:guideLst>
        <p:guide orient="horz" pos="891"/>
        <p:guide orient="horz" pos="144"/>
        <p:guide orient="horz" pos="3140"/>
        <p:guide orient="horz" pos="1200"/>
        <p:guide orient="horz" pos="1488"/>
        <p:guide pos="2880"/>
        <p:guide pos="408"/>
        <p:guide pos="5520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383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0-08T16:01:26.460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618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700">
                <a:cs typeface="+mn-cs"/>
              </a:defRPr>
            </a:lvl1pPr>
          </a:lstStyle>
          <a:p>
            <a:pPr>
              <a:defRPr/>
            </a:pPr>
            <a:r>
              <a:rPr lang="en-GB"/>
              <a:t>Copyright 2005 © Microsoft Corp &amp; Project Botticelli Ltd. E&amp;OE. For informational purposes only. No warranties of any kind are made and you have to verify all information before relying on it. You can re-use this presentation as long as  you read, agree, and  follow the guidelines described in the “Comments” field in File/Properties.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246813" y="8686800"/>
            <a:ext cx="611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fld id="{209D959A-9EEA-42F3-8A74-FE7850815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2499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D0A97FD-8CBD-41CB-9B9D-CAD530F85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8477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92213" y="3926640"/>
            <a:ext cx="7197725" cy="1262063"/>
          </a:xfrm>
        </p:spPr>
        <p:txBody>
          <a:bodyPr/>
          <a:lstStyle>
            <a:lvl1pPr marL="0" indent="0" algn="ctr">
              <a:buFontTx/>
              <a:buNone/>
              <a:defRPr sz="2400" i="0">
                <a:latin typeface="Lucida Sans" pitchFamily="34" charset="0"/>
              </a:defRPr>
            </a:lvl1pPr>
          </a:lstStyle>
          <a:p>
            <a:r>
              <a:rPr lang="en-GB" dirty="0" err="1"/>
              <a:t>Klepnutím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upravit</a:t>
            </a:r>
            <a:r>
              <a:rPr lang="en-GB" dirty="0"/>
              <a:t> </a:t>
            </a:r>
            <a:r>
              <a:rPr lang="en-GB" dirty="0" err="1"/>
              <a:t>styl</a:t>
            </a:r>
            <a:r>
              <a:rPr lang="en-GB" dirty="0"/>
              <a:t> </a:t>
            </a:r>
            <a:r>
              <a:rPr lang="en-GB" dirty="0" err="1"/>
              <a:t>předlohy</a:t>
            </a:r>
            <a:r>
              <a:rPr lang="en-GB" dirty="0"/>
              <a:t> </a:t>
            </a:r>
            <a:r>
              <a:rPr lang="en-GB" dirty="0" err="1"/>
              <a:t>podnadpisů</a:t>
            </a:r>
            <a:r>
              <a:rPr lang="en-GB" dirty="0"/>
              <a:t>.</a:t>
            </a:r>
          </a:p>
        </p:txBody>
      </p:sp>
      <p:sp>
        <p:nvSpPr>
          <p:cNvPr id="6072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93800" y="2194594"/>
            <a:ext cx="7216775" cy="147002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GB" dirty="0" err="1"/>
              <a:t>Klepnutím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upravit</a:t>
            </a:r>
            <a:r>
              <a:rPr lang="en-GB" dirty="0"/>
              <a:t> </a:t>
            </a:r>
            <a:r>
              <a:rPr lang="en-GB" dirty="0" err="1"/>
              <a:t>styl</a:t>
            </a:r>
            <a:r>
              <a:rPr lang="en-GB" dirty="0"/>
              <a:t> </a:t>
            </a:r>
            <a:r>
              <a:rPr lang="en-GB" dirty="0" err="1"/>
              <a:t>předlohy</a:t>
            </a:r>
            <a:r>
              <a:rPr lang="en-GB" dirty="0"/>
              <a:t> </a:t>
            </a:r>
            <a:r>
              <a:rPr lang="en-GB" dirty="0" err="1"/>
              <a:t>nadpisů</a:t>
            </a:r>
            <a:r>
              <a:rPr lang="en-GB" dirty="0"/>
              <a:t>.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6238" y="255588"/>
            <a:ext cx="2132012" cy="60721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3" y="255588"/>
            <a:ext cx="6245225" cy="60721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6585" y="287672"/>
            <a:ext cx="6904037" cy="530225"/>
          </a:xfrm>
        </p:spPr>
        <p:txBody>
          <a:bodyPr/>
          <a:lstStyle>
            <a:lvl1pPr>
              <a:defRPr>
                <a:solidFill>
                  <a:srgbClr val="008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1276938"/>
            <a:ext cx="8574505" cy="5300326"/>
          </a:xfrm>
        </p:spPr>
        <p:txBody>
          <a:bodyPr/>
          <a:lstStyle>
            <a:lvl1pPr>
              <a:buClr>
                <a:srgbClr val="E5EEC2"/>
              </a:buClr>
              <a:buSzPct val="12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1pPr>
            <a:lvl2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2pPr>
            <a:lvl3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3pPr>
            <a:lvl4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4pPr>
            <a:lvl5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k-SK" dirty="0"/>
          </a:p>
        </p:txBody>
      </p:sp>
    </p:spTree>
  </p:cSld>
  <p:clrMapOvr>
    <a:masterClrMapping/>
  </p:clrMapOvr>
  <p:transition spd="med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3" y="1525588"/>
            <a:ext cx="4187825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525588"/>
            <a:ext cx="4189412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097088" y="303213"/>
            <a:ext cx="6904037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Nadpis</a:t>
            </a:r>
            <a:endParaRPr lang="en-GB" dirty="0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613" y="1236663"/>
            <a:ext cx="8529637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Klepnutím lze upravit styly předlohy textu.</a:t>
            </a:r>
          </a:p>
          <a:p>
            <a:pPr lvl="1"/>
            <a:r>
              <a:rPr lang="en-GB"/>
              <a:t>Druhá úroveň</a:t>
            </a:r>
          </a:p>
          <a:p>
            <a:pPr lvl="2"/>
            <a:r>
              <a:rPr lang="en-GB"/>
              <a:t>Třetí úroveň</a:t>
            </a:r>
          </a:p>
          <a:p>
            <a:pPr lvl="3"/>
            <a:r>
              <a:rPr lang="en-GB"/>
              <a:t>Čtvrtá úroveň</a:t>
            </a:r>
          </a:p>
          <a:p>
            <a:pPr lvl="4"/>
            <a:r>
              <a:rPr lang="en-GB"/>
              <a:t>Pátá úroveň</a:t>
            </a:r>
          </a:p>
        </p:txBody>
      </p:sp>
      <p:sp>
        <p:nvSpPr>
          <p:cNvPr id="606213" name="Text Box 5"/>
          <p:cNvSpPr txBox="1">
            <a:spLocks noChangeArrowheads="1"/>
          </p:cNvSpPr>
          <p:nvPr/>
        </p:nvSpPr>
        <p:spPr bwMode="auto">
          <a:xfrm>
            <a:off x="8747125" y="6561138"/>
            <a:ext cx="468313" cy="304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BF3BE4A6-8317-457F-8B82-C1DF1DA08A46}" type="slidenum">
              <a:rPr lang="en-GB" sz="1400" b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+mn-cs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GB" sz="1400" b="1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 spd="med">
    <p:randomBar/>
  </p:transition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" pitchFamily="34" charset="0"/>
          <a:ea typeface="Verdana" pitchFamily="34" charset="0"/>
          <a:cs typeface="Verdana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9pPr>
    </p:titleStyle>
    <p:bodyStyle>
      <a:lvl1pPr marL="357188" indent="-357188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8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1pPr>
      <a:lvl2pPr marL="987425" indent="-361950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4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2pPr>
      <a:lvl3pPr marL="1527175" indent="-269875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0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3pPr>
      <a:lvl4pPr marL="2074863" indent="-276225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4pPr>
      <a:lvl5pPr marL="2601913" indent="-266700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5pPr>
      <a:lvl6pPr marL="30591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6pPr>
      <a:lvl7pPr marL="35163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7pPr>
      <a:lvl8pPr marL="39735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8pPr>
      <a:lvl9pPr marL="44307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jpeg"/><Relationship Id="rId4" Type="http://schemas.openxmlformats.org/officeDocument/2006/relationships/image" Target="../media/image25.wmf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7088" y="287338"/>
            <a:ext cx="6904037" cy="530225"/>
          </a:xfrm>
        </p:spPr>
        <p:txBody>
          <a:bodyPr/>
          <a:lstStyle/>
          <a:p>
            <a:pPr>
              <a:defRPr/>
            </a:pPr>
            <a:r>
              <a:rPr lang="en-US" dirty="0"/>
              <a:t>4. </a:t>
            </a:r>
            <a:r>
              <a:rPr lang="en-US" dirty="0" err="1"/>
              <a:t>predn</a:t>
            </a:r>
            <a:r>
              <a:rPr lang="sk-SK" dirty="0" err="1"/>
              <a:t>áška</a:t>
            </a:r>
            <a:r>
              <a:rPr lang="sk-SK" dirty="0"/>
              <a:t> </a:t>
            </a:r>
            <a:r>
              <a:rPr lang="en-US" dirty="0" smtClean="0"/>
              <a:t>(</a:t>
            </a:r>
            <a:r>
              <a:rPr lang="sk-SK" dirty="0" smtClean="0"/>
              <a:t>9</a:t>
            </a:r>
            <a:r>
              <a:rPr lang="en-US" dirty="0" smtClean="0"/>
              <a:t>.10.20</a:t>
            </a:r>
            <a:r>
              <a:rPr lang="sk-SK" dirty="0" smtClean="0"/>
              <a:t>23</a:t>
            </a:r>
            <a:r>
              <a:rPr lang="en-US" dirty="0" smtClean="0"/>
              <a:t>)</a:t>
            </a:r>
            <a:endParaRPr lang="sk-SK" dirty="0"/>
          </a:p>
        </p:txBody>
      </p:sp>
      <p:sp>
        <p:nvSpPr>
          <p:cNvPr id="4" name="Subtitle 1"/>
          <p:cNvSpPr txBox="1">
            <a:spLocks/>
          </p:cNvSpPr>
          <p:nvPr/>
        </p:nvSpPr>
        <p:spPr bwMode="auto">
          <a:xfrm>
            <a:off x="1323585" y="5499757"/>
            <a:ext cx="6756691" cy="1153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357188" algn="ctr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</a:pPr>
            <a:r>
              <a:rPr lang="en-US" sz="2800" b="1" i="1" dirty="0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  <a:t>My</a:t>
            </a:r>
            <a:r>
              <a:rPr lang="sk-SK" sz="2800" b="1" i="1" dirty="0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  <a:t>ši v reťaziach</a:t>
            </a:r>
            <a:r>
              <a:rPr lang="en-US" sz="2800" b="1" i="1" dirty="0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  <a:t>?</a:t>
            </a:r>
          </a:p>
          <a:p>
            <a:pPr indent="-357188" algn="ctr" eaLnBrk="0" hangingPunct="0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</a:pPr>
            <a:endParaRPr lang="sk-SK" sz="2800" dirty="0">
              <a:solidFill>
                <a:srgbClr val="2B3212"/>
              </a:solidFill>
              <a:latin typeface="Lucida Sans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1053835" y="1578079"/>
            <a:ext cx="7216775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800" b="1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ea typeface="Verdana" pitchFamily="34" charset="0"/>
                <a:cs typeface="Verdana" pitchFamily="34" charset="0"/>
              </a:rPr>
              <a:t>Reťazce a myšacie udalosti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000" y="5025850"/>
            <a:ext cx="1004888" cy="1598612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3" cstate="print"/>
          <a:srcRect r="1843"/>
          <a:stretch>
            <a:fillRect/>
          </a:stretch>
        </p:blipFill>
        <p:spPr bwMode="auto">
          <a:xfrm>
            <a:off x="244037" y="3453305"/>
            <a:ext cx="2282825" cy="174625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10" name="Picture 7" descr="http://www.cfcdist.com/shopping/images/gathering%20cha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01966" y="4335978"/>
            <a:ext cx="1602937" cy="867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 descr="http://library.thinkquest.org/06aug/02127/abecedaire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55462" y="3090041"/>
            <a:ext cx="1287313" cy="1716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2" name="Picture 2" descr="http://4.bp.blogspot.com/-2k0sBYfRr60/TdZmCbCa_lI/AAAAAAAAAho/TiBcRiS45BE/s640/12154415421767612404lemmling_simple_cartoon_mouse-svg-hi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3957" y="3460531"/>
            <a:ext cx="1062575" cy="104840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/>
              <a:t>Pretypovanie znakov</a:t>
            </a:r>
            <a:endParaRPr lang="cs-CZ" sz="400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Znaky sú len </a:t>
            </a:r>
            <a:r>
              <a:rPr lang="en-US" dirty="0" err="1">
                <a:solidFill>
                  <a:srgbClr val="FF0000"/>
                </a:solidFill>
              </a:rPr>
              <a:t>poradov</a:t>
            </a:r>
            <a:r>
              <a:rPr lang="sk-SK" dirty="0">
                <a:solidFill>
                  <a:srgbClr val="FF0000"/>
                </a:solidFill>
              </a:rPr>
              <a:t>é čísla </a:t>
            </a:r>
            <a:r>
              <a:rPr lang="sk-SK" dirty="0"/>
              <a:t>v dohodnutej znakovej sade</a:t>
            </a:r>
          </a:p>
          <a:p>
            <a:pPr eaLnBrk="1" hangingPunct="1"/>
            <a:r>
              <a:rPr lang="sk-SK" b="1" dirty="0">
                <a:solidFill>
                  <a:srgbClr val="FF0000"/>
                </a:solidFill>
              </a:rPr>
              <a:t>Znak</a:t>
            </a:r>
            <a:r>
              <a:rPr lang="sk-SK" dirty="0"/>
              <a:t> vieme previesť </a:t>
            </a:r>
            <a:r>
              <a:rPr lang="sk-SK" dirty="0">
                <a:solidFill>
                  <a:srgbClr val="FF0000"/>
                </a:solidFill>
              </a:rPr>
              <a:t>na číslo</a:t>
            </a:r>
            <a:r>
              <a:rPr lang="sk-SK" dirty="0"/>
              <a:t>:</a:t>
            </a:r>
          </a:p>
          <a:p>
            <a:pPr marL="357188" lvl="1" indent="-357188" eaLnBrk="1" hangingPunct="1">
              <a:buFontTx/>
              <a:buNone/>
            </a:pPr>
            <a:r>
              <a:rPr lang="sk-SK" b="1" dirty="0">
                <a:solidFill>
                  <a:srgbClr val="7F0055"/>
                </a:solidFill>
                <a:latin typeface="Courier New" pitchFamily="49" charset="0"/>
              </a:rPr>
              <a:t>	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char</a:t>
            </a: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znak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'a'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marL="357188" lvl="1" indent="-357188" eaLnBrk="1" hangingPunct="1">
              <a:buFontTx/>
              <a:buNone/>
            </a:pPr>
            <a:r>
              <a:rPr lang="sk-SK" b="1" dirty="0">
                <a:solidFill>
                  <a:srgbClr val="7F0055"/>
                </a:solidFill>
                <a:latin typeface="Courier New" pitchFamily="49" charset="0"/>
              </a:rPr>
              <a:t>	</a:t>
            </a:r>
            <a:r>
              <a:rPr lang="en-US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cislo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znak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eaLnBrk="1" hangingPunct="1"/>
            <a:r>
              <a:rPr lang="sk-SK" b="1" dirty="0">
                <a:solidFill>
                  <a:srgbClr val="FF0000"/>
                </a:solidFill>
              </a:rPr>
              <a:t>Číslo</a:t>
            </a:r>
            <a:r>
              <a:rPr lang="sk-SK" dirty="0"/>
              <a:t> vieme previesť </a:t>
            </a:r>
            <a:r>
              <a:rPr lang="sk-SK" dirty="0">
                <a:solidFill>
                  <a:srgbClr val="FF0000"/>
                </a:solidFill>
              </a:rPr>
              <a:t>na znak</a:t>
            </a:r>
            <a:r>
              <a:rPr lang="sk-SK" dirty="0"/>
              <a:t>:</a:t>
            </a:r>
          </a:p>
          <a:p>
            <a:pPr marL="357188" lvl="1" indent="-357188" eaLnBrk="1" hangingPunct="1">
              <a:buNone/>
            </a:pPr>
            <a:r>
              <a:rPr lang="sk-SK" b="1" dirty="0">
                <a:solidFill>
                  <a:srgbClr val="7F0055"/>
                </a:solidFill>
                <a:latin typeface="Courier New" pitchFamily="49" charset="0"/>
              </a:rPr>
              <a:t>	</a:t>
            </a:r>
            <a:r>
              <a:rPr lang="en-US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cislo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= 65;</a:t>
            </a:r>
          </a:p>
          <a:p>
            <a:pPr marL="357188" lvl="1" indent="-357188" eaLnBrk="1" hangingPunct="1">
              <a:buFontTx/>
              <a:buNone/>
            </a:pP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	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char</a:t>
            </a: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znak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=</a:t>
            </a:r>
            <a:r>
              <a:rPr lang="sk-SK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char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)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cislo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eaLnBrk="1" hangingPunct="1"/>
            <a:r>
              <a:rPr lang="sk-SK" dirty="0"/>
              <a:t>Znaky vieme </a:t>
            </a:r>
            <a:r>
              <a:rPr lang="sk-SK" b="1" dirty="0">
                <a:solidFill>
                  <a:srgbClr val="FF0000"/>
                </a:solidFill>
              </a:rPr>
              <a:t>porovnávať</a:t>
            </a:r>
            <a:r>
              <a:rPr lang="sk-SK" dirty="0"/>
              <a:t>:</a:t>
            </a:r>
          </a:p>
          <a:p>
            <a:pPr eaLnBrk="1" hangingPunct="1">
              <a:buFontTx/>
              <a:buNone/>
            </a:pPr>
            <a:r>
              <a:rPr lang="sk-SK" dirty="0"/>
              <a:t> 	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znak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&gt;= 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'a'</a:t>
            </a:r>
            <a:endParaRPr lang="sk-SK" dirty="0"/>
          </a:p>
          <a:p>
            <a:pPr eaLnBrk="1" hangingPunct="1"/>
            <a:endParaRPr lang="sk-SK" dirty="0"/>
          </a:p>
          <a:p>
            <a:pPr eaLnBrk="1" hangingPunct="1">
              <a:buFontTx/>
              <a:buNone/>
            </a:pPr>
            <a:endParaRPr lang="sk-SK" dirty="0"/>
          </a:p>
          <a:p>
            <a:pPr eaLnBrk="1" hangingPunct="1">
              <a:buFontTx/>
              <a:buNone/>
            </a:pPr>
            <a:endParaRPr lang="sk-SK" dirty="0"/>
          </a:p>
          <a:p>
            <a:pPr eaLnBrk="1" hangingPunct="1"/>
            <a:endParaRPr lang="sk-SK" dirty="0"/>
          </a:p>
          <a:p>
            <a:pPr eaLnBrk="1" hangingPunct="1">
              <a:buFontTx/>
              <a:buNone/>
            </a:pP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>
            <a:off x="3854824" y="2779058"/>
            <a:ext cx="2630702" cy="770966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427145" y="2157878"/>
            <a:ext cx="2546526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V premennej 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cislo</a:t>
            </a:r>
            <a:r>
              <a:rPr lang="sk-SK" dirty="0">
                <a:latin typeface="Trebuchet MS" pitchFamily="34" charset="0"/>
              </a:rPr>
              <a:t> bude poradové číslo znaku v UNICODE tabuľke.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>
            <a:off x="4007224" y="4249268"/>
            <a:ext cx="2496230" cy="75303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418179" y="3610160"/>
            <a:ext cx="2546526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V premennej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znak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dirty="0">
                <a:latin typeface="Trebuchet MS" pitchFamily="34" charset="0"/>
              </a:rPr>
              <a:t>bude </a:t>
            </a:r>
            <a:r>
              <a:rPr lang="en-US" dirty="0" err="1">
                <a:latin typeface="Trebuchet MS" pitchFamily="34" charset="0"/>
              </a:rPr>
              <a:t>znak</a:t>
            </a:r>
            <a:r>
              <a:rPr lang="en-US" dirty="0">
                <a:latin typeface="Trebuchet MS" pitchFamily="34" charset="0"/>
              </a:rPr>
              <a:t> s </a:t>
            </a:r>
            <a:r>
              <a:rPr lang="en-US" dirty="0" err="1">
                <a:latin typeface="Trebuchet MS" pitchFamily="34" charset="0"/>
              </a:rPr>
              <a:t>poradov</a:t>
            </a:r>
            <a:r>
              <a:rPr lang="sk-SK" dirty="0" err="1">
                <a:latin typeface="Trebuchet MS" pitchFamily="34" charset="0"/>
              </a:rPr>
              <a:t>ým</a:t>
            </a:r>
            <a:r>
              <a:rPr lang="sk-SK" dirty="0">
                <a:latin typeface="Trebuchet MS" pitchFamily="34" charset="0"/>
              </a:rPr>
              <a:t> číslom </a:t>
            </a:r>
            <a:r>
              <a:rPr lang="en-US" dirty="0">
                <a:latin typeface="Trebuchet MS" pitchFamily="34" charset="0"/>
              </a:rPr>
              <a:t>65</a:t>
            </a:r>
            <a:r>
              <a:rPr lang="sk-SK" dirty="0">
                <a:latin typeface="Trebuchet MS" pitchFamily="34" charset="0"/>
              </a:rPr>
              <a:t> </a:t>
            </a:r>
            <a:r>
              <a:rPr lang="en-US" dirty="0">
                <a:latin typeface="Trebuchet MS" pitchFamily="34" charset="0"/>
              </a:rPr>
              <a:t>– </a:t>
            </a:r>
            <a:r>
              <a:rPr lang="en-US" dirty="0" err="1">
                <a:latin typeface="Trebuchet MS" pitchFamily="34" charset="0"/>
              </a:rPr>
              <a:t>znak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'</a:t>
            </a:r>
            <a:r>
              <a:rPr lang="en-US" dirty="0">
                <a:solidFill>
                  <a:srgbClr val="2A00FF"/>
                </a:solidFill>
                <a:latin typeface="Courier New" pitchFamily="49" charset="0"/>
              </a:rPr>
              <a:t>A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'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 flipH="1">
            <a:off x="3361764" y="5979457"/>
            <a:ext cx="2388655" cy="42134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494814" y="5358278"/>
            <a:ext cx="3442997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>
                <a:latin typeface="Trebuchet MS" pitchFamily="34" charset="0"/>
              </a:rPr>
              <a:t>V </a:t>
            </a:r>
            <a:r>
              <a:rPr lang="en-US" dirty="0" err="1">
                <a:latin typeface="Trebuchet MS" pitchFamily="34" charset="0"/>
              </a:rPr>
              <a:t>skuto</a:t>
            </a:r>
            <a:r>
              <a:rPr lang="sk-SK" dirty="0">
                <a:latin typeface="Trebuchet MS" pitchFamily="34" charset="0"/>
              </a:rPr>
              <a:t>čnosti porovnávame poradové čísla znakov v UNICODE tabuľke.</a:t>
            </a:r>
            <a:endParaRPr lang="cs-CZ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220176"/>
      </p:ext>
    </p:extLst>
  </p:cSld>
  <p:clrMapOvr>
    <a:masterClrMapping/>
  </p:clrMapOvr>
  <p:transition spd="med">
    <p:randomBa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3200" dirty="0"/>
              <a:t>Typy primitívnych premenných</a:t>
            </a:r>
            <a:endParaRPr lang="cs-CZ" sz="32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408113"/>
            <a:ext cx="8529637" cy="49625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sz="2400" b="1" dirty="0"/>
              <a:t>Celočíselné hodnoty: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000" b="1" dirty="0">
                <a:solidFill>
                  <a:srgbClr val="7F0055"/>
                </a:solidFill>
                <a:latin typeface="Courier New" pitchFamily="49" charset="0"/>
              </a:rPr>
              <a:t>byte </a:t>
            </a:r>
            <a:r>
              <a:rPr lang="en-US" sz="2000" dirty="0"/>
              <a:t>(</a:t>
            </a:r>
            <a:r>
              <a:rPr lang="cs-CZ" sz="2000" dirty="0"/>
              <a:t>-128 až 127</a:t>
            </a:r>
            <a:r>
              <a:rPr lang="en-US" sz="2000" dirty="0"/>
              <a:t>)</a:t>
            </a:r>
            <a:endParaRPr lang="sk-SK" sz="2000" dirty="0"/>
          </a:p>
          <a:p>
            <a:pPr lvl="1" eaLnBrk="1" hangingPunct="1">
              <a:lnSpc>
                <a:spcPct val="90000"/>
              </a:lnSpc>
            </a:pP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short</a:t>
            </a:r>
            <a:r>
              <a:rPr lang="en-US" sz="2000" dirty="0"/>
              <a:t> (</a:t>
            </a:r>
            <a:r>
              <a:rPr lang="cs-CZ" sz="2000" dirty="0"/>
              <a:t>-32 768 až 32 767</a:t>
            </a:r>
            <a:r>
              <a:rPr lang="en-US" sz="2000" dirty="0"/>
              <a:t>)</a:t>
            </a:r>
            <a:endParaRPr lang="sk-SK" sz="2000" dirty="0"/>
          </a:p>
          <a:p>
            <a:pPr lvl="1" eaLnBrk="1" hangingPunct="1">
              <a:lnSpc>
                <a:spcPct val="90000"/>
              </a:lnSpc>
            </a:pP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en-US" sz="2000" dirty="0"/>
              <a:t> (</a:t>
            </a:r>
            <a:r>
              <a:rPr lang="cs-CZ" sz="2000" dirty="0"/>
              <a:t>-2 147 483 648 až 2 147 483 647</a:t>
            </a:r>
            <a:r>
              <a:rPr lang="en-US" sz="2000" dirty="0"/>
              <a:t>)</a:t>
            </a:r>
            <a:endParaRPr lang="sk-SK" sz="2000" dirty="0"/>
          </a:p>
          <a:p>
            <a:pPr lvl="1" eaLnBrk="1" hangingPunct="1">
              <a:lnSpc>
                <a:spcPct val="90000"/>
              </a:lnSpc>
            </a:pP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long</a:t>
            </a:r>
            <a:r>
              <a:rPr lang="en-US" sz="2000" dirty="0"/>
              <a:t> (</a:t>
            </a:r>
            <a:r>
              <a:rPr lang="cs-CZ" sz="2000" dirty="0"/>
              <a:t>-9 223 372 036 854 775 808 až 9 223 372 036 854 775 807</a:t>
            </a:r>
            <a:r>
              <a:rPr lang="en-US" sz="2000" dirty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/>
              <a:t>Re</a:t>
            </a:r>
            <a:r>
              <a:rPr lang="sk-SK" sz="2400" b="1" dirty="0" err="1"/>
              <a:t>álne</a:t>
            </a:r>
            <a:r>
              <a:rPr lang="sk-SK" sz="2400" b="1" dirty="0"/>
              <a:t> čísla: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000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sk-SK" sz="2000" dirty="0"/>
              <a:t> – lepšia presnosť, zaberá viac pamäte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float</a:t>
            </a:r>
            <a:r>
              <a:rPr lang="sk-SK" sz="2000" dirty="0"/>
              <a:t> – menšia presnosť, zaberá menej pamäte</a:t>
            </a:r>
          </a:p>
          <a:p>
            <a:pPr eaLnBrk="1" hangingPunct="1">
              <a:lnSpc>
                <a:spcPct val="90000"/>
              </a:lnSpc>
            </a:pPr>
            <a:r>
              <a:rPr lang="sk-SK" sz="2400" b="1" dirty="0"/>
              <a:t>Logická </a:t>
            </a:r>
            <a:r>
              <a:rPr lang="en-US" sz="2400" b="1" dirty="0"/>
              <a:t>(</a:t>
            </a:r>
            <a:r>
              <a:rPr lang="en-US" sz="2400" b="1" dirty="0" err="1"/>
              <a:t>pravdivostn</a:t>
            </a:r>
            <a:r>
              <a:rPr lang="sk-SK" sz="2400" b="1" dirty="0"/>
              <a:t>á</a:t>
            </a:r>
            <a:r>
              <a:rPr lang="en-US" sz="2400" b="1" dirty="0"/>
              <a:t>) </a:t>
            </a:r>
            <a:r>
              <a:rPr lang="sk-SK" sz="2400" b="1" dirty="0"/>
              <a:t>hodnota: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dirty="0">
                <a:solidFill>
                  <a:srgbClr val="7F0055"/>
                </a:solidFill>
                <a:latin typeface="Courier New" pitchFamily="49" charset="0"/>
              </a:rPr>
              <a:t>b</a:t>
            </a: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oolean</a:t>
            </a:r>
            <a:r>
              <a:rPr lang="en-US" sz="2000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sk-SK" sz="2000" dirty="0"/>
              <a:t>– </a:t>
            </a:r>
            <a:r>
              <a:rPr lang="en-US" sz="2000" dirty="0" err="1"/>
              <a:t>dve</a:t>
            </a:r>
            <a:r>
              <a:rPr lang="en-US" sz="2000" dirty="0"/>
              <a:t> mo</a:t>
            </a:r>
            <a:r>
              <a:rPr lang="sk-SK" sz="2000" dirty="0" err="1"/>
              <a:t>žné</a:t>
            </a:r>
            <a:r>
              <a:rPr lang="sk-SK" sz="2000" dirty="0"/>
              <a:t> hodnoty </a:t>
            </a: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true</a:t>
            </a:r>
            <a:r>
              <a:rPr lang="en-US" sz="2000" dirty="0"/>
              <a:t>/</a:t>
            </a: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false</a:t>
            </a:r>
            <a:endParaRPr lang="en-US" sz="2000" b="1" dirty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dirty="0" err="1"/>
              <a:t>Znak</a:t>
            </a:r>
            <a:r>
              <a:rPr lang="en-US" sz="2400" b="1" dirty="0"/>
              <a:t>:</a:t>
            </a:r>
            <a:endParaRPr lang="sk-SK" sz="2400" b="1" dirty="0"/>
          </a:p>
          <a:p>
            <a:pPr lvl="1" eaLnBrk="1" hangingPunct="1">
              <a:lnSpc>
                <a:spcPct val="90000"/>
              </a:lnSpc>
            </a:pPr>
            <a:r>
              <a:rPr lang="en-US" sz="2000" b="1" dirty="0">
                <a:solidFill>
                  <a:srgbClr val="7F0055"/>
                </a:solidFill>
                <a:latin typeface="Courier New" pitchFamily="49" charset="0"/>
              </a:rPr>
              <a:t>char </a:t>
            </a:r>
            <a:r>
              <a:rPr lang="sk-SK" sz="2000" dirty="0"/>
              <a:t>– </a:t>
            </a:r>
            <a:r>
              <a:rPr lang="en-US" sz="2000" dirty="0" err="1"/>
              <a:t>jeden</a:t>
            </a:r>
            <a:r>
              <a:rPr lang="en-US" sz="2000" dirty="0"/>
              <a:t> </a:t>
            </a:r>
            <a:r>
              <a:rPr lang="en-US" sz="2000" dirty="0" err="1"/>
              <a:t>znak</a:t>
            </a:r>
            <a:r>
              <a:rPr lang="en-US" sz="2000" dirty="0"/>
              <a:t> (z </a:t>
            </a:r>
            <a:r>
              <a:rPr lang="en-US" sz="2000" dirty="0" err="1"/>
              <a:t>prv</a:t>
            </a:r>
            <a:r>
              <a:rPr lang="sk-SK" sz="2000" dirty="0" err="1"/>
              <a:t>ých</a:t>
            </a:r>
            <a:r>
              <a:rPr lang="sk-SK" sz="2000" dirty="0"/>
              <a:t> </a:t>
            </a:r>
            <a:r>
              <a:rPr lang="en-US" sz="2000" dirty="0"/>
              <a:t>2</a:t>
            </a:r>
            <a:r>
              <a:rPr lang="en-US" sz="2000" baseline="30000" dirty="0"/>
              <a:t>16</a:t>
            </a:r>
            <a:r>
              <a:rPr lang="en-US" sz="2000" dirty="0"/>
              <a:t> </a:t>
            </a:r>
            <a:r>
              <a:rPr lang="sk-SK" sz="2000" dirty="0"/>
              <a:t>znakov</a:t>
            </a:r>
            <a:r>
              <a:rPr lang="en-US" sz="2000" dirty="0"/>
              <a:t>) v k</a:t>
            </a:r>
            <a:r>
              <a:rPr lang="sk-SK" sz="2000" dirty="0" err="1"/>
              <a:t>ódovaní</a:t>
            </a:r>
            <a:r>
              <a:rPr lang="sk-SK" sz="2000" dirty="0"/>
              <a:t> UNICODE</a:t>
            </a:r>
          </a:p>
          <a:p>
            <a:pPr lvl="1" eaLnBrk="1" hangingPunct="1">
              <a:lnSpc>
                <a:spcPct val="90000"/>
              </a:lnSpc>
            </a:pPr>
            <a:endParaRPr lang="cs-CZ" sz="2000" b="1" dirty="0">
              <a:solidFill>
                <a:srgbClr val="7F0055"/>
              </a:solidFill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</a:pPr>
            <a:endParaRPr lang="cs-CZ" sz="2000" b="1" dirty="0">
              <a:solidFill>
                <a:srgbClr val="7F0055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088627"/>
      </p:ext>
    </p:extLst>
  </p:cSld>
  <p:clrMapOvr>
    <a:masterClrMapping/>
  </p:clrMapOvr>
  <p:transition spd="med">
    <p:randomBa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Keď jeden znak nestačí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V praxi je jeden znak málo, potrebujeme uchovávať postupnosti znakov...</a:t>
            </a:r>
          </a:p>
          <a:p>
            <a:pPr lvl="1"/>
            <a:r>
              <a:rPr lang="sk-SK" dirty="0"/>
              <a:t>postupnosti znakov vytvárajú slová, vety, ...</a:t>
            </a:r>
          </a:p>
          <a:p>
            <a:r>
              <a:rPr lang="sk-SK" b="1" dirty="0">
                <a:solidFill>
                  <a:srgbClr val="FF0000"/>
                </a:solidFill>
              </a:rPr>
              <a:t>Znakový reťazec </a:t>
            </a:r>
            <a:r>
              <a:rPr lang="en-US" dirty="0"/>
              <a:t>=</a:t>
            </a:r>
            <a:r>
              <a:rPr lang="sk-SK" dirty="0"/>
              <a:t> </a:t>
            </a:r>
            <a:r>
              <a:rPr lang="en-US" dirty="0" err="1"/>
              <a:t>postupnos</a:t>
            </a:r>
            <a:r>
              <a:rPr lang="sk-SK" dirty="0"/>
              <a:t>ť znakov</a:t>
            </a:r>
          </a:p>
          <a:p>
            <a:endParaRPr lang="sk-SK" dirty="0"/>
          </a:p>
          <a:p>
            <a:r>
              <a:rPr lang="sk-SK" dirty="0"/>
              <a:t>V Jave sa znakové reťazce</a:t>
            </a:r>
            <a:br>
              <a:rPr lang="sk-SK" dirty="0"/>
            </a:br>
            <a:r>
              <a:rPr lang="sk-SK" dirty="0"/>
              <a:t>uchovávajú </a:t>
            </a:r>
            <a:r>
              <a:rPr lang="sk-SK" b="1" dirty="0"/>
              <a:t>v objektoch</a:t>
            </a:r>
          </a:p>
          <a:p>
            <a:pPr lvl="1"/>
            <a:r>
              <a:rPr lang="sk-SK" dirty="0"/>
              <a:t>kým niektoré objekty </a:t>
            </a:r>
            <a:br>
              <a:rPr lang="sk-SK" dirty="0"/>
            </a:br>
            <a:r>
              <a:rPr lang="sk-SK" dirty="0"/>
              <a:t>kreslia, iné zas slúžia</a:t>
            </a:r>
            <a:br>
              <a:rPr lang="sk-SK" dirty="0"/>
            </a:br>
            <a:r>
              <a:rPr lang="sk-SK" dirty="0"/>
              <a:t>na uchovávanie údajov...</a:t>
            </a:r>
          </a:p>
        </p:txBody>
      </p:sp>
      <p:pic>
        <p:nvPicPr>
          <p:cNvPr id="77826" name="Picture 2" descr="http://blog.vcu.edu/rcorio/word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3317" y="3597983"/>
            <a:ext cx="3675903" cy="2445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6972308"/>
      </p:ext>
    </p:extLst>
  </p:cSld>
  <p:clrMapOvr>
    <a:masterClrMapping/>
  </p:clrMapOvr>
  <p:transition spd="med">
    <p:randomBa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/>
              <a:t>Znakové reťazce</a:t>
            </a:r>
            <a:endParaRPr lang="cs-CZ" sz="4000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Re</a:t>
            </a:r>
            <a:r>
              <a:rPr lang="sk-SK" dirty="0" err="1"/>
              <a:t>ťazec</a:t>
            </a:r>
            <a:r>
              <a:rPr lang="sk-SK" dirty="0"/>
              <a:t> vieme uložiť v objekte triedy </a:t>
            </a:r>
            <a:r>
              <a:rPr lang="sk-SK" b="1" dirty="0" err="1"/>
              <a:t>String</a:t>
            </a:r>
            <a:endParaRPr lang="sk-SK" b="1" dirty="0"/>
          </a:p>
          <a:p>
            <a:pPr algn="ctr" eaLnBrk="1" hangingPunct="1">
              <a:buFontTx/>
              <a:buNone/>
            </a:pP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s =</a:t>
            </a:r>
            <a:r>
              <a:rPr lang="cs-CZ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"Ahoj"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);</a:t>
            </a: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 flipV="1">
            <a:off x="6633881" y="2384611"/>
            <a:ext cx="421338" cy="1479174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739238" y="3120079"/>
            <a:ext cx="3064102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 err="1">
                <a:latin typeface="Trebuchet MS" pitchFamily="34" charset="0"/>
              </a:rPr>
              <a:t>Reťazcový</a:t>
            </a:r>
            <a:r>
              <a:rPr lang="sk-SK" dirty="0">
                <a:latin typeface="Trebuchet MS" pitchFamily="34" charset="0"/>
              </a:rPr>
              <a:t> literál </a:t>
            </a:r>
            <a:r>
              <a:rPr lang="en-US" dirty="0">
                <a:latin typeface="Trebuchet MS" pitchFamily="34" charset="0"/>
              </a:rPr>
              <a:t>(</a:t>
            </a:r>
            <a:r>
              <a:rPr lang="en-US" dirty="0" err="1">
                <a:latin typeface="Trebuchet MS" pitchFamily="34" charset="0"/>
              </a:rPr>
              <a:t>konkr</a:t>
            </a:r>
            <a:r>
              <a:rPr lang="sk-SK" dirty="0" err="1">
                <a:latin typeface="Trebuchet MS" pitchFamily="34" charset="0"/>
              </a:rPr>
              <a:t>étna</a:t>
            </a:r>
            <a:r>
              <a:rPr lang="sk-SK" dirty="0">
                <a:latin typeface="Trebuchet MS" pitchFamily="34" charset="0"/>
              </a:rPr>
              <a:t> hodnota</a:t>
            </a:r>
            <a:r>
              <a:rPr lang="en-US" dirty="0">
                <a:latin typeface="Trebuchet MS" pitchFamily="34" charset="0"/>
              </a:rPr>
              <a:t>)</a:t>
            </a:r>
            <a:r>
              <a:rPr lang="sk-SK" dirty="0">
                <a:latin typeface="Trebuchet MS" pitchFamily="34" charset="0"/>
              </a:rPr>
              <a:t>, znaky sa píšu medzi úvodzovky </a:t>
            </a:r>
            <a:r>
              <a:rPr lang="cs-CZ" dirty="0">
                <a:solidFill>
                  <a:srgbClr val="2A00FF"/>
                </a:solidFill>
              </a:rPr>
              <a:t>" ".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 flipH="1" flipV="1">
            <a:off x="4500282" y="2330824"/>
            <a:ext cx="484090" cy="345140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668391" y="5038526"/>
            <a:ext cx="3763350" cy="138499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err="1">
                <a:latin typeface="Trebuchet MS" pitchFamily="34" charset="0"/>
              </a:rPr>
              <a:t>Vytvor</a:t>
            </a:r>
            <a:r>
              <a:rPr lang="sk-SK" dirty="0" err="1">
                <a:latin typeface="Trebuchet MS" pitchFamily="34" charset="0"/>
              </a:rPr>
              <a:t>íme</a:t>
            </a:r>
            <a:r>
              <a:rPr lang="sk-SK" dirty="0">
                <a:latin typeface="Trebuchet MS" pitchFamily="34" charset="0"/>
              </a:rPr>
              <a:t> objekt triedy </a:t>
            </a:r>
            <a:r>
              <a:rPr lang="sk-SK" b="1" dirty="0" err="1">
                <a:latin typeface="Trebuchet MS" pitchFamily="34" charset="0"/>
              </a:rPr>
              <a:t>String</a:t>
            </a:r>
            <a:r>
              <a:rPr lang="sk-SK" dirty="0">
                <a:latin typeface="Trebuchet MS" pitchFamily="34" charset="0"/>
              </a:rPr>
              <a:t>, ktorého „životným cieľom“ bude uchovanie </a:t>
            </a:r>
            <a:r>
              <a:rPr lang="en-US" dirty="0">
                <a:latin typeface="Trebuchet MS" pitchFamily="34" charset="0"/>
              </a:rPr>
              <a:t>4-</a:t>
            </a:r>
            <a:r>
              <a:rPr lang="sk-SK" dirty="0">
                <a:latin typeface="Trebuchet MS" pitchFamily="34" charset="0"/>
              </a:rPr>
              <a:t>znakového reťazca </a:t>
            </a:r>
            <a:r>
              <a:rPr lang="cs-CZ" sz="2400" dirty="0">
                <a:solidFill>
                  <a:srgbClr val="2A00FF"/>
                </a:solidFill>
                <a:latin typeface="Courier New" pitchFamily="49" charset="0"/>
              </a:rPr>
              <a:t>"Ahoj"</a:t>
            </a:r>
            <a:r>
              <a:rPr lang="sk-SK" sz="2400" dirty="0">
                <a:solidFill>
                  <a:srgbClr val="2A00FF"/>
                </a:solidFill>
                <a:latin typeface="Courier New" pitchFamily="49" charset="0"/>
              </a:rPr>
              <a:t> </a:t>
            </a:r>
            <a:endParaRPr lang="cs-CZ" sz="2400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flipV="1">
            <a:off x="1443168" y="2312894"/>
            <a:ext cx="1497255" cy="3108416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06189" y="3657961"/>
            <a:ext cx="2312894" cy="224676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Referenčná premenná 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s</a:t>
            </a:r>
            <a:r>
              <a:rPr lang="sk-SK" dirty="0">
                <a:latin typeface="Trebuchet MS" pitchFamily="34" charset="0"/>
              </a:rPr>
              <a:t> </a:t>
            </a:r>
            <a:r>
              <a:rPr lang="sk-SK" dirty="0" err="1">
                <a:latin typeface="Trebuchet MS" pitchFamily="34" charset="0"/>
              </a:rPr>
              <a:t>referencuje</a:t>
            </a:r>
            <a:r>
              <a:rPr lang="sk-SK" dirty="0">
                <a:latin typeface="Trebuchet MS" pitchFamily="34" charset="0"/>
              </a:rPr>
              <a:t> vytvorený objekt triedy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>
                <a:latin typeface="Trebuchet MS" pitchFamily="34" charset="0"/>
              </a:rPr>
              <a:t>(</a:t>
            </a:r>
            <a:r>
              <a:rPr lang="en-US" dirty="0" err="1">
                <a:latin typeface="Trebuchet MS" pitchFamily="34" charset="0"/>
              </a:rPr>
              <a:t>uchov</a:t>
            </a:r>
            <a:r>
              <a:rPr lang="sk-SK" dirty="0" err="1">
                <a:latin typeface="Trebuchet MS" pitchFamily="34" charset="0"/>
              </a:rPr>
              <a:t>áva</a:t>
            </a:r>
            <a:r>
              <a:rPr lang="sk-SK" dirty="0">
                <a:latin typeface="Trebuchet MS" pitchFamily="34" charset="0"/>
              </a:rPr>
              <a:t> jeho „rodné číslo“</a:t>
            </a:r>
            <a:r>
              <a:rPr lang="en-US" dirty="0">
                <a:latin typeface="Trebuchet MS" pitchFamily="34" charset="0"/>
              </a:rPr>
              <a:t>)</a:t>
            </a:r>
            <a:endParaRPr lang="cs-CZ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693235"/>
      </p:ext>
    </p:extLst>
  </p:cSld>
  <p:clrMapOvr>
    <a:masterClrMapping/>
  </p:clrMapOvr>
  <p:transition spd="med">
    <p:randomBa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Prieskum triedy String</a:t>
            </a:r>
            <a:endParaRPr lang="cs-CZ" sz="400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ObjectInspector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oi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ObjectInspector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();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s =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400" dirty="0">
                <a:solidFill>
                  <a:srgbClr val="2A00FF"/>
                </a:solidFill>
                <a:latin typeface="Courier New" pitchFamily="49" charset="0"/>
              </a:rPr>
              <a:t>"Java"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oi.inspect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(s);</a:t>
            </a:r>
          </a:p>
          <a:p>
            <a:pPr eaLnBrk="1" hangingPunct="1">
              <a:buFontTx/>
              <a:buNone/>
            </a:pPr>
            <a:endParaRPr lang="sk-SK" sz="2400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r>
              <a:rPr lang="sk-SK" dirty="0"/>
              <a:t>Skúmajme metódy objektov triedy </a:t>
            </a:r>
            <a:r>
              <a:rPr lang="sk-SK" dirty="0" err="1"/>
              <a:t>String</a:t>
            </a:r>
            <a:r>
              <a:rPr lang="sk-SK" dirty="0"/>
              <a:t> ...</a:t>
            </a:r>
          </a:p>
          <a:p>
            <a:pPr lvl="1" eaLnBrk="1" hangingPunct="1"/>
            <a:r>
              <a:rPr lang="sk-SK" dirty="0"/>
              <a:t>Čo robia metódy </a:t>
            </a:r>
            <a:r>
              <a:rPr lang="sk-SK" dirty="0" err="1">
                <a:solidFill>
                  <a:srgbClr val="FF0000"/>
                </a:solidFill>
              </a:rPr>
              <a:t>charAt</a:t>
            </a:r>
            <a:r>
              <a:rPr lang="sk-SK" dirty="0"/>
              <a:t> a </a:t>
            </a:r>
            <a:r>
              <a:rPr lang="sk-SK" dirty="0" err="1">
                <a:solidFill>
                  <a:srgbClr val="FF0000"/>
                </a:solidFill>
              </a:rPr>
              <a:t>length</a:t>
            </a:r>
            <a:r>
              <a:rPr lang="en-US" dirty="0"/>
              <a:t>?</a:t>
            </a:r>
          </a:p>
          <a:p>
            <a:pPr eaLnBrk="1" hangingPunct="1">
              <a:buFontTx/>
              <a:buNone/>
            </a:pPr>
            <a:endParaRPr lang="cs-CZ" sz="2400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sk-SK" sz="2400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cs-CZ" sz="2400" dirty="0">
              <a:solidFill>
                <a:srgbClr val="000000"/>
              </a:solidFill>
              <a:latin typeface="Courier New" pitchFamily="49" charset="0"/>
            </a:endParaRP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1788" y="4822825"/>
            <a:ext cx="1905000" cy="139065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1815543963"/>
      </p:ext>
    </p:extLst>
  </p:cSld>
  <p:clrMapOvr>
    <a:masterClrMapping/>
  </p:clrMapOvr>
  <p:transition spd="med">
    <p:randomBa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/>
              <a:t>Výsledky</a:t>
            </a:r>
            <a:r>
              <a:rPr lang="sk-SK" sz="4000" dirty="0"/>
              <a:t> krátkeho výskumu</a:t>
            </a:r>
            <a:endParaRPr lang="cs-CZ" sz="4000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i="1" dirty="0" err="1"/>
              <a:t>charAt</a:t>
            </a:r>
            <a:r>
              <a:rPr lang="en-US" i="1" dirty="0"/>
              <a:t>(</a:t>
            </a:r>
            <a:r>
              <a:rPr lang="en-US" i="1" dirty="0" err="1"/>
              <a:t>int</a:t>
            </a:r>
            <a:r>
              <a:rPr lang="en-US" i="1" dirty="0"/>
              <a:t>)</a:t>
            </a:r>
            <a:r>
              <a:rPr lang="en-US" dirty="0"/>
              <a:t> – </a:t>
            </a:r>
            <a:r>
              <a:rPr lang="en-US" dirty="0" err="1"/>
              <a:t>vr</a:t>
            </a:r>
            <a:r>
              <a:rPr lang="sk-SK" dirty="0" err="1"/>
              <a:t>áti</a:t>
            </a:r>
            <a:r>
              <a:rPr lang="sk-SK" dirty="0"/>
              <a:t> </a:t>
            </a:r>
            <a:r>
              <a:rPr lang="sk-SK" b="1" dirty="0">
                <a:solidFill>
                  <a:srgbClr val="FF0000"/>
                </a:solidFill>
              </a:rPr>
              <a:t>znak</a:t>
            </a:r>
            <a:r>
              <a:rPr lang="sk-SK" dirty="0"/>
              <a:t> na </a:t>
            </a:r>
            <a:r>
              <a:rPr lang="sk-SK" dirty="0" err="1"/>
              <a:t>i-tej</a:t>
            </a:r>
            <a:r>
              <a:rPr lang="sk-SK" dirty="0"/>
              <a:t> </a:t>
            </a:r>
            <a:r>
              <a:rPr lang="sk-SK" b="1" dirty="0">
                <a:solidFill>
                  <a:srgbClr val="FF0000"/>
                </a:solidFill>
              </a:rPr>
              <a:t>pozícii</a:t>
            </a:r>
            <a:r>
              <a:rPr lang="sk-SK" dirty="0"/>
              <a:t>, znaky sú číslované od </a:t>
            </a:r>
            <a:r>
              <a:rPr lang="sk-SK" b="1" dirty="0">
                <a:solidFill>
                  <a:srgbClr val="FF0000"/>
                </a:solidFill>
              </a:rPr>
              <a:t>0</a:t>
            </a:r>
          </a:p>
          <a:p>
            <a:pPr eaLnBrk="1" hangingPunct="1"/>
            <a:r>
              <a:rPr lang="cs-CZ" i="1" dirty="0" err="1"/>
              <a:t>length</a:t>
            </a:r>
            <a:r>
              <a:rPr lang="cs-CZ" i="1" dirty="0"/>
              <a:t>()</a:t>
            </a:r>
            <a:r>
              <a:rPr lang="cs-CZ" dirty="0"/>
              <a:t> </a:t>
            </a:r>
            <a:r>
              <a:rPr lang="en-US" dirty="0"/>
              <a:t>– </a:t>
            </a:r>
            <a:r>
              <a:rPr lang="en-US" dirty="0" err="1"/>
              <a:t>vr</a:t>
            </a:r>
            <a:r>
              <a:rPr lang="sk-SK" dirty="0" err="1"/>
              <a:t>áti</a:t>
            </a:r>
            <a:r>
              <a:rPr lang="sk-SK" dirty="0"/>
              <a:t> </a:t>
            </a:r>
            <a:r>
              <a:rPr lang="sk-SK" b="1" dirty="0">
                <a:solidFill>
                  <a:srgbClr val="FF0000"/>
                </a:solidFill>
              </a:rPr>
              <a:t>dĺžku reťazca</a:t>
            </a:r>
          </a:p>
        </p:txBody>
      </p:sp>
      <p:pic>
        <p:nvPicPr>
          <p:cNvPr id="81922" name="Picture 2" descr="http://www.dimensionsguide.com/wp-content/uploads/2010/01/Flat-Rack-Contain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916" y="4255153"/>
            <a:ext cx="3333750" cy="1866901"/>
          </a:xfrm>
          <a:prstGeom prst="rect">
            <a:avLst/>
          </a:prstGeom>
          <a:noFill/>
        </p:spPr>
      </p:pic>
      <p:sp>
        <p:nvSpPr>
          <p:cNvPr id="45060" name="Rectangle 3"/>
          <p:cNvSpPr>
            <a:spLocks noChangeArrowheads="1"/>
          </p:cNvSpPr>
          <p:nvPr/>
        </p:nvSpPr>
        <p:spPr bwMode="auto">
          <a:xfrm>
            <a:off x="5998789" y="4498889"/>
            <a:ext cx="240114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isometricOffAxis1Right">
              <a:rot lat="2400000" lon="20039998" rev="0"/>
            </a:camera>
            <a:lightRig rig="threePt" dir="t"/>
          </a:scene3d>
        </p:spPr>
        <p:txBody>
          <a:bodyPr wrap="square">
            <a:spAutoFit/>
          </a:bodyPr>
          <a:lstStyle/>
          <a:p>
            <a:r>
              <a:rPr lang="cs-CZ" sz="6000" b="1" dirty="0">
                <a:solidFill>
                  <a:srgbClr val="2A00FF"/>
                </a:solidFill>
                <a:latin typeface="Courier New" pitchFamily="49" charset="0"/>
              </a:rPr>
              <a:t>Java</a:t>
            </a:r>
            <a:endParaRPr lang="sk-SK" sz="6000" b="1" dirty="0"/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 flipH="1" flipV="1">
            <a:off x="1048871" y="4114799"/>
            <a:ext cx="4240300" cy="85164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6" name="TextBox 15"/>
          <p:cNvSpPr txBox="1"/>
          <p:nvPr/>
        </p:nvSpPr>
        <p:spPr>
          <a:xfrm rot="582296">
            <a:off x="2590800" y="3971365"/>
            <a:ext cx="12909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charAt</a:t>
            </a:r>
            <a:r>
              <a:rPr lang="en-US" dirty="0"/>
              <a:t>(0)</a:t>
            </a:r>
            <a:endParaRPr lang="sk-SK" dirty="0"/>
          </a:p>
        </p:txBody>
      </p:sp>
      <p:sp>
        <p:nvSpPr>
          <p:cNvPr id="17" name="TextBox 16"/>
          <p:cNvSpPr txBox="1"/>
          <p:nvPr/>
        </p:nvSpPr>
        <p:spPr>
          <a:xfrm>
            <a:off x="591671" y="3827929"/>
            <a:ext cx="376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J</a:t>
            </a:r>
            <a:endParaRPr lang="sk-SK" b="1" dirty="0"/>
          </a:p>
        </p:txBody>
      </p:sp>
      <p:sp>
        <p:nvSpPr>
          <p:cNvPr id="18" name="Line 5"/>
          <p:cNvSpPr>
            <a:spLocks noChangeShapeType="1"/>
          </p:cNvSpPr>
          <p:nvPr/>
        </p:nvSpPr>
        <p:spPr bwMode="auto">
          <a:xfrm flipH="1" flipV="1">
            <a:off x="1057834" y="5038164"/>
            <a:ext cx="4285124" cy="403406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9" name="TextBox 18"/>
          <p:cNvSpPr txBox="1"/>
          <p:nvPr/>
        </p:nvSpPr>
        <p:spPr>
          <a:xfrm rot="313382">
            <a:off x="2653738" y="4738243"/>
            <a:ext cx="1201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length()</a:t>
            </a:r>
            <a:endParaRPr lang="sk-SK" dirty="0"/>
          </a:p>
        </p:txBody>
      </p:sp>
      <p:sp>
        <p:nvSpPr>
          <p:cNvPr id="20" name="TextBox 19"/>
          <p:cNvSpPr txBox="1"/>
          <p:nvPr/>
        </p:nvSpPr>
        <p:spPr>
          <a:xfrm>
            <a:off x="609599" y="4706470"/>
            <a:ext cx="376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4</a:t>
            </a:r>
            <a:endParaRPr lang="sk-SK" b="1" dirty="0"/>
          </a:p>
        </p:txBody>
      </p:sp>
      <p:sp>
        <p:nvSpPr>
          <p:cNvPr id="21" name="Line 5"/>
          <p:cNvSpPr>
            <a:spLocks noChangeShapeType="1"/>
          </p:cNvSpPr>
          <p:nvPr/>
        </p:nvSpPr>
        <p:spPr bwMode="auto">
          <a:xfrm flipH="1">
            <a:off x="1066800" y="5809122"/>
            <a:ext cx="4356840" cy="8971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22" name="TextBox 21"/>
          <p:cNvSpPr txBox="1"/>
          <p:nvPr/>
        </p:nvSpPr>
        <p:spPr>
          <a:xfrm>
            <a:off x="2599949" y="5347843"/>
            <a:ext cx="1407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charAt</a:t>
            </a:r>
            <a:r>
              <a:rPr lang="en-US" dirty="0"/>
              <a:t>(1)</a:t>
            </a:r>
            <a:endParaRPr lang="sk-SK" dirty="0"/>
          </a:p>
        </p:txBody>
      </p:sp>
      <p:sp>
        <p:nvSpPr>
          <p:cNvPr id="23" name="TextBox 22"/>
          <p:cNvSpPr txBox="1"/>
          <p:nvPr/>
        </p:nvSpPr>
        <p:spPr>
          <a:xfrm>
            <a:off x="636493" y="5593976"/>
            <a:ext cx="376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411300949"/>
      </p:ext>
    </p:extLst>
  </p:cSld>
  <p:clrMapOvr>
    <a:masterClrMapping/>
  </p:clrMapOvr>
  <p:transition spd="med">
    <p:randomBa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Počet výskytov písmena</a:t>
            </a:r>
            <a:r>
              <a:rPr lang="en-US" sz="4000"/>
              <a:t> (1)</a:t>
            </a:r>
            <a:endParaRPr lang="cs-CZ" sz="4000"/>
          </a:p>
        </p:txBody>
      </p:sp>
      <p:sp>
        <p:nvSpPr>
          <p:cNvPr id="120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Chceme naučiť korytnačku spočítať počet výskytov písmena </a:t>
            </a:r>
            <a:r>
              <a:rPr lang="sk-SK" dirty="0">
                <a:solidFill>
                  <a:srgbClr val="2A00FF"/>
                </a:solidFill>
                <a:latin typeface="Courier New" pitchFamily="49" charset="0"/>
              </a:rPr>
              <a:t>'a' </a:t>
            </a:r>
            <a:r>
              <a:rPr lang="sk-SK" dirty="0"/>
              <a:t>v reťazci ...</a:t>
            </a:r>
          </a:p>
          <a:p>
            <a:pPr lvl="1" eaLnBrk="1" hangingPunct="1"/>
            <a:r>
              <a:rPr lang="sk-SK" dirty="0"/>
              <a:t>V reťazci </a:t>
            </a:r>
            <a:r>
              <a:rPr lang="sk-SK" dirty="0">
                <a:solidFill>
                  <a:srgbClr val="2A00FF"/>
                </a:solidFill>
                <a:latin typeface="Courier New" pitchFamily="49" charset="0"/>
              </a:rPr>
              <a:t>"Java" </a:t>
            </a:r>
            <a:r>
              <a:rPr lang="sk-SK" dirty="0"/>
              <a:t>sa </a:t>
            </a:r>
            <a:r>
              <a:rPr lang="sk-SK" dirty="0">
                <a:solidFill>
                  <a:srgbClr val="2A00FF"/>
                </a:solidFill>
                <a:latin typeface="Courier New" pitchFamily="49" charset="0"/>
              </a:rPr>
              <a:t>'a' </a:t>
            </a:r>
            <a:r>
              <a:rPr lang="sk-SK" dirty="0"/>
              <a:t>vyskytuje 2-krát</a:t>
            </a:r>
            <a:r>
              <a:rPr lang="sk-SK" dirty="0">
                <a:solidFill>
                  <a:srgbClr val="2A00FF"/>
                </a:solidFill>
                <a:latin typeface="Courier New" pitchFamily="49" charset="0"/>
              </a:rPr>
              <a:t>  </a:t>
            </a:r>
            <a:endParaRPr lang="sk-SK" dirty="0"/>
          </a:p>
          <a:p>
            <a:pPr algn="ctr" eaLnBrk="1" hangingPunct="1">
              <a:buFontTx/>
              <a:buNone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count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A(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s)</a:t>
            </a: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V="1">
            <a:off x="6760299" y="3307975"/>
            <a:ext cx="322733" cy="173018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174461" y="4904056"/>
            <a:ext cx="3494410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Parametrom je referencia na objekt reťazca</a:t>
            </a:r>
            <a:r>
              <a:rPr lang="en-US" dirty="0">
                <a:latin typeface="Trebuchet MS" pitchFamily="34" charset="0"/>
              </a:rPr>
              <a:t> (</a:t>
            </a:r>
            <a:r>
              <a:rPr lang="sk-SK" dirty="0">
                <a:latin typeface="Trebuchet MS" pitchFamily="34" charset="0"/>
              </a:rPr>
              <a:t>„rodné číslo reťazca“</a:t>
            </a:r>
            <a:r>
              <a:rPr lang="en-US" dirty="0">
                <a:latin typeface="Trebuchet MS" pitchFamily="34" charset="0"/>
              </a:rPr>
              <a:t>)</a:t>
            </a:r>
            <a:r>
              <a:rPr lang="sk-SK" dirty="0">
                <a:latin typeface="Trebuchet MS" pitchFamily="34" charset="0"/>
              </a:rPr>
              <a:t>, v ktorom počítame výskyty </a:t>
            </a:r>
            <a:r>
              <a:rPr lang="en-US" dirty="0" err="1">
                <a:latin typeface="Trebuchet MS" pitchFamily="34" charset="0"/>
              </a:rPr>
              <a:t>znaku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sk-SK" dirty="0">
                <a:solidFill>
                  <a:srgbClr val="2A00FF"/>
                </a:solidFill>
                <a:latin typeface="Courier New" pitchFamily="49" charset="0"/>
              </a:rPr>
              <a:t>a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V="1">
            <a:off x="3129070" y="3307975"/>
            <a:ext cx="322733" cy="173018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96273" y="4832338"/>
            <a:ext cx="3494410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err="1">
                <a:latin typeface="Trebuchet MS" pitchFamily="34" charset="0"/>
              </a:rPr>
              <a:t>Vr</a:t>
            </a:r>
            <a:r>
              <a:rPr lang="sk-SK" dirty="0" err="1">
                <a:latin typeface="Trebuchet MS" pitchFamily="34" charset="0"/>
              </a:rPr>
              <a:t>átiť</a:t>
            </a:r>
            <a:r>
              <a:rPr lang="sk-SK" dirty="0">
                <a:latin typeface="Trebuchet MS" pitchFamily="34" charset="0"/>
              </a:rPr>
              <a:t> chceme </a:t>
            </a:r>
            <a:r>
              <a:rPr lang="en-US" dirty="0">
                <a:latin typeface="Trebuchet MS" pitchFamily="34" charset="0"/>
              </a:rPr>
              <a:t>(</a:t>
            </a:r>
            <a:r>
              <a:rPr lang="en-US" dirty="0" err="1">
                <a:latin typeface="Trebuchet MS" pitchFamily="34" charset="0"/>
              </a:rPr>
              <a:t>cel</a:t>
            </a:r>
            <a:r>
              <a:rPr lang="sk-SK" dirty="0">
                <a:latin typeface="Trebuchet MS" pitchFamily="34" charset="0"/>
              </a:rPr>
              <a:t>é číslo</a:t>
            </a:r>
            <a:r>
              <a:rPr lang="en-US" dirty="0">
                <a:latin typeface="Trebuchet MS" pitchFamily="34" charset="0"/>
              </a:rPr>
              <a:t>) </a:t>
            </a:r>
            <a:r>
              <a:rPr lang="en-US" dirty="0" err="1">
                <a:latin typeface="Trebuchet MS" pitchFamily="34" charset="0"/>
              </a:rPr>
              <a:t>vyjadruj</a:t>
            </a:r>
            <a:r>
              <a:rPr lang="sk-SK" dirty="0" err="1">
                <a:latin typeface="Trebuchet MS" pitchFamily="34" charset="0"/>
              </a:rPr>
              <a:t>úce</a:t>
            </a:r>
            <a:r>
              <a:rPr lang="sk-SK" dirty="0">
                <a:latin typeface="Trebuchet MS" pitchFamily="34" charset="0"/>
              </a:rPr>
              <a:t> počet výskytov znaku </a:t>
            </a:r>
            <a:r>
              <a:rPr lang="sk-SK" dirty="0">
                <a:solidFill>
                  <a:srgbClr val="2A00FF"/>
                </a:solidFill>
                <a:latin typeface="Courier New" pitchFamily="49" charset="0"/>
              </a:rPr>
              <a:t>a </a:t>
            </a:r>
            <a:r>
              <a:rPr lang="sk-SK" dirty="0">
                <a:latin typeface="Trebuchet MS" pitchFamily="34" charset="0"/>
              </a:rPr>
              <a:t>v „spracovávanom“ </a:t>
            </a:r>
            <a:r>
              <a:rPr lang="sk-SK" dirty="0" err="1">
                <a:latin typeface="Trebuchet MS" pitchFamily="34" charset="0"/>
              </a:rPr>
              <a:t>reťazcovom</a:t>
            </a:r>
            <a:r>
              <a:rPr lang="sk-SK" dirty="0">
                <a:latin typeface="Trebuchet MS" pitchFamily="34" charset="0"/>
              </a:rPr>
              <a:t> objekte.</a:t>
            </a:r>
            <a:endParaRPr lang="cs-CZ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710700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0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0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0131" grpId="0" build="p"/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Počet výskytov písmena</a:t>
            </a:r>
            <a:r>
              <a:rPr lang="en-US" sz="4000"/>
              <a:t> (2)</a:t>
            </a:r>
            <a:endParaRPr lang="cs-CZ" sz="400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urier New" pitchFamily="49" charset="0"/>
              </a:rPr>
              <a:t>countA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s) {</a:t>
            </a:r>
            <a:endParaRPr lang="sk-SK" sz="24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		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result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= 0;</a:t>
            </a:r>
            <a:endParaRPr lang="sk-SK" sz="24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	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		</a:t>
            </a:r>
            <a:endParaRPr lang="sk-SK" sz="2400" b="1" dirty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400" b="1" dirty="0">
                <a:solidFill>
                  <a:srgbClr val="7F0055"/>
                </a:solidFill>
                <a:latin typeface="Courier New" pitchFamily="49" charset="0"/>
              </a:rPr>
              <a:t>	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400" b="1" dirty="0">
                <a:solidFill>
                  <a:srgbClr val="7F0055"/>
                </a:solidFill>
                <a:latin typeface="Courier New" pitchFamily="49" charset="0"/>
              </a:rPr>
              <a:t>		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for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i=0; i&lt;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s.length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(); i++) {</a:t>
            </a:r>
            <a:endParaRPr lang="sk-SK" sz="24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			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if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s.charAt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(i) == </a:t>
            </a:r>
            <a:r>
              <a:rPr lang="sk-SK" sz="2400" dirty="0">
                <a:solidFill>
                  <a:srgbClr val="2A00FF"/>
                </a:solidFill>
                <a:latin typeface="Courier New" pitchFamily="49" charset="0"/>
              </a:rPr>
              <a:t>'a'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) {</a:t>
            </a:r>
            <a:endParaRPr lang="sk-SK" sz="24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				result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++;</a:t>
            </a:r>
            <a:endParaRPr lang="sk-SK" sz="24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			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sk-SK" sz="24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		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sk-SK" sz="24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k-SK" sz="24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		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return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result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sk-SK" sz="24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cs-CZ" sz="2400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H="1" flipV="1">
            <a:off x="3263153" y="2043952"/>
            <a:ext cx="1093693" cy="54684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251096" y="1849244"/>
            <a:ext cx="4677751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Využijeme premennú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result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dirty="0">
                <a:latin typeface="Trebuchet MS" pitchFamily="34" charset="0"/>
              </a:rPr>
              <a:t>ako </a:t>
            </a:r>
            <a:r>
              <a:rPr lang="sk-SK" dirty="0">
                <a:solidFill>
                  <a:srgbClr val="FF0000"/>
                </a:solidFill>
                <a:latin typeface="Trebuchet MS" pitchFamily="34" charset="0"/>
              </a:rPr>
              <a:t>počítadlo</a:t>
            </a:r>
            <a:r>
              <a:rPr lang="sk-SK" dirty="0">
                <a:latin typeface="Trebuchet MS" pitchFamily="34" charset="0"/>
              </a:rPr>
              <a:t> toho, koľkokrát nám reťazec odpovedal na 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charAt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dirty="0">
                <a:latin typeface="Trebuchet MS" pitchFamily="34" charset="0"/>
              </a:rPr>
              <a:t>znakom </a:t>
            </a:r>
            <a:r>
              <a:rPr lang="sk-SK" dirty="0">
                <a:solidFill>
                  <a:srgbClr val="2A00FF"/>
                </a:solidFill>
                <a:latin typeface="Courier New" pitchFamily="49" charset="0"/>
              </a:rPr>
              <a:t>a</a:t>
            </a:r>
            <a:r>
              <a:rPr lang="sk-SK" dirty="0">
                <a:latin typeface="Trebuchet MS" pitchFamily="34" charset="0"/>
              </a:rPr>
              <a:t>.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 flipV="1">
            <a:off x="5226423" y="4320988"/>
            <a:ext cx="932328" cy="86061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215238" y="4933103"/>
            <a:ext cx="4677751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Skúšame všetky indexy znakov v reťazci </a:t>
            </a:r>
            <a:r>
              <a:rPr lang="en-US" i="1" dirty="0">
                <a:latin typeface="Trebuchet MS" pitchFamily="34" charset="0"/>
              </a:rPr>
              <a:t>(0, 1, …, </a:t>
            </a:r>
            <a:r>
              <a:rPr lang="en-US" i="1" dirty="0">
                <a:solidFill>
                  <a:srgbClr val="FF0000"/>
                </a:solidFill>
                <a:latin typeface="Trebuchet MS" pitchFamily="34" charset="0"/>
              </a:rPr>
              <a:t>d</a:t>
            </a:r>
            <a:r>
              <a:rPr lang="sk-SK" i="1" dirty="0" err="1">
                <a:solidFill>
                  <a:srgbClr val="FF0000"/>
                </a:solidFill>
                <a:latin typeface="Trebuchet MS" pitchFamily="34" charset="0"/>
              </a:rPr>
              <a:t>ĺžka</a:t>
            </a:r>
            <a:r>
              <a:rPr lang="en-US" i="1" dirty="0">
                <a:solidFill>
                  <a:srgbClr val="FF0000"/>
                </a:solidFill>
                <a:latin typeface="Trebuchet MS" pitchFamily="34" charset="0"/>
              </a:rPr>
              <a:t>-1</a:t>
            </a:r>
            <a:r>
              <a:rPr lang="en-US" i="1" dirty="0">
                <a:latin typeface="Trebuchet MS" pitchFamily="34" charset="0"/>
              </a:rPr>
              <a:t>) </a:t>
            </a:r>
            <a:r>
              <a:rPr lang="sk-SK" dirty="0">
                <a:latin typeface="Trebuchet MS" pitchFamily="34" charset="0"/>
              </a:rPr>
              <a:t>a pýtame si písmeno, na danom indexe. Ak je to </a:t>
            </a:r>
            <a:r>
              <a:rPr lang="sk-SK" dirty="0">
                <a:solidFill>
                  <a:srgbClr val="2A00FF"/>
                </a:solidFill>
                <a:latin typeface="Courier New" pitchFamily="49" charset="0"/>
              </a:rPr>
              <a:t>a</a:t>
            </a:r>
            <a:r>
              <a:rPr lang="sk-SK" dirty="0">
                <a:latin typeface="Trebuchet MS" pitchFamily="34" charset="0"/>
              </a:rPr>
              <a:t>, tak zvýšime počítadlo o 1.</a:t>
            </a:r>
            <a:endParaRPr lang="cs-CZ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154602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Je to </a:t>
            </a:r>
            <a:r>
              <a:rPr lang="sk-SK" sz="4000" dirty="0"/>
              <a:t>číselný reťazec</a:t>
            </a:r>
            <a:r>
              <a:rPr lang="en-US" sz="4000" dirty="0"/>
              <a:t>?</a:t>
            </a:r>
            <a:endParaRPr lang="cs-CZ" sz="4000" dirty="0"/>
          </a:p>
        </p:txBody>
      </p:sp>
      <p:sp>
        <p:nvSpPr>
          <p:cNvPr id="120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Chceme naučiť korytnačky metódu, ktorá overí, či zadaný reťazec je číselný</a:t>
            </a:r>
          </a:p>
          <a:p>
            <a:pPr lvl="1" eaLnBrk="1" hangingPunct="1"/>
            <a:r>
              <a:rPr lang="sk-SK" dirty="0"/>
              <a:t>číselný reťazec je reťazec zo znakov cifier </a:t>
            </a:r>
            <a:br>
              <a:rPr lang="sk-SK" dirty="0"/>
            </a:br>
            <a:r>
              <a:rPr lang="sk-SK" dirty="0">
                <a:solidFill>
                  <a:srgbClr val="2A00FF"/>
                </a:solidFill>
                <a:latin typeface="Courier New" pitchFamily="49" charset="0"/>
              </a:rPr>
              <a:t>'</a:t>
            </a:r>
            <a:r>
              <a:rPr lang="en-US" dirty="0">
                <a:solidFill>
                  <a:srgbClr val="2A00FF"/>
                </a:solidFill>
                <a:latin typeface="Courier New" pitchFamily="49" charset="0"/>
              </a:rPr>
              <a:t>0</a:t>
            </a:r>
            <a:r>
              <a:rPr lang="sk-SK" dirty="0">
                <a:solidFill>
                  <a:srgbClr val="2A00FF"/>
                </a:solidFill>
                <a:latin typeface="Courier New" pitchFamily="49" charset="0"/>
              </a:rPr>
              <a:t>'</a:t>
            </a:r>
            <a:r>
              <a:rPr lang="en-US" dirty="0"/>
              <a:t>,</a:t>
            </a:r>
            <a:r>
              <a:rPr lang="en-US" dirty="0">
                <a:solidFill>
                  <a:srgbClr val="2A00FF"/>
                </a:solidFill>
                <a:latin typeface="Courier New" pitchFamily="49" charset="0"/>
              </a:rPr>
              <a:t> </a:t>
            </a:r>
            <a:r>
              <a:rPr lang="sk-SK" dirty="0">
                <a:solidFill>
                  <a:srgbClr val="2A00FF"/>
                </a:solidFill>
                <a:latin typeface="Courier New" pitchFamily="49" charset="0"/>
              </a:rPr>
              <a:t>'</a:t>
            </a:r>
            <a:r>
              <a:rPr lang="en-US" dirty="0">
                <a:solidFill>
                  <a:srgbClr val="2A00FF"/>
                </a:solidFill>
                <a:latin typeface="Courier New" pitchFamily="49" charset="0"/>
              </a:rPr>
              <a:t>1</a:t>
            </a:r>
            <a:r>
              <a:rPr lang="sk-SK" dirty="0">
                <a:solidFill>
                  <a:srgbClr val="2A00FF"/>
                </a:solidFill>
                <a:latin typeface="Courier New" pitchFamily="49" charset="0"/>
              </a:rPr>
              <a:t>'</a:t>
            </a:r>
            <a:r>
              <a:rPr lang="en-US" dirty="0"/>
              <a:t>,</a:t>
            </a:r>
            <a:r>
              <a:rPr lang="en-US" dirty="0">
                <a:solidFill>
                  <a:srgbClr val="2A00FF"/>
                </a:solidFill>
                <a:latin typeface="Courier New" pitchFamily="49" charset="0"/>
              </a:rPr>
              <a:t> </a:t>
            </a:r>
            <a:r>
              <a:rPr lang="sk-SK" dirty="0">
                <a:solidFill>
                  <a:srgbClr val="2A00FF"/>
                </a:solidFill>
                <a:latin typeface="Courier New" pitchFamily="49" charset="0"/>
              </a:rPr>
              <a:t>'</a:t>
            </a:r>
            <a:r>
              <a:rPr lang="en-US" dirty="0">
                <a:solidFill>
                  <a:srgbClr val="2A00FF"/>
                </a:solidFill>
                <a:latin typeface="Courier New" pitchFamily="49" charset="0"/>
              </a:rPr>
              <a:t>2</a:t>
            </a:r>
            <a:r>
              <a:rPr lang="sk-SK" dirty="0">
                <a:solidFill>
                  <a:srgbClr val="2A00FF"/>
                </a:solidFill>
                <a:latin typeface="Courier New" pitchFamily="49" charset="0"/>
              </a:rPr>
              <a:t>'</a:t>
            </a:r>
            <a:r>
              <a:rPr lang="en-US" dirty="0"/>
              <a:t>,</a:t>
            </a:r>
            <a:r>
              <a:rPr lang="en-US" dirty="0">
                <a:solidFill>
                  <a:srgbClr val="2A00FF"/>
                </a:solidFill>
                <a:latin typeface="Courier New" pitchFamily="49" charset="0"/>
              </a:rPr>
              <a:t> … </a:t>
            </a:r>
            <a:r>
              <a:rPr lang="en-US" dirty="0"/>
              <a:t>, </a:t>
            </a:r>
            <a:r>
              <a:rPr lang="sk-SK" dirty="0">
                <a:solidFill>
                  <a:srgbClr val="2A00FF"/>
                </a:solidFill>
                <a:latin typeface="Courier New" pitchFamily="49" charset="0"/>
              </a:rPr>
              <a:t>'</a:t>
            </a:r>
            <a:r>
              <a:rPr lang="en-US" dirty="0">
                <a:solidFill>
                  <a:srgbClr val="2A00FF"/>
                </a:solidFill>
                <a:latin typeface="Courier New" pitchFamily="49" charset="0"/>
              </a:rPr>
              <a:t>9</a:t>
            </a:r>
            <a:r>
              <a:rPr lang="sk-SK" dirty="0">
                <a:solidFill>
                  <a:srgbClr val="2A00FF"/>
                </a:solidFill>
                <a:latin typeface="Courier New" pitchFamily="49" charset="0"/>
              </a:rPr>
              <a:t>' </a:t>
            </a:r>
            <a:r>
              <a:rPr lang="sk-SK" dirty="0"/>
              <a:t>s kódmi </a:t>
            </a:r>
            <a:r>
              <a:rPr lang="en-US" dirty="0"/>
              <a:t>48 a</a:t>
            </a:r>
            <a:r>
              <a:rPr lang="sk-SK" dirty="0"/>
              <a:t>ž </a:t>
            </a:r>
            <a:r>
              <a:rPr lang="en-US" dirty="0"/>
              <a:t>57.</a:t>
            </a:r>
            <a:r>
              <a:rPr lang="sk-SK" dirty="0">
                <a:solidFill>
                  <a:srgbClr val="2A00FF"/>
                </a:solidFill>
                <a:latin typeface="Courier New" pitchFamily="49" charset="0"/>
              </a:rPr>
              <a:t> </a:t>
            </a:r>
            <a:endParaRPr lang="en-US" dirty="0">
              <a:solidFill>
                <a:srgbClr val="2A00FF"/>
              </a:solidFill>
              <a:latin typeface="Courier New" pitchFamily="49" charset="0"/>
            </a:endParaRPr>
          </a:p>
          <a:p>
            <a:pPr lvl="1" eaLnBrk="1" hangingPunct="1"/>
            <a:endParaRPr lang="en-US" b="1" dirty="0">
              <a:solidFill>
                <a:srgbClr val="2A00FF"/>
              </a:solidFill>
              <a:latin typeface="Courier New" pitchFamily="49" charset="0"/>
            </a:endParaRPr>
          </a:p>
          <a:p>
            <a:pPr lvl="1" algn="ctr" eaLnBrk="1" hangingPunct="1">
              <a:buNone/>
            </a:pPr>
            <a:r>
              <a:rPr lang="cs-CZ" sz="2800" b="1" dirty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sz="28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800" b="1" dirty="0" err="1">
                <a:solidFill>
                  <a:srgbClr val="7F0055"/>
                </a:solidFill>
                <a:latin typeface="Courier New" pitchFamily="49" charset="0"/>
              </a:rPr>
              <a:t>boolean</a:t>
            </a:r>
            <a:r>
              <a:rPr lang="cs-CZ" sz="28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ourier New" pitchFamily="49" charset="0"/>
              </a:rPr>
              <a:t>isNumeric</a:t>
            </a:r>
            <a:r>
              <a:rPr lang="cs-CZ" sz="28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800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sz="2800" dirty="0">
                <a:solidFill>
                  <a:srgbClr val="000000"/>
                </a:solidFill>
                <a:latin typeface="Courier New" pitchFamily="49" charset="0"/>
              </a:rPr>
              <a:t> s)</a:t>
            </a: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V="1">
            <a:off x="7557246" y="4123765"/>
            <a:ext cx="546848" cy="129091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201355" y="5316432"/>
            <a:ext cx="3494410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Parametrom je referencia na objekt reťazca</a:t>
            </a:r>
            <a:r>
              <a:rPr lang="en-US" dirty="0">
                <a:latin typeface="Trebuchet MS" pitchFamily="34" charset="0"/>
              </a:rPr>
              <a:t> (</a:t>
            </a:r>
            <a:r>
              <a:rPr lang="sk-SK" dirty="0">
                <a:latin typeface="Trebuchet MS" pitchFamily="34" charset="0"/>
              </a:rPr>
              <a:t>„rodné číslo reťazca“</a:t>
            </a:r>
            <a:r>
              <a:rPr lang="en-US" dirty="0">
                <a:latin typeface="Trebuchet MS" pitchFamily="34" charset="0"/>
              </a:rPr>
              <a:t>)</a:t>
            </a:r>
            <a:r>
              <a:rPr lang="sk-SK" dirty="0">
                <a:latin typeface="Trebuchet MS" pitchFamily="34" charset="0"/>
              </a:rPr>
              <a:t>, </a:t>
            </a:r>
            <a:r>
              <a:rPr lang="en-US" dirty="0" err="1">
                <a:latin typeface="Trebuchet MS" pitchFamily="34" charset="0"/>
              </a:rPr>
              <a:t>ktor</a:t>
            </a:r>
            <a:r>
              <a:rPr lang="sk-SK" dirty="0">
                <a:latin typeface="Trebuchet MS" pitchFamily="34" charset="0"/>
              </a:rPr>
              <a:t>ý testujeme, či obsahuje len znaky cifier.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V="1">
            <a:off x="2752164" y="4132727"/>
            <a:ext cx="286871" cy="1685366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87308" y="5710879"/>
            <a:ext cx="3772315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Vrátime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true</a:t>
            </a:r>
            <a:r>
              <a:rPr lang="sk-SK" dirty="0">
                <a:latin typeface="Trebuchet MS" pitchFamily="34" charset="0"/>
              </a:rPr>
              <a:t> práve vtedy, </a:t>
            </a:r>
            <a:r>
              <a:rPr lang="en-US" dirty="0" err="1">
                <a:latin typeface="Trebuchet MS" pitchFamily="34" charset="0"/>
              </a:rPr>
              <a:t>ke</a:t>
            </a:r>
            <a:r>
              <a:rPr lang="sk-SK" dirty="0">
                <a:latin typeface="Trebuchet MS" pitchFamily="34" charset="0"/>
              </a:rPr>
              <a:t>ď 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s </a:t>
            </a:r>
            <a:r>
              <a:rPr lang="sk-SK" dirty="0" err="1">
                <a:latin typeface="Trebuchet MS" pitchFamily="34" charset="0"/>
              </a:rPr>
              <a:t>referencuje</a:t>
            </a:r>
            <a:r>
              <a:rPr lang="sk-SK" dirty="0">
                <a:latin typeface="Trebuchet MS" pitchFamily="34" charset="0"/>
              </a:rPr>
              <a:t> číselný reťazec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Je to </a:t>
            </a:r>
            <a:r>
              <a:rPr lang="sk-SK" sz="4000" dirty="0"/>
              <a:t>číselný reťazec</a:t>
            </a:r>
            <a:r>
              <a:rPr lang="en-US" sz="4000" dirty="0"/>
              <a:t>?</a:t>
            </a:r>
            <a:endParaRPr lang="sk-SK" sz="4000" dirty="0"/>
          </a:p>
        </p:txBody>
      </p:sp>
      <p:sp>
        <p:nvSpPr>
          <p:cNvPr id="4" name="Rectangle 3"/>
          <p:cNvSpPr/>
          <p:nvPr/>
        </p:nvSpPr>
        <p:spPr>
          <a:xfrm>
            <a:off x="259970" y="1355393"/>
            <a:ext cx="866887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dirty="0" err="1">
                <a:solidFill>
                  <a:srgbClr val="7F0055"/>
                </a:solidFill>
                <a:latin typeface="Courier New"/>
              </a:rPr>
              <a:t>public</a:t>
            </a:r>
            <a:r>
              <a:rPr lang="sk-SK" sz="24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sk-SK" sz="2400" b="1" dirty="0">
                <a:solidFill>
                  <a:srgbClr val="7F0055"/>
                </a:solidFill>
                <a:latin typeface="Courier New"/>
              </a:rPr>
              <a:t>boolean</a:t>
            </a:r>
            <a:r>
              <a:rPr lang="sk-SK" sz="24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urier New"/>
              </a:rPr>
              <a:t>isNumeric</a:t>
            </a:r>
            <a:r>
              <a:rPr lang="sk-SK" sz="2400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sk-SK" sz="2400" dirty="0" err="1">
                <a:solidFill>
                  <a:srgbClr val="000000"/>
                </a:solidFill>
                <a:latin typeface="Courier New"/>
              </a:rPr>
              <a:t>String</a:t>
            </a:r>
            <a:r>
              <a:rPr lang="sk-SK" sz="2400" dirty="0">
                <a:solidFill>
                  <a:srgbClr val="000000"/>
                </a:solidFill>
                <a:latin typeface="Courier New"/>
              </a:rPr>
              <a:t> s) {</a:t>
            </a:r>
          </a:p>
          <a:p>
            <a:r>
              <a:rPr lang="sk-SK" sz="2400" dirty="0">
                <a:solidFill>
                  <a:srgbClr val="7F0055"/>
                </a:solidFill>
                <a:latin typeface="Courier New"/>
              </a:rPr>
              <a:t>  </a:t>
            </a:r>
            <a:r>
              <a:rPr lang="sk-SK" sz="2400" b="1" dirty="0" err="1">
                <a:solidFill>
                  <a:srgbClr val="7F0055"/>
                </a:solidFill>
                <a:latin typeface="Courier New"/>
              </a:rPr>
              <a:t>if</a:t>
            </a:r>
            <a:r>
              <a:rPr lang="sk-SK" sz="2400" dirty="0">
                <a:solidFill>
                  <a:srgbClr val="000000"/>
                </a:solidFill>
                <a:latin typeface="Courier New"/>
              </a:rPr>
              <a:t> (s == </a:t>
            </a:r>
            <a:r>
              <a:rPr lang="sk-SK" sz="2400" b="1" dirty="0" err="1">
                <a:solidFill>
                  <a:srgbClr val="7F0055"/>
                </a:solidFill>
                <a:latin typeface="Courier New"/>
              </a:rPr>
              <a:t>null</a:t>
            </a:r>
            <a:r>
              <a:rPr lang="sk-SK" sz="2400" dirty="0">
                <a:solidFill>
                  <a:srgbClr val="000000"/>
                </a:solidFill>
                <a:latin typeface="Courier New"/>
              </a:rPr>
              <a:t>)</a:t>
            </a:r>
            <a:r>
              <a:rPr lang="en-US" sz="2400" dirty="0">
                <a:solidFill>
                  <a:srgbClr val="000000"/>
                </a:solidFill>
                <a:latin typeface="Courier New"/>
              </a:rPr>
              <a:t> {</a:t>
            </a:r>
            <a:endParaRPr lang="sk-SK" sz="2400" dirty="0">
              <a:solidFill>
                <a:srgbClr val="000000"/>
              </a:solidFill>
              <a:latin typeface="Courier New"/>
            </a:endParaRPr>
          </a:p>
          <a:p>
            <a:r>
              <a:rPr lang="sk-SK" sz="2400" b="1" dirty="0">
                <a:solidFill>
                  <a:srgbClr val="7F0055"/>
                </a:solidFill>
                <a:latin typeface="Courier New"/>
              </a:rPr>
              <a:t>  </a:t>
            </a:r>
            <a:r>
              <a:rPr lang="en-US" sz="2400" b="1" dirty="0">
                <a:solidFill>
                  <a:srgbClr val="7F0055"/>
                </a:solidFill>
                <a:latin typeface="Courier New"/>
              </a:rPr>
              <a:t>  </a:t>
            </a:r>
            <a:r>
              <a:rPr lang="sk-SK" sz="2400" b="1" dirty="0" err="1">
                <a:solidFill>
                  <a:srgbClr val="7F0055"/>
                </a:solidFill>
                <a:latin typeface="Courier New"/>
              </a:rPr>
              <a:t>return</a:t>
            </a:r>
            <a:r>
              <a:rPr lang="sk-SK" sz="24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sk-SK" sz="2400" b="1" dirty="0" err="1">
                <a:solidFill>
                  <a:srgbClr val="7F0055"/>
                </a:solidFill>
                <a:latin typeface="Courier New"/>
              </a:rPr>
              <a:t>false</a:t>
            </a:r>
            <a:r>
              <a:rPr lang="sk-SK" sz="2400" dirty="0">
                <a:solidFill>
                  <a:srgbClr val="000000"/>
                </a:solidFill>
                <a:latin typeface="Courier New"/>
              </a:rPr>
              <a:t>;</a:t>
            </a:r>
            <a:endParaRPr lang="en-US" sz="2400" dirty="0">
              <a:solidFill>
                <a:srgbClr val="000000"/>
              </a:solidFill>
              <a:latin typeface="Courier New"/>
            </a:endParaRPr>
          </a:p>
          <a:p>
            <a:r>
              <a:rPr lang="en-US" sz="2400" dirty="0">
                <a:solidFill>
                  <a:srgbClr val="000000"/>
                </a:solidFill>
                <a:latin typeface="Courier New"/>
              </a:rPr>
              <a:t>  }</a:t>
            </a:r>
            <a:endParaRPr lang="sk-SK" sz="2400" dirty="0">
              <a:solidFill>
                <a:srgbClr val="000000"/>
              </a:solidFill>
              <a:latin typeface="Courier New"/>
            </a:endParaRPr>
          </a:p>
          <a:p>
            <a:endParaRPr lang="sk-SK" sz="2400" dirty="0">
              <a:latin typeface="Courier New"/>
            </a:endParaRPr>
          </a:p>
          <a:p>
            <a:r>
              <a:rPr lang="sk-SK" sz="2400" dirty="0">
                <a:solidFill>
                  <a:srgbClr val="7F0055"/>
                </a:solidFill>
                <a:latin typeface="Courier New"/>
              </a:rPr>
              <a:t>  </a:t>
            </a:r>
            <a:r>
              <a:rPr lang="nn-NO" sz="2400" b="1" dirty="0">
                <a:solidFill>
                  <a:srgbClr val="7F0055"/>
                </a:solidFill>
                <a:latin typeface="Courier New"/>
              </a:rPr>
              <a:t>for</a:t>
            </a:r>
            <a:r>
              <a:rPr lang="nn-NO" sz="2400" dirty="0">
                <a:solidFill>
                  <a:srgbClr val="000000"/>
                </a:solidFill>
                <a:latin typeface="Courier New"/>
              </a:rPr>
              <a:t> (</a:t>
            </a:r>
            <a:r>
              <a:rPr lang="nn-NO" sz="2400" b="1" dirty="0">
                <a:solidFill>
                  <a:srgbClr val="7F0055"/>
                </a:solidFill>
                <a:latin typeface="Courier New"/>
              </a:rPr>
              <a:t>int</a:t>
            </a:r>
            <a:r>
              <a:rPr lang="nn-NO" sz="2400" dirty="0">
                <a:solidFill>
                  <a:srgbClr val="000000"/>
                </a:solidFill>
                <a:latin typeface="Courier New"/>
              </a:rPr>
              <a:t> i = 0; i &lt; s.length(); i++) {</a:t>
            </a:r>
          </a:p>
          <a:p>
            <a:r>
              <a:rPr lang="sk-SK" sz="2400" b="1" dirty="0">
                <a:solidFill>
                  <a:srgbClr val="7F0055"/>
                </a:solidFill>
                <a:latin typeface="Courier New"/>
              </a:rPr>
              <a:t>      </a:t>
            </a:r>
            <a:r>
              <a:rPr lang="sk-SK" sz="2400" b="1" dirty="0" err="1">
                <a:solidFill>
                  <a:srgbClr val="7F0055"/>
                </a:solidFill>
                <a:latin typeface="Courier New"/>
              </a:rPr>
              <a:t>char</a:t>
            </a:r>
            <a:r>
              <a:rPr lang="sk-SK" sz="24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urier New"/>
              </a:rPr>
              <a:t>c</a:t>
            </a:r>
            <a:r>
              <a:rPr lang="sk-SK" sz="2400" dirty="0">
                <a:solidFill>
                  <a:srgbClr val="000000"/>
                </a:solidFill>
                <a:latin typeface="Courier New"/>
              </a:rPr>
              <a:t> = </a:t>
            </a:r>
            <a:r>
              <a:rPr lang="sk-SK" sz="2400" dirty="0" err="1">
                <a:solidFill>
                  <a:srgbClr val="000000"/>
                </a:solidFill>
                <a:latin typeface="Courier New"/>
              </a:rPr>
              <a:t>s.charAt</a:t>
            </a:r>
            <a:r>
              <a:rPr lang="sk-SK" sz="2400" dirty="0">
                <a:solidFill>
                  <a:srgbClr val="000000"/>
                </a:solidFill>
                <a:latin typeface="Courier New"/>
              </a:rPr>
              <a:t>(i);</a:t>
            </a:r>
          </a:p>
          <a:p>
            <a:r>
              <a:rPr lang="pl-PL" sz="2400" b="1" dirty="0">
                <a:solidFill>
                  <a:srgbClr val="7F0055"/>
                </a:solidFill>
                <a:latin typeface="Courier New"/>
              </a:rPr>
              <a:t>      if</a:t>
            </a:r>
            <a:r>
              <a:rPr lang="pl-PL" sz="2400" dirty="0">
                <a:solidFill>
                  <a:srgbClr val="000000"/>
                </a:solidFill>
                <a:latin typeface="Courier New"/>
              </a:rPr>
              <a:t> (!</a:t>
            </a:r>
            <a:r>
              <a:rPr lang="pl-PL" sz="2400" b="1" dirty="0">
                <a:solidFill>
                  <a:srgbClr val="FF0000"/>
                </a:solidFill>
                <a:latin typeface="Courier New"/>
              </a:rPr>
              <a:t>(</a:t>
            </a:r>
            <a:r>
              <a:rPr lang="pl-PL" sz="2400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pl-PL" sz="2400" dirty="0">
                <a:solidFill>
                  <a:srgbClr val="2A00FF"/>
                </a:solidFill>
                <a:latin typeface="Courier New"/>
              </a:rPr>
              <a:t>'0'</a:t>
            </a:r>
            <a:r>
              <a:rPr lang="pl-PL" sz="2400" dirty="0">
                <a:solidFill>
                  <a:srgbClr val="000000"/>
                </a:solidFill>
                <a:latin typeface="Courier New"/>
              </a:rPr>
              <a:t> &lt;= </a:t>
            </a:r>
            <a:r>
              <a:rPr lang="en-US" sz="2400" dirty="0">
                <a:solidFill>
                  <a:srgbClr val="000000"/>
                </a:solidFill>
                <a:latin typeface="Courier New"/>
              </a:rPr>
              <a:t>c</a:t>
            </a:r>
            <a:r>
              <a:rPr lang="pl-PL" sz="2400" dirty="0">
                <a:solidFill>
                  <a:srgbClr val="000000"/>
                </a:solidFill>
                <a:latin typeface="Courier New"/>
              </a:rPr>
              <a:t>) &amp;&amp; (</a:t>
            </a:r>
            <a:r>
              <a:rPr lang="en-US" sz="2400" dirty="0">
                <a:solidFill>
                  <a:srgbClr val="000000"/>
                </a:solidFill>
                <a:latin typeface="Courier New"/>
              </a:rPr>
              <a:t>c</a:t>
            </a:r>
            <a:r>
              <a:rPr lang="pl-PL" sz="2400" dirty="0">
                <a:solidFill>
                  <a:srgbClr val="000000"/>
                </a:solidFill>
                <a:latin typeface="Courier New"/>
              </a:rPr>
              <a:t> &lt;= </a:t>
            </a:r>
            <a:r>
              <a:rPr lang="pl-PL" sz="2400" dirty="0">
                <a:solidFill>
                  <a:srgbClr val="2A00FF"/>
                </a:solidFill>
                <a:latin typeface="Courier New"/>
              </a:rPr>
              <a:t>'9'</a:t>
            </a:r>
            <a:r>
              <a:rPr lang="pl-PL" sz="2400" dirty="0">
                <a:solidFill>
                  <a:srgbClr val="000000"/>
                </a:solidFill>
                <a:latin typeface="Courier New"/>
              </a:rPr>
              <a:t>)</a:t>
            </a:r>
            <a:r>
              <a:rPr lang="pl-PL" sz="2400" b="1" dirty="0">
                <a:solidFill>
                  <a:srgbClr val="FF0000"/>
                </a:solidFill>
                <a:latin typeface="Courier New"/>
              </a:rPr>
              <a:t>)</a:t>
            </a:r>
            <a:r>
              <a:rPr lang="pl-PL" sz="2400" dirty="0">
                <a:solidFill>
                  <a:srgbClr val="000000"/>
                </a:solidFill>
                <a:latin typeface="Courier New"/>
              </a:rPr>
              <a:t>) {</a:t>
            </a:r>
          </a:p>
          <a:p>
            <a:r>
              <a:rPr lang="sk-SK" sz="2400" b="1" dirty="0">
                <a:solidFill>
                  <a:srgbClr val="7F0055"/>
                </a:solidFill>
                <a:latin typeface="Courier New"/>
              </a:rPr>
              <a:t>         </a:t>
            </a:r>
            <a:r>
              <a:rPr lang="sk-SK" sz="2400" b="1" dirty="0" err="1">
                <a:solidFill>
                  <a:srgbClr val="7F0055"/>
                </a:solidFill>
                <a:latin typeface="Courier New"/>
              </a:rPr>
              <a:t>return</a:t>
            </a:r>
            <a:r>
              <a:rPr lang="sk-SK" sz="24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sk-SK" sz="2400" b="1" dirty="0" err="1">
                <a:solidFill>
                  <a:srgbClr val="7F0055"/>
                </a:solidFill>
                <a:latin typeface="Courier New"/>
              </a:rPr>
              <a:t>false</a:t>
            </a:r>
            <a:r>
              <a:rPr lang="sk-SK" sz="2400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r>
              <a:rPr lang="sk-SK" sz="2400" dirty="0">
                <a:solidFill>
                  <a:srgbClr val="000000"/>
                </a:solidFill>
                <a:latin typeface="Courier New"/>
              </a:rPr>
              <a:t>      }</a:t>
            </a:r>
          </a:p>
          <a:p>
            <a:r>
              <a:rPr lang="sk-SK" sz="2400" dirty="0">
                <a:solidFill>
                  <a:srgbClr val="000000"/>
                </a:solidFill>
                <a:latin typeface="Courier New"/>
              </a:rPr>
              <a:t>   }</a:t>
            </a:r>
          </a:p>
          <a:p>
            <a:endParaRPr lang="sk-SK" sz="2400" dirty="0">
              <a:latin typeface="Courier New"/>
            </a:endParaRPr>
          </a:p>
          <a:p>
            <a:r>
              <a:rPr lang="sk-SK" sz="2400" b="1" dirty="0">
                <a:solidFill>
                  <a:srgbClr val="7F0055"/>
                </a:solidFill>
                <a:latin typeface="Courier New"/>
              </a:rPr>
              <a:t>   </a:t>
            </a:r>
            <a:r>
              <a:rPr lang="sk-SK" sz="2400" b="1" dirty="0" err="1">
                <a:solidFill>
                  <a:srgbClr val="7F0055"/>
                </a:solidFill>
                <a:latin typeface="Courier New"/>
              </a:rPr>
              <a:t>return</a:t>
            </a:r>
            <a:r>
              <a:rPr lang="sk-SK" sz="24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sk-SK" sz="2400" b="1" dirty="0" err="1">
                <a:solidFill>
                  <a:srgbClr val="7F0055"/>
                </a:solidFill>
                <a:latin typeface="Courier New"/>
              </a:rPr>
              <a:t>true</a:t>
            </a:r>
            <a:r>
              <a:rPr lang="sk-SK" sz="2400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r>
              <a:rPr lang="sk-SK" sz="2400" dirty="0">
                <a:solidFill>
                  <a:srgbClr val="000000"/>
                </a:solidFill>
                <a:latin typeface="Courier New"/>
              </a:rPr>
              <a:t>}</a:t>
            </a:r>
            <a:endParaRPr lang="sk-SK" sz="2400" dirty="0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H="1" flipV="1">
            <a:off x="3801036" y="2097740"/>
            <a:ext cx="1461246" cy="15239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210320" y="1900879"/>
            <a:ext cx="3628879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Overíme, či máme referenciu na objekt triedy </a:t>
            </a:r>
            <a:r>
              <a:rPr lang="sk-SK" dirty="0" err="1">
                <a:solidFill>
                  <a:srgbClr val="000000"/>
                </a:solidFill>
                <a:latin typeface="Courier New"/>
              </a:rPr>
              <a:t>String</a:t>
            </a:r>
            <a:endParaRPr lang="cs-CZ" sz="2400" dirty="0">
              <a:solidFill>
                <a:srgbClr val="000000"/>
              </a:solidFill>
              <a:latin typeface="Courier New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H="1" flipV="1">
            <a:off x="4935983" y="4410634"/>
            <a:ext cx="1070367" cy="394446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775095" y="4410634"/>
            <a:ext cx="3064104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Ak sme našli znak, ktorý nie je znakom cifry, ihneď končíme s </a:t>
            </a:r>
            <a:r>
              <a:rPr lang="sk-SK" b="1" dirty="0" err="1">
                <a:solidFill>
                  <a:srgbClr val="7F0055"/>
                </a:solidFill>
                <a:latin typeface="Courier New"/>
              </a:rPr>
              <a:t>false</a:t>
            </a:r>
            <a:r>
              <a:rPr lang="sk-SK" dirty="0">
                <a:latin typeface="Trebuchet MS" pitchFamily="34" charset="0"/>
              </a:rPr>
              <a:t> </a:t>
            </a:r>
            <a:endParaRPr lang="cs-CZ" sz="2400" dirty="0">
              <a:solidFill>
                <a:srgbClr val="000000"/>
              </a:solidFill>
              <a:latin typeface="Courier New"/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H="1" flipV="1">
            <a:off x="3098306" y="6045692"/>
            <a:ext cx="1569343" cy="215006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594405" y="5701915"/>
            <a:ext cx="4050222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Ak žiaden znak vo </a:t>
            </a:r>
            <a:r>
              <a:rPr lang="sk-SK" b="1" dirty="0" err="1">
                <a:solidFill>
                  <a:srgbClr val="7F0055"/>
                </a:solidFill>
                <a:latin typeface="Courier New"/>
              </a:rPr>
              <a:t>for</a:t>
            </a:r>
            <a:r>
              <a:rPr lang="sk-SK" dirty="0" err="1">
                <a:latin typeface="Trebuchet MS" pitchFamily="34" charset="0"/>
              </a:rPr>
              <a:t>-cykle</a:t>
            </a:r>
            <a:r>
              <a:rPr lang="sk-SK" dirty="0">
                <a:latin typeface="Trebuchet MS" pitchFamily="34" charset="0"/>
              </a:rPr>
              <a:t> nespôsobil </a:t>
            </a:r>
            <a:r>
              <a:rPr lang="sk-SK" b="1" dirty="0" err="1">
                <a:solidFill>
                  <a:srgbClr val="7F0055"/>
                </a:solidFill>
                <a:latin typeface="Courier New"/>
              </a:rPr>
              <a:t>return</a:t>
            </a:r>
            <a:r>
              <a:rPr lang="sk-SK" dirty="0">
                <a:latin typeface="Trebuchet MS" pitchFamily="34" charset="0"/>
              </a:rPr>
              <a:t>, potom všetky znaky reťazca sú znakmi cifier.</a:t>
            </a:r>
            <a:endParaRPr lang="cs-CZ" sz="2400" dirty="0">
              <a:solidFill>
                <a:srgbClr val="000000"/>
              </a:solidFill>
              <a:latin typeface="Courier New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6" grpId="1" animBg="1"/>
      <p:bldP spid="7" grpId="1" animBg="1"/>
      <p:bldP spid="8" grpId="1" animBg="1"/>
      <p:bldP spid="9" grpId="1" animBg="1"/>
      <p:bldP spid="1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/>
              <a:t>Čo už vieme...</a:t>
            </a:r>
            <a:endParaRPr lang="cs-CZ" sz="4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b="1" dirty="0">
                <a:solidFill>
                  <a:srgbClr val="FF0000"/>
                </a:solidFill>
              </a:rPr>
              <a:t>Vytvoriť objekt</a:t>
            </a:r>
            <a:r>
              <a:rPr lang="sk-SK" dirty="0"/>
              <a:t> nejakej triedy pomocou </a:t>
            </a:r>
            <a:r>
              <a:rPr lang="sk-SK" b="1" dirty="0">
                <a:solidFill>
                  <a:srgbClr val="FF0000"/>
                </a:solidFill>
              </a:rPr>
              <a:t>new</a:t>
            </a:r>
            <a:endParaRPr lang="en-US" b="1" dirty="0">
              <a:solidFill>
                <a:srgbClr val="FF0000"/>
              </a:solidFill>
            </a:endParaRPr>
          </a:p>
          <a:p>
            <a:pPr lvl="1" eaLnBrk="1" hangingPunct="1"/>
            <a:r>
              <a:rPr lang="sk-SK" dirty="0"/>
              <a:t>vieme</a:t>
            </a:r>
            <a:r>
              <a:rPr lang="en-US" dirty="0"/>
              <a:t>, </a:t>
            </a:r>
            <a:r>
              <a:rPr lang="sk-SK" dirty="0"/>
              <a:t>že objekt môže mať viacero konštruktorov líšiacich sa parametrami </a:t>
            </a:r>
            <a:r>
              <a:rPr lang="en-US" dirty="0"/>
              <a:t>(</a:t>
            </a:r>
            <a:r>
              <a:rPr lang="en-US" i="1" dirty="0" err="1"/>
              <a:t>WinPane</a:t>
            </a:r>
            <a:r>
              <a:rPr lang="en-US" i="1" dirty="0"/>
              <a:t>, String,</a:t>
            </a:r>
            <a:r>
              <a:rPr lang="en-US" dirty="0"/>
              <a:t> …)</a:t>
            </a:r>
          </a:p>
          <a:p>
            <a:pPr eaLnBrk="1" hangingPunct="1"/>
            <a:r>
              <a:rPr lang="sk-SK" b="1" dirty="0">
                <a:solidFill>
                  <a:srgbClr val="FF0000"/>
                </a:solidFill>
              </a:rPr>
              <a:t>Vytvoriť vlastnú triedu</a:t>
            </a:r>
            <a:r>
              <a:rPr lang="sk-SK" dirty="0"/>
              <a:t> rozširujúcu triedu </a:t>
            </a:r>
            <a:r>
              <a:rPr lang="sk-SK" b="1" i="1" dirty="0" err="1"/>
              <a:t>Turtle</a:t>
            </a:r>
            <a:r>
              <a:rPr lang="sk-SK" b="1" i="1" dirty="0"/>
              <a:t> </a:t>
            </a:r>
            <a:r>
              <a:rPr lang="sk-SK" dirty="0"/>
              <a:t>a popridávať do nej nové metódy</a:t>
            </a:r>
            <a:endParaRPr lang="sk-SK" b="1" i="1" dirty="0"/>
          </a:p>
          <a:p>
            <a:pPr eaLnBrk="1" hangingPunct="1"/>
            <a:r>
              <a:rPr lang="en-US" dirty="0" err="1"/>
              <a:t>Pozn</a:t>
            </a:r>
            <a:r>
              <a:rPr lang="sk-SK" dirty="0" err="1"/>
              <a:t>áme</a:t>
            </a:r>
            <a:r>
              <a:rPr lang="sk-SK" dirty="0"/>
              <a:t> </a:t>
            </a:r>
            <a:r>
              <a:rPr lang="sk-SK" b="1" dirty="0">
                <a:solidFill>
                  <a:srgbClr val="FF0000"/>
                </a:solidFill>
              </a:rPr>
              <a:t>podmienkový príkaz</a:t>
            </a:r>
            <a:r>
              <a:rPr lang="sk-SK" dirty="0"/>
              <a:t> </a:t>
            </a:r>
            <a:r>
              <a:rPr lang="en-US" dirty="0"/>
              <a:t>(if-else)</a:t>
            </a:r>
            <a:endParaRPr lang="sk-SK" dirty="0"/>
          </a:p>
          <a:p>
            <a:r>
              <a:rPr lang="sk-SK" dirty="0"/>
              <a:t>Poznáme </a:t>
            </a:r>
            <a:r>
              <a:rPr lang="sk-SK" b="1" dirty="0">
                <a:solidFill>
                  <a:srgbClr val="FF0000"/>
                </a:solidFill>
              </a:rPr>
              <a:t>c</a:t>
            </a:r>
            <a:r>
              <a:rPr lang="en-US" b="1" dirty="0" err="1">
                <a:solidFill>
                  <a:srgbClr val="FF0000"/>
                </a:solidFill>
              </a:rPr>
              <a:t>ykly</a:t>
            </a:r>
            <a:r>
              <a:rPr lang="en-US" dirty="0"/>
              <a:t>: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for</a:t>
            </a:r>
            <a:r>
              <a:rPr lang="en-US" dirty="0"/>
              <a:t>, 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while</a:t>
            </a:r>
            <a:r>
              <a:rPr lang="en-US" dirty="0"/>
              <a:t>, 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do</a:t>
            </a:r>
            <a:r>
              <a:rPr lang="en-US" dirty="0"/>
              <a:t>-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while</a:t>
            </a:r>
          </a:p>
          <a:p>
            <a:pPr lvl="1"/>
            <a:r>
              <a:rPr lang="sk-SK" b="1" dirty="0">
                <a:solidFill>
                  <a:srgbClr val="7F0055"/>
                </a:solidFill>
                <a:latin typeface="Courier New" pitchFamily="49" charset="0"/>
              </a:rPr>
              <a:t>b</a:t>
            </a:r>
            <a:r>
              <a:rPr lang="en-US" b="1" dirty="0" err="1">
                <a:solidFill>
                  <a:srgbClr val="7F0055"/>
                </a:solidFill>
                <a:latin typeface="Courier New" pitchFamily="49" charset="0"/>
              </a:rPr>
              <a:t>reak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en-US" dirty="0"/>
              <a:t>a 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continue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ich</a:t>
            </a:r>
            <a:r>
              <a:rPr lang="en-US" dirty="0"/>
              <a:t> </a:t>
            </a:r>
            <a:r>
              <a:rPr lang="en-US" dirty="0" err="1"/>
              <a:t>preru</a:t>
            </a:r>
            <a:r>
              <a:rPr lang="sk-SK" dirty="0" err="1"/>
              <a:t>šenie</a:t>
            </a:r>
            <a:endParaRPr lang="sk-SK" dirty="0"/>
          </a:p>
          <a:p>
            <a:r>
              <a:rPr lang="sk-SK" dirty="0"/>
              <a:t>Metódy vracajúce hodnoty a príkaz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return</a:t>
            </a:r>
            <a:endParaRPr lang="sk-SK" b="1" dirty="0">
              <a:solidFill>
                <a:srgbClr val="7F0055"/>
              </a:solidFill>
              <a:latin typeface="Courier New" pitchFamily="49" charset="0"/>
            </a:endParaRPr>
          </a:p>
          <a:p>
            <a:r>
              <a:rPr lang="sk-SK" dirty="0"/>
              <a:t>Komentáre</a:t>
            </a:r>
            <a:r>
              <a:rPr lang="en-US" dirty="0"/>
              <a:t>, d</a:t>
            </a:r>
            <a:r>
              <a:rPr lang="sk-SK" dirty="0" err="1"/>
              <a:t>ebugovanie</a:t>
            </a:r>
            <a:endParaRPr lang="sk-SK" dirty="0"/>
          </a:p>
          <a:p>
            <a:pPr>
              <a:buNone/>
            </a:pPr>
            <a:endParaRPr lang="sk-SK" dirty="0"/>
          </a:p>
          <a:p>
            <a:endParaRPr lang="cs-CZ" dirty="0"/>
          </a:p>
        </p:txBody>
      </p:sp>
    </p:spTree>
  </p:cSld>
  <p:clrMapOvr>
    <a:masterClrMapping/>
  </p:clrMapOvr>
  <p:transition spd="med">
    <p:randomBa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Triedy, ktoré poznáme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 err="1">
                <a:solidFill>
                  <a:srgbClr val="FF0000"/>
                </a:solidFill>
              </a:rPr>
              <a:t>Turtle</a:t>
            </a:r>
            <a:r>
              <a:rPr lang="sk-SK" dirty="0"/>
              <a:t> – korytnačka</a:t>
            </a:r>
          </a:p>
          <a:p>
            <a:pPr eaLnBrk="1" hangingPunct="1"/>
            <a:r>
              <a:rPr lang="sk-SK" dirty="0" err="1">
                <a:solidFill>
                  <a:srgbClr val="FF0000"/>
                </a:solidFill>
              </a:rPr>
              <a:t>WinPane</a:t>
            </a:r>
            <a:r>
              <a:rPr lang="sk-SK" dirty="0"/>
              <a:t> </a:t>
            </a:r>
            <a:r>
              <a:rPr lang="en-US" dirty="0"/>
              <a:t>– </a:t>
            </a:r>
            <a:r>
              <a:rPr lang="en-US" dirty="0" err="1"/>
              <a:t>kresliaca</a:t>
            </a:r>
            <a:r>
              <a:rPr lang="en-US" dirty="0"/>
              <a:t> </a:t>
            </a:r>
            <a:r>
              <a:rPr lang="en-US" dirty="0" err="1"/>
              <a:t>plocha</a:t>
            </a:r>
            <a:endParaRPr lang="sk-SK" dirty="0"/>
          </a:p>
          <a:p>
            <a:pPr eaLnBrk="1" hangingPunct="1"/>
            <a:r>
              <a:rPr lang="sk-SK" dirty="0" err="1">
                <a:solidFill>
                  <a:srgbClr val="FF0000"/>
                </a:solidFill>
              </a:rPr>
              <a:t>ObjectInspector</a:t>
            </a:r>
            <a:r>
              <a:rPr lang="sk-SK" dirty="0"/>
              <a:t> – prieskumník objektov</a:t>
            </a:r>
            <a:endParaRPr lang="en-US" dirty="0"/>
          </a:p>
          <a:p>
            <a:pPr eaLnBrk="1" hangingPunct="1"/>
            <a:endParaRPr lang="sk-SK" dirty="0">
              <a:solidFill>
                <a:srgbClr val="FF0000"/>
              </a:solidFill>
            </a:endParaRPr>
          </a:p>
          <a:p>
            <a:pPr eaLnBrk="1" hangingPunct="1"/>
            <a:r>
              <a:rPr lang="en-US" dirty="0">
                <a:solidFill>
                  <a:srgbClr val="FF0000"/>
                </a:solidFill>
              </a:rPr>
              <a:t>String</a:t>
            </a:r>
            <a:r>
              <a:rPr lang="en-US" dirty="0"/>
              <a:t> – re</a:t>
            </a:r>
            <a:r>
              <a:rPr lang="sk-SK" dirty="0" err="1"/>
              <a:t>ťazec</a:t>
            </a:r>
            <a:r>
              <a:rPr lang="en-US" dirty="0"/>
              <a:t>=</a:t>
            </a:r>
            <a:r>
              <a:rPr lang="en-US" dirty="0" err="1"/>
              <a:t>postupnos</a:t>
            </a:r>
            <a:r>
              <a:rPr lang="sk-SK" dirty="0"/>
              <a:t>ť znakov</a:t>
            </a:r>
            <a:endParaRPr lang="sk-SK" dirty="0">
              <a:solidFill>
                <a:srgbClr val="FF0000"/>
              </a:solidFill>
            </a:endParaRPr>
          </a:p>
          <a:p>
            <a:pPr eaLnBrk="1" hangingPunct="1"/>
            <a:r>
              <a:rPr lang="en-US" dirty="0">
                <a:solidFill>
                  <a:srgbClr val="FF0000"/>
                </a:solidFill>
              </a:rPr>
              <a:t>Color</a:t>
            </a:r>
            <a:r>
              <a:rPr lang="en-US" dirty="0"/>
              <a:t> – </a:t>
            </a:r>
            <a:r>
              <a:rPr lang="en-US" dirty="0" err="1"/>
              <a:t>farba</a:t>
            </a:r>
            <a:r>
              <a:rPr lang="sk-SK" dirty="0"/>
              <a:t> namiešaná z RGB zložiek</a:t>
            </a:r>
          </a:p>
          <a:p>
            <a:pPr lvl="1" eaLnBrk="1" hangingPunct="1"/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Color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farba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Color(100, 30, 80);</a:t>
            </a:r>
          </a:p>
        </p:txBody>
      </p:sp>
      <p:pic>
        <p:nvPicPr>
          <p:cNvPr id="7173" name="Picture 5" descr="http://www.tias.com/stores/ggv/pictures/painters_palette_enamel_p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3211" y="5382653"/>
            <a:ext cx="117792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5"/>
          <p:cNvSpPr>
            <a:spLocks noChangeShapeType="1"/>
          </p:cNvSpPr>
          <p:nvPr/>
        </p:nvSpPr>
        <p:spPr bwMode="auto">
          <a:xfrm flipH="1">
            <a:off x="5889811" y="3424913"/>
            <a:ext cx="933945" cy="29544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>
            <a:off x="4069976" y="1416820"/>
            <a:ext cx="2959970" cy="232686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H="1">
            <a:off x="5145741" y="1631576"/>
            <a:ext cx="1837765" cy="528918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 flipH="1">
            <a:off x="6302187" y="1640937"/>
            <a:ext cx="1220817" cy="833322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794700" y="1189690"/>
            <a:ext cx="2134148" cy="58477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600" dirty="0" err="1">
                <a:latin typeface="Trebuchet MS" pitchFamily="34" charset="0"/>
              </a:rPr>
              <a:t>Objekty</a:t>
            </a:r>
            <a:r>
              <a:rPr lang="en-US" sz="1600" dirty="0">
                <a:latin typeface="Trebuchet MS" pitchFamily="34" charset="0"/>
              </a:rPr>
              <a:t> t</a:t>
            </a:r>
            <a:r>
              <a:rPr lang="sk-SK" sz="1600" dirty="0" err="1">
                <a:latin typeface="Trebuchet MS" pitchFamily="34" charset="0"/>
              </a:rPr>
              <a:t>ýchto</a:t>
            </a:r>
            <a:r>
              <a:rPr lang="sk-SK" sz="1600" dirty="0">
                <a:latin typeface="Trebuchet MS" pitchFamily="34" charset="0"/>
              </a:rPr>
              <a:t> tried môžeme </a:t>
            </a:r>
            <a:r>
              <a:rPr lang="sk-SK" sz="1600" b="1" dirty="0">
                <a:solidFill>
                  <a:srgbClr val="FF0000"/>
                </a:solidFill>
                <a:latin typeface="Trebuchet MS" pitchFamily="34" charset="0"/>
              </a:rPr>
              <a:t>vidieť</a:t>
            </a:r>
            <a:endParaRPr lang="cs-CZ" sz="1600" b="1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 flipH="1">
            <a:off x="6418728" y="3855218"/>
            <a:ext cx="682933" cy="519557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750424" y="3108136"/>
            <a:ext cx="2097741" cy="830997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600" dirty="0" err="1">
                <a:latin typeface="Trebuchet MS" pitchFamily="34" charset="0"/>
              </a:rPr>
              <a:t>Objekty</a:t>
            </a:r>
            <a:r>
              <a:rPr lang="sk-SK" sz="1600" dirty="0">
                <a:latin typeface="Trebuchet MS" pitchFamily="34" charset="0"/>
              </a:rPr>
              <a:t> týchto tried </a:t>
            </a:r>
            <a:r>
              <a:rPr lang="sk-SK" sz="1600" b="1" dirty="0">
                <a:solidFill>
                  <a:srgbClr val="FF0000"/>
                </a:solidFill>
                <a:latin typeface="Trebuchet MS" pitchFamily="34" charset="0"/>
              </a:rPr>
              <a:t>nevidíme</a:t>
            </a:r>
            <a:r>
              <a:rPr lang="sk-SK" sz="1600" dirty="0">
                <a:latin typeface="Trebuchet MS" pitchFamily="34" charset="0"/>
              </a:rPr>
              <a:t> </a:t>
            </a:r>
            <a:r>
              <a:rPr lang="en-US" sz="1600" dirty="0">
                <a:latin typeface="Trebuchet MS" pitchFamily="34" charset="0"/>
              </a:rPr>
              <a:t>(</a:t>
            </a:r>
            <a:r>
              <a:rPr lang="en-US" sz="1600" dirty="0" err="1">
                <a:latin typeface="Trebuchet MS" pitchFamily="34" charset="0"/>
              </a:rPr>
              <a:t>sl</a:t>
            </a:r>
            <a:r>
              <a:rPr lang="sk-SK" sz="1600" dirty="0">
                <a:latin typeface="Trebuchet MS" pitchFamily="34" charset="0"/>
              </a:rPr>
              <a:t>úžia na uchovanie údajov</a:t>
            </a:r>
            <a:r>
              <a:rPr lang="en-US" sz="1600" dirty="0">
                <a:latin typeface="Trebuchet MS" pitchFamily="34" charset="0"/>
              </a:rPr>
              <a:t>)</a:t>
            </a:r>
            <a:endParaRPr lang="cs-CZ" sz="1600" dirty="0">
              <a:latin typeface="Trebuchet MS" pitchFamily="34" charset="0"/>
            </a:endParaRP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flipH="1" flipV="1">
            <a:off x="2985245" y="5208493"/>
            <a:ext cx="304801" cy="788894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40746" y="5707901"/>
            <a:ext cx="5262832" cy="1042521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err="1">
                <a:latin typeface="Trebuchet MS" pitchFamily="34" charset="0"/>
              </a:rPr>
              <a:t>Premenn</a:t>
            </a:r>
            <a:r>
              <a:rPr lang="sk-SK" dirty="0">
                <a:latin typeface="Trebuchet MS" pitchFamily="34" charset="0"/>
              </a:rPr>
              <a:t>á 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farba</a:t>
            </a:r>
            <a:r>
              <a:rPr lang="sk-SK" dirty="0">
                <a:latin typeface="Trebuchet MS" pitchFamily="34" charset="0"/>
              </a:rPr>
              <a:t> neuchováva farbu, iba referenciu </a:t>
            </a:r>
            <a:r>
              <a:rPr lang="en-US" dirty="0">
                <a:latin typeface="Trebuchet MS" pitchFamily="34" charset="0"/>
              </a:rPr>
              <a:t>(</a:t>
            </a:r>
            <a:r>
              <a:rPr lang="sk-SK" dirty="0">
                <a:latin typeface="Trebuchet MS" pitchFamily="34" charset="0"/>
              </a:rPr>
              <a:t>„rodné číslo“</a:t>
            </a:r>
            <a:r>
              <a:rPr lang="en-US" dirty="0">
                <a:latin typeface="Trebuchet MS" pitchFamily="34" charset="0"/>
              </a:rPr>
              <a:t>) </a:t>
            </a:r>
            <a:r>
              <a:rPr lang="sk-SK" dirty="0">
                <a:latin typeface="Trebuchet MS" pitchFamily="34" charset="0"/>
              </a:rPr>
              <a:t>na objekt, ktorý nejako vnútorne uchováva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namie</a:t>
            </a:r>
            <a:r>
              <a:rPr lang="sk-SK" dirty="0" err="1">
                <a:latin typeface="Trebuchet MS" pitchFamily="34" charset="0"/>
              </a:rPr>
              <a:t>šanú</a:t>
            </a:r>
            <a:r>
              <a:rPr lang="sk-SK" dirty="0">
                <a:latin typeface="Trebuchet MS" pitchFamily="34" charset="0"/>
              </a:rPr>
              <a:t> farbu.</a:t>
            </a:r>
            <a:endParaRPr lang="cs-CZ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812119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  <p:bldP spid="9" grpId="0" animBg="1"/>
      <p:bldP spid="13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/>
              <a:t>Ďalší prieskum triedy </a:t>
            </a:r>
            <a:r>
              <a:rPr lang="sk-SK" dirty="0" err="1"/>
              <a:t>String</a:t>
            </a:r>
            <a:endParaRPr lang="cs-CZ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ObjectInspector oi = </a:t>
            </a:r>
            <a:r>
              <a:rPr lang="cs-CZ" sz="2400" b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 ObjectInspector();</a:t>
            </a:r>
            <a:endParaRPr lang="cs-CZ" sz="240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String s = </a:t>
            </a:r>
            <a:r>
              <a:rPr lang="cs-CZ" sz="2400" b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 String(</a:t>
            </a:r>
            <a:r>
              <a:rPr lang="cs-CZ" sz="2400">
                <a:solidFill>
                  <a:srgbClr val="2A00FF"/>
                </a:solidFill>
                <a:latin typeface="Courier New" pitchFamily="49" charset="0"/>
              </a:rPr>
              <a:t>"Java"</a:t>
            </a:r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sz="240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oi.inspect(s);</a:t>
            </a:r>
          </a:p>
          <a:p>
            <a:pPr eaLnBrk="1" hangingPunct="1">
              <a:buFontTx/>
              <a:buNone/>
            </a:pPr>
            <a:endParaRPr lang="sk-SK" sz="240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r>
              <a:rPr lang="sk-SK"/>
              <a:t>Skúmajme metódy objektov triedy String ...</a:t>
            </a:r>
          </a:p>
          <a:p>
            <a:pPr lvl="1" eaLnBrk="1" hangingPunct="1"/>
            <a:r>
              <a:rPr lang="sk-SK"/>
              <a:t>Pozorovanie: niektoré metódy majú rovnaké meno, ale iné parametre ...</a:t>
            </a:r>
            <a:endParaRPr lang="en-US"/>
          </a:p>
          <a:p>
            <a:pPr eaLnBrk="1" hangingPunct="1">
              <a:buFontTx/>
              <a:buNone/>
            </a:pPr>
            <a:endParaRPr lang="cs-CZ" sz="240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sk-SK" sz="240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cs-CZ" sz="2400">
              <a:solidFill>
                <a:srgbClr val="000000"/>
              </a:solidFill>
              <a:latin typeface="Courier New" pitchFamily="49" charset="0"/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1788" y="4822825"/>
            <a:ext cx="1905000" cy="139065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Výsledky výskumu</a:t>
            </a:r>
            <a:endParaRPr lang="cs-CZ" sz="400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/>
              <a:t>Zaujímavé metódy:</a:t>
            </a:r>
          </a:p>
          <a:p>
            <a:pPr lvl="1" eaLnBrk="1" hangingPunct="1"/>
            <a:r>
              <a:rPr lang="sk-SK" i="1"/>
              <a:t>charAt</a:t>
            </a:r>
            <a:r>
              <a:rPr lang="en-US" i="1"/>
              <a:t>(int)</a:t>
            </a:r>
            <a:r>
              <a:rPr lang="en-US"/>
              <a:t> – vr</a:t>
            </a:r>
            <a:r>
              <a:rPr lang="sk-SK"/>
              <a:t>áti </a:t>
            </a:r>
            <a:r>
              <a:rPr lang="sk-SK" b="1">
                <a:solidFill>
                  <a:srgbClr val="FF0000"/>
                </a:solidFill>
              </a:rPr>
              <a:t>znak</a:t>
            </a:r>
            <a:r>
              <a:rPr lang="sk-SK"/>
              <a:t> na i-tej </a:t>
            </a:r>
            <a:r>
              <a:rPr lang="sk-SK" b="1">
                <a:solidFill>
                  <a:srgbClr val="FF0000"/>
                </a:solidFill>
              </a:rPr>
              <a:t>pozícii</a:t>
            </a:r>
            <a:r>
              <a:rPr lang="sk-SK"/>
              <a:t>, znaky sú číslované od 0</a:t>
            </a:r>
          </a:p>
          <a:p>
            <a:pPr lvl="1" eaLnBrk="1" hangingPunct="1"/>
            <a:r>
              <a:rPr lang="cs-CZ" i="1"/>
              <a:t>length()</a:t>
            </a:r>
            <a:r>
              <a:rPr lang="cs-CZ"/>
              <a:t> </a:t>
            </a:r>
            <a:r>
              <a:rPr lang="en-US"/>
              <a:t>– vr</a:t>
            </a:r>
            <a:r>
              <a:rPr lang="sk-SK"/>
              <a:t>áti </a:t>
            </a:r>
            <a:r>
              <a:rPr lang="sk-SK" b="1">
                <a:solidFill>
                  <a:srgbClr val="FF0000"/>
                </a:solidFill>
              </a:rPr>
              <a:t>dĺžku reťazca</a:t>
            </a:r>
          </a:p>
          <a:p>
            <a:pPr lvl="1" eaLnBrk="1" hangingPunct="1"/>
            <a:r>
              <a:rPr lang="sk-SK" i="1"/>
              <a:t>endsWith</a:t>
            </a:r>
            <a:r>
              <a:rPr lang="en-US" i="1"/>
              <a:t>(String)</a:t>
            </a:r>
            <a:r>
              <a:rPr lang="en-US"/>
              <a:t> – vr</a:t>
            </a:r>
            <a:r>
              <a:rPr lang="sk-SK"/>
              <a:t>áti, </a:t>
            </a:r>
            <a:r>
              <a:rPr lang="sk-SK" b="1">
                <a:solidFill>
                  <a:srgbClr val="FF0000"/>
                </a:solidFill>
              </a:rPr>
              <a:t>či</a:t>
            </a:r>
            <a:r>
              <a:rPr lang="sk-SK"/>
              <a:t> reťazec </a:t>
            </a:r>
            <a:r>
              <a:rPr lang="sk-SK" b="1">
                <a:solidFill>
                  <a:srgbClr val="FF0000"/>
                </a:solidFill>
              </a:rPr>
              <a:t>končí</a:t>
            </a:r>
            <a:r>
              <a:rPr lang="sk-SK"/>
              <a:t> zadaným reťazcom</a:t>
            </a:r>
          </a:p>
          <a:p>
            <a:pPr lvl="1" eaLnBrk="1" hangingPunct="1"/>
            <a:r>
              <a:rPr lang="en-US" i="1"/>
              <a:t>c</a:t>
            </a:r>
            <a:r>
              <a:rPr lang="sk-SK" i="1"/>
              <a:t>oncat</a:t>
            </a:r>
            <a:r>
              <a:rPr lang="en-US" i="1"/>
              <a:t>(String)</a:t>
            </a:r>
            <a:r>
              <a:rPr lang="en-US"/>
              <a:t> – vyrob</a:t>
            </a:r>
            <a:r>
              <a:rPr lang="sk-SK"/>
              <a:t>í nový objekt triedy String, ktorý vznikne pridaním znakov so zadaného reťazca za znaky pôvodného reťazca </a:t>
            </a:r>
            <a:r>
              <a:rPr lang="en-US"/>
              <a:t>(</a:t>
            </a:r>
            <a:r>
              <a:rPr lang="en-US" b="1">
                <a:solidFill>
                  <a:srgbClr val="FF0000"/>
                </a:solidFill>
              </a:rPr>
              <a:t>zre</a:t>
            </a:r>
            <a:r>
              <a:rPr lang="sk-SK" b="1">
                <a:solidFill>
                  <a:srgbClr val="FF0000"/>
                </a:solidFill>
              </a:rPr>
              <a:t>ťazením</a:t>
            </a:r>
            <a:r>
              <a:rPr lang="en-US"/>
              <a:t>)</a:t>
            </a:r>
            <a:r>
              <a:rPr lang="sk-SK"/>
              <a:t>. Vráti referenciu na vytvorený objekt</a:t>
            </a:r>
            <a:r>
              <a:rPr lang="en-US"/>
              <a:t>.</a:t>
            </a:r>
            <a:endParaRPr lang="cs-CZ"/>
          </a:p>
        </p:txBody>
      </p:sp>
    </p:spTree>
  </p:cSld>
  <p:clrMapOvr>
    <a:masterClrMapping/>
  </p:clrMapOvr>
  <p:transition spd="med">
    <p:randomBa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Spájanie reťazcov </a:t>
            </a:r>
            <a:r>
              <a:rPr lang="en-US" sz="4000"/>
              <a:t>(1)</a:t>
            </a:r>
            <a:endParaRPr lang="cs-CZ" sz="400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s1 =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"Ahoj"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s2 =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cs-CZ" dirty="0" err="1">
                <a:solidFill>
                  <a:srgbClr val="2A00FF"/>
                </a:solidFill>
                <a:latin typeface="Courier New" pitchFamily="49" charset="0"/>
              </a:rPr>
              <a:t>Svet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s3 = s1.concat(s2);</a:t>
            </a:r>
            <a:endParaRPr lang="cs-CZ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System.</a:t>
            </a:r>
            <a:r>
              <a:rPr lang="cs-CZ" i="1" dirty="0" err="1">
                <a:solidFill>
                  <a:srgbClr val="0000C0"/>
                </a:solidFill>
                <a:latin typeface="Courier New" pitchFamily="49" charset="0"/>
              </a:rPr>
              <a:t>out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.println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(s3);</a:t>
            </a: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 flipV="1">
            <a:off x="2061881" y="2985246"/>
            <a:ext cx="116539" cy="147020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808648" y="4366173"/>
            <a:ext cx="3575094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Vrátená referencia sa uloží do referenčnej premennej </a:t>
            </a:r>
            <a:r>
              <a:rPr lang="sk-SK" i="1" dirty="0">
                <a:latin typeface="Trebuchet MS" pitchFamily="34" charset="0"/>
              </a:rPr>
              <a:t>s3</a:t>
            </a:r>
            <a:endParaRPr lang="cs-CZ" i="1" dirty="0">
              <a:latin typeface="Trebuchet MS" pitchFamily="34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 flipV="1">
            <a:off x="4625787" y="2967318"/>
            <a:ext cx="1030938" cy="136263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246177" y="4231702"/>
            <a:ext cx="3575094" cy="107721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Vytvorí nový reťazec s obsahom </a:t>
            </a:r>
            <a:r>
              <a:rPr lang="cs-CZ" sz="2400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cs-CZ" sz="2400" dirty="0" err="1">
                <a:solidFill>
                  <a:srgbClr val="2A00FF"/>
                </a:solidFill>
                <a:latin typeface="Courier New" pitchFamily="49" charset="0"/>
              </a:rPr>
              <a:t>AhojSvet</a:t>
            </a:r>
            <a:r>
              <a:rPr lang="cs-CZ" sz="2400" dirty="0">
                <a:solidFill>
                  <a:srgbClr val="2A00FF"/>
                </a:solidFill>
                <a:latin typeface="Courier New" pitchFamily="49" charset="0"/>
              </a:rPr>
              <a:t>" </a:t>
            </a:r>
            <a:r>
              <a:rPr lang="en-US" dirty="0">
                <a:latin typeface="Trebuchet MS" pitchFamily="34" charset="0"/>
              </a:rPr>
              <a:t>a </a:t>
            </a:r>
            <a:r>
              <a:rPr lang="en-US" dirty="0" err="1">
                <a:latin typeface="Trebuchet MS" pitchFamily="34" charset="0"/>
              </a:rPr>
              <a:t>vr</a:t>
            </a:r>
            <a:r>
              <a:rPr lang="sk-SK" dirty="0" err="1">
                <a:latin typeface="Trebuchet MS" pitchFamily="34" charset="0"/>
              </a:rPr>
              <a:t>áti</a:t>
            </a:r>
            <a:r>
              <a:rPr lang="sk-SK" dirty="0">
                <a:latin typeface="Trebuchet MS" pitchFamily="34" charset="0"/>
              </a:rPr>
              <a:t> referenciu naň</a:t>
            </a:r>
            <a:endParaRPr lang="cs-CZ" dirty="0">
              <a:latin typeface="Trebuchet MS" pitchFamily="34" charset="0"/>
            </a:endParaRPr>
          </a:p>
        </p:txBody>
      </p:sp>
      <p:pic>
        <p:nvPicPr>
          <p:cNvPr id="107522" name="Picture 2" descr="http://i.msdn.microsoft.com/dynimg/IC11005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4375" y="5841533"/>
            <a:ext cx="3133725" cy="80962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Spájanie reťazcov </a:t>
            </a:r>
            <a:r>
              <a:rPr lang="en-US" sz="4000"/>
              <a:t>(2)</a:t>
            </a:r>
            <a:endParaRPr lang="cs-CZ" sz="4000"/>
          </a:p>
        </p:txBody>
      </p:sp>
      <p:sp>
        <p:nvSpPr>
          <p:cNvPr id="18447" name="Rectangle 19"/>
          <p:cNvSpPr>
            <a:spLocks noChangeArrowheads="1"/>
          </p:cNvSpPr>
          <p:nvPr/>
        </p:nvSpPr>
        <p:spPr bwMode="auto">
          <a:xfrm>
            <a:off x="225051" y="4992688"/>
            <a:ext cx="5543550" cy="12477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s1 =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"Ahoj"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dirty="0">
              <a:solidFill>
                <a:srgbClr val="000066"/>
              </a:solidFill>
              <a:latin typeface="Courier New" pitchFamily="49" charset="0"/>
            </a:endParaRPr>
          </a:p>
          <a:p>
            <a:pPr algn="l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s2 =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cs-CZ" dirty="0" err="1">
                <a:solidFill>
                  <a:srgbClr val="2A00FF"/>
                </a:solidFill>
                <a:latin typeface="Courier New" pitchFamily="49" charset="0"/>
              </a:rPr>
              <a:t>Svet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dirty="0">
              <a:solidFill>
                <a:srgbClr val="000066"/>
              </a:solidFill>
              <a:latin typeface="Courier New" pitchFamily="49" charset="0"/>
            </a:endParaRPr>
          </a:p>
          <a:p>
            <a:pPr algn="l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s3 = s1.concat(s2);</a:t>
            </a:r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>
            <a:off x="688041" y="3598397"/>
            <a:ext cx="2003425" cy="928688"/>
          </a:xfrm>
          <a:prstGeom prst="cloudCallout">
            <a:avLst>
              <a:gd name="adj1" fmla="val -46593"/>
              <a:gd name="adj2" fmla="val -487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r>
              <a:rPr lang="cs-CZ" sz="2400" b="1" dirty="0">
                <a:solidFill>
                  <a:srgbClr val="2A00FF"/>
                </a:solidFill>
                <a:latin typeface="Courier New" pitchFamily="49" charset="0"/>
              </a:rPr>
              <a:t>"Ahoj"</a:t>
            </a:r>
            <a:endParaRPr lang="cs-CZ" sz="2400" b="1" dirty="0">
              <a:latin typeface="Courier New" pitchFamily="49" charset="0"/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582519" y="1608420"/>
            <a:ext cx="2468563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s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1</a:t>
            </a: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5282" y="2006999"/>
            <a:ext cx="1930341" cy="584775"/>
          </a:xfrm>
          <a:prstGeom prst="rect">
            <a:avLst/>
          </a:prstGeom>
          <a:gradFill flip="none" rotWithShape="1">
            <a:gsLst>
              <a:gs pos="50000">
                <a:srgbClr val="FFE781"/>
              </a:gs>
              <a:gs pos="100000">
                <a:srgbClr val="FFC000"/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endParaRPr lang="sk-S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Line 5"/>
          <p:cNvSpPr>
            <a:spLocks noChangeShapeType="1"/>
          </p:cNvSpPr>
          <p:nvPr/>
        </p:nvSpPr>
        <p:spPr bwMode="auto">
          <a:xfrm>
            <a:off x="1434354" y="2420472"/>
            <a:ext cx="179294" cy="1299881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20" name="AutoShape 11"/>
          <p:cNvSpPr>
            <a:spLocks noChangeArrowheads="1"/>
          </p:cNvSpPr>
          <p:nvPr/>
        </p:nvSpPr>
        <p:spPr bwMode="auto">
          <a:xfrm>
            <a:off x="3180229" y="3598397"/>
            <a:ext cx="2003425" cy="928688"/>
          </a:xfrm>
          <a:prstGeom prst="cloudCallout">
            <a:avLst>
              <a:gd name="adj1" fmla="val -46593"/>
              <a:gd name="adj2" fmla="val -487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r>
              <a:rPr lang="cs-CZ" sz="2400" b="1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en-US" sz="2400" b="1" dirty="0" err="1">
                <a:solidFill>
                  <a:srgbClr val="2A00FF"/>
                </a:solidFill>
                <a:latin typeface="Courier New" pitchFamily="49" charset="0"/>
              </a:rPr>
              <a:t>Svet</a:t>
            </a:r>
            <a:r>
              <a:rPr lang="cs-CZ" sz="2400" b="1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endParaRPr lang="cs-CZ" sz="2400" b="1" dirty="0">
              <a:latin typeface="Courier New" pitchFamily="49" charset="0"/>
            </a:endParaRP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3074707" y="1608420"/>
            <a:ext cx="2468563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s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2</a:t>
            </a: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97470" y="2006999"/>
            <a:ext cx="1930341" cy="584775"/>
          </a:xfrm>
          <a:prstGeom prst="rect">
            <a:avLst/>
          </a:prstGeom>
          <a:gradFill flip="none" rotWithShape="1">
            <a:gsLst>
              <a:gs pos="50000">
                <a:srgbClr val="FFE781"/>
              </a:gs>
              <a:gs pos="100000">
                <a:srgbClr val="FFC000"/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endParaRPr lang="sk-S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Line 5"/>
          <p:cNvSpPr>
            <a:spLocks noChangeShapeType="1"/>
          </p:cNvSpPr>
          <p:nvPr/>
        </p:nvSpPr>
        <p:spPr bwMode="auto">
          <a:xfrm>
            <a:off x="3926542" y="2420472"/>
            <a:ext cx="179294" cy="1299881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25" name="AutoShape 11"/>
          <p:cNvSpPr>
            <a:spLocks noChangeArrowheads="1"/>
          </p:cNvSpPr>
          <p:nvPr/>
        </p:nvSpPr>
        <p:spPr bwMode="auto">
          <a:xfrm>
            <a:off x="5600700" y="3589432"/>
            <a:ext cx="3220571" cy="973603"/>
          </a:xfrm>
          <a:prstGeom prst="cloudCallout">
            <a:avLst>
              <a:gd name="adj1" fmla="val -46593"/>
              <a:gd name="adj2" fmla="val -487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r>
              <a:rPr lang="cs-CZ" sz="2400" b="1" dirty="0">
                <a:solidFill>
                  <a:srgbClr val="2A00FF"/>
                </a:solidFill>
                <a:latin typeface="Courier New" pitchFamily="49" charset="0"/>
              </a:rPr>
              <a:t>"Ahoj</a:t>
            </a:r>
            <a:r>
              <a:rPr lang="en-US" sz="2400" b="1" dirty="0" err="1">
                <a:solidFill>
                  <a:srgbClr val="2A00FF"/>
                </a:solidFill>
                <a:latin typeface="Courier New" pitchFamily="49" charset="0"/>
              </a:rPr>
              <a:t>Svet</a:t>
            </a:r>
            <a:r>
              <a:rPr lang="cs-CZ" sz="2400" b="1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endParaRPr lang="cs-CZ" sz="2400" b="1" dirty="0">
              <a:latin typeface="Courier New" pitchFamily="49" charset="0"/>
            </a:endParaRP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5817907" y="1599455"/>
            <a:ext cx="2468563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s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3</a:t>
            </a: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40670" y="1998034"/>
            <a:ext cx="1930341" cy="584775"/>
          </a:xfrm>
          <a:prstGeom prst="rect">
            <a:avLst/>
          </a:prstGeom>
          <a:gradFill flip="none" rotWithShape="1">
            <a:gsLst>
              <a:gs pos="50000">
                <a:srgbClr val="FFE781"/>
              </a:gs>
              <a:gs pos="100000">
                <a:srgbClr val="FFC000"/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endParaRPr lang="sk-S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Line 5"/>
          <p:cNvSpPr>
            <a:spLocks noChangeShapeType="1"/>
          </p:cNvSpPr>
          <p:nvPr/>
        </p:nvSpPr>
        <p:spPr bwMode="auto">
          <a:xfrm>
            <a:off x="6669742" y="2411507"/>
            <a:ext cx="179294" cy="1299881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4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4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344 0.01829 L -5.55556E-7 7.40741E-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00" y="-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 animBg="1"/>
      <p:bldP spid="19" grpId="0" animBg="1"/>
      <p:bldP spid="20" grpId="0" animBg="1"/>
      <p:bldP spid="21" grpId="0"/>
      <p:bldP spid="22" grpId="0" animBg="1"/>
      <p:bldP spid="23" grpId="0" animBg="1"/>
      <p:bldP spid="25" grpId="0" animBg="1"/>
      <p:bldP spid="25" grpId="1" animBg="1"/>
      <p:bldP spid="26" grpId="0"/>
      <p:bldP spid="27" grpId="0" animBg="1"/>
      <p:bldP spid="2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/>
              <a:t>Spájanie reťazcov </a:t>
            </a:r>
            <a:r>
              <a:rPr lang="en-US" sz="4000" dirty="0"/>
              <a:t>(3)</a:t>
            </a:r>
            <a:endParaRPr lang="cs-CZ" sz="4000" dirty="0"/>
          </a:p>
        </p:txBody>
      </p:sp>
      <p:sp>
        <p:nvSpPr>
          <p:cNvPr id="18447" name="Rectangle 19"/>
          <p:cNvSpPr>
            <a:spLocks noChangeArrowheads="1"/>
          </p:cNvSpPr>
          <p:nvPr/>
        </p:nvSpPr>
        <p:spPr bwMode="auto">
          <a:xfrm>
            <a:off x="225051" y="4992688"/>
            <a:ext cx="5543550" cy="1261884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s =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"Ahoj"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dirty="0">
              <a:solidFill>
                <a:srgbClr val="000066"/>
              </a:solidFill>
              <a:latin typeface="Courier New" pitchFamily="49" charset="0"/>
            </a:endParaRPr>
          </a:p>
          <a:p>
            <a:pPr algn="l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extra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cs-CZ" dirty="0" err="1">
                <a:solidFill>
                  <a:srgbClr val="2A00FF"/>
                </a:solidFill>
                <a:latin typeface="Courier New" pitchFamily="49" charset="0"/>
              </a:rPr>
              <a:t>Svet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dirty="0">
              <a:solidFill>
                <a:srgbClr val="000066"/>
              </a:solidFill>
              <a:latin typeface="Courier New" pitchFamily="49" charset="0"/>
            </a:endParaRPr>
          </a:p>
          <a:p>
            <a:pPr algn="l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s =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s.concat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extra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);</a:t>
            </a:r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>
            <a:off x="5847323" y="1608420"/>
            <a:ext cx="2003425" cy="928688"/>
          </a:xfrm>
          <a:prstGeom prst="cloudCallout">
            <a:avLst>
              <a:gd name="adj1" fmla="val -46593"/>
              <a:gd name="adj2" fmla="val -487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r>
              <a:rPr lang="cs-CZ" sz="2400" b="1" dirty="0">
                <a:solidFill>
                  <a:srgbClr val="2A00FF"/>
                </a:solidFill>
                <a:latin typeface="Courier New" pitchFamily="49" charset="0"/>
              </a:rPr>
              <a:t>"Ahoj"</a:t>
            </a:r>
            <a:endParaRPr lang="cs-CZ" sz="2400" b="1" dirty="0">
              <a:latin typeface="Courier New" pitchFamily="49" charset="0"/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606144" y="1409982"/>
            <a:ext cx="2468563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s</a:t>
            </a: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2519" y="1835697"/>
            <a:ext cx="1930341" cy="584775"/>
          </a:xfrm>
          <a:prstGeom prst="rect">
            <a:avLst/>
          </a:prstGeom>
          <a:gradFill flip="none" rotWithShape="1">
            <a:gsLst>
              <a:gs pos="50000">
                <a:srgbClr val="FFE781"/>
              </a:gs>
              <a:gs pos="100000">
                <a:srgbClr val="FFC000"/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endParaRPr lang="sk-S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Line 5"/>
          <p:cNvSpPr>
            <a:spLocks noChangeShapeType="1"/>
          </p:cNvSpPr>
          <p:nvPr/>
        </p:nvSpPr>
        <p:spPr bwMode="auto">
          <a:xfrm flipV="1">
            <a:off x="1613648" y="2072765"/>
            <a:ext cx="4405412" cy="31540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20" name="AutoShape 11"/>
          <p:cNvSpPr>
            <a:spLocks noChangeArrowheads="1"/>
          </p:cNvSpPr>
          <p:nvPr/>
        </p:nvSpPr>
        <p:spPr bwMode="auto">
          <a:xfrm>
            <a:off x="5768601" y="3939785"/>
            <a:ext cx="2003425" cy="928688"/>
          </a:xfrm>
          <a:prstGeom prst="cloudCallout">
            <a:avLst>
              <a:gd name="adj1" fmla="val -46593"/>
              <a:gd name="adj2" fmla="val -487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r>
              <a:rPr lang="cs-CZ" sz="2400" b="1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en-US" sz="2400" b="1" dirty="0" err="1">
                <a:solidFill>
                  <a:srgbClr val="2A00FF"/>
                </a:solidFill>
                <a:latin typeface="Courier New" pitchFamily="49" charset="0"/>
              </a:rPr>
              <a:t>Svet</a:t>
            </a:r>
            <a:r>
              <a:rPr lang="cs-CZ" sz="2400" b="1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endParaRPr lang="cs-CZ" sz="2400" b="1" dirty="0">
              <a:latin typeface="Courier New" pitchFamily="49" charset="0"/>
            </a:endParaRP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582518" y="3526422"/>
            <a:ext cx="2468563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extra</a:t>
            </a: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2519" y="3978260"/>
            <a:ext cx="1930341" cy="584775"/>
          </a:xfrm>
          <a:prstGeom prst="rect">
            <a:avLst/>
          </a:prstGeom>
          <a:gradFill flip="none" rotWithShape="1">
            <a:gsLst>
              <a:gs pos="50000">
                <a:srgbClr val="FFE781"/>
              </a:gs>
              <a:gs pos="100000">
                <a:srgbClr val="FFC000"/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endParaRPr lang="sk-S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Line 5"/>
          <p:cNvSpPr>
            <a:spLocks noChangeShapeType="1"/>
          </p:cNvSpPr>
          <p:nvPr/>
        </p:nvSpPr>
        <p:spPr bwMode="auto">
          <a:xfrm>
            <a:off x="1863956" y="4296018"/>
            <a:ext cx="4155103" cy="108111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25" name="AutoShape 11"/>
          <p:cNvSpPr>
            <a:spLocks noChangeArrowheads="1"/>
          </p:cNvSpPr>
          <p:nvPr/>
        </p:nvSpPr>
        <p:spPr bwMode="auto">
          <a:xfrm>
            <a:off x="5307737" y="2654686"/>
            <a:ext cx="3220571" cy="973603"/>
          </a:xfrm>
          <a:prstGeom prst="cloudCallout">
            <a:avLst>
              <a:gd name="adj1" fmla="val -46593"/>
              <a:gd name="adj2" fmla="val -487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r>
              <a:rPr lang="cs-CZ" sz="2400" b="1" dirty="0">
                <a:solidFill>
                  <a:srgbClr val="2A00FF"/>
                </a:solidFill>
                <a:latin typeface="Courier New" pitchFamily="49" charset="0"/>
              </a:rPr>
              <a:t>"Ahoj</a:t>
            </a:r>
            <a:r>
              <a:rPr lang="en-US" sz="2400" b="1" dirty="0" err="1">
                <a:solidFill>
                  <a:srgbClr val="2A00FF"/>
                </a:solidFill>
                <a:latin typeface="Courier New" pitchFamily="49" charset="0"/>
              </a:rPr>
              <a:t>Svet</a:t>
            </a:r>
            <a:r>
              <a:rPr lang="cs-CZ" sz="2400" b="1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endParaRPr lang="cs-CZ" sz="2400" b="1" dirty="0">
              <a:latin typeface="Courier New" pitchFamily="49" charset="0"/>
            </a:endParaRPr>
          </a:p>
        </p:txBody>
      </p:sp>
      <p:sp>
        <p:nvSpPr>
          <p:cNvPr id="28" name="Line 5"/>
          <p:cNvSpPr>
            <a:spLocks noChangeShapeType="1"/>
          </p:cNvSpPr>
          <p:nvPr/>
        </p:nvSpPr>
        <p:spPr bwMode="auto">
          <a:xfrm>
            <a:off x="1613648" y="2128084"/>
            <a:ext cx="3943773" cy="1013403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99556573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4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4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9 -0.14087 L -3.61111E-6 -3.94633E-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7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 animBg="1"/>
      <p:bldP spid="19" grpId="0" animBg="1"/>
      <p:bldP spid="19" grpId="1" animBg="1"/>
      <p:bldP spid="20" grpId="0" animBg="1"/>
      <p:bldP spid="21" grpId="0"/>
      <p:bldP spid="22" grpId="0" animBg="1"/>
      <p:bldP spid="23" grpId="0" animBg="1"/>
      <p:bldP spid="25" grpId="0" animBg="1"/>
      <p:bldP spid="25" grpId="1" animBg="1"/>
      <p:bldP spid="2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Duplikovanie reťazcov </a:t>
            </a:r>
            <a:r>
              <a:rPr lang="en-US"/>
              <a:t>(1)</a:t>
            </a:r>
            <a:endParaRPr lang="sk-SK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Chceme naučiť korytnačku zduplikovať reťazec zadaný počet krát: reťazec 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cs-CZ" dirty="0" err="1">
                <a:solidFill>
                  <a:srgbClr val="2A00FF"/>
                </a:solidFill>
                <a:latin typeface="Courier New" pitchFamily="49" charset="0"/>
              </a:rPr>
              <a:t>Svet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sk-SK" dirty="0"/>
              <a:t> </a:t>
            </a:r>
            <a:r>
              <a:rPr lang="en-US" dirty="0" err="1"/>
              <a:t>zduplikovan</a:t>
            </a:r>
            <a:r>
              <a:rPr lang="sk-SK" dirty="0"/>
              <a:t>ý 3 krát je: 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cs-CZ" dirty="0" err="1">
                <a:solidFill>
                  <a:srgbClr val="2A00FF"/>
                </a:solidFill>
                <a:latin typeface="Courier New" pitchFamily="49" charset="0"/>
              </a:rPr>
              <a:t>SvetSvetSvet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sk-SK" dirty="0"/>
              <a:t> </a:t>
            </a:r>
          </a:p>
          <a:p>
            <a:pPr algn="ctr">
              <a:buFontTx/>
              <a:buNone/>
            </a:pP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duplicate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s,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n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)</a:t>
            </a:r>
          </a:p>
          <a:p>
            <a:pPr>
              <a:buFontTx/>
              <a:buNone/>
            </a:pPr>
            <a:endParaRPr lang="sk-SK" dirty="0"/>
          </a:p>
          <a:p>
            <a:endParaRPr lang="sk-SK" dirty="0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V="1">
            <a:off x="2798367" y="3137647"/>
            <a:ext cx="3" cy="190947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57634" y="4823374"/>
            <a:ext cx="3467519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Vraciame referenciu na vytvorený objekt triedy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sk-SK" dirty="0">
                <a:latin typeface="Trebuchet MS" pitchFamily="34" charset="0"/>
              </a:rPr>
              <a:t> </a:t>
            </a:r>
            <a:r>
              <a:rPr lang="en-US" dirty="0">
                <a:latin typeface="Trebuchet MS" pitchFamily="34" charset="0"/>
              </a:rPr>
              <a:t>(</a:t>
            </a:r>
            <a:r>
              <a:rPr lang="sk-SK" dirty="0">
                <a:latin typeface="Trebuchet MS" pitchFamily="34" charset="0"/>
              </a:rPr>
              <a:t>„rodné číslo vytvoreného tohto objektu“</a:t>
            </a:r>
            <a:r>
              <a:rPr lang="en-US" dirty="0">
                <a:latin typeface="Trebuchet MS" pitchFamily="34" charset="0"/>
              </a:rPr>
              <a:t>)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flipH="1" flipV="1">
            <a:off x="6656831" y="3137647"/>
            <a:ext cx="48763" cy="182879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5299965" y="4778551"/>
            <a:ext cx="3575094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Parametrom je referencia na objekt reťazca</a:t>
            </a:r>
            <a:r>
              <a:rPr lang="en-US" dirty="0">
                <a:latin typeface="Trebuchet MS" pitchFamily="34" charset="0"/>
              </a:rPr>
              <a:t>, </a:t>
            </a:r>
            <a:r>
              <a:rPr lang="en-US" dirty="0" err="1">
                <a:latin typeface="Trebuchet MS" pitchFamily="34" charset="0"/>
              </a:rPr>
              <a:t>ktor</a:t>
            </a:r>
            <a:r>
              <a:rPr lang="sk-SK" dirty="0">
                <a:latin typeface="Trebuchet MS" pitchFamily="34" charset="0"/>
              </a:rPr>
              <a:t>ý chceme duplikovať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Duplikovanie</a:t>
            </a:r>
            <a:r>
              <a:rPr lang="en-US" dirty="0"/>
              <a:t> re</a:t>
            </a:r>
            <a:r>
              <a:rPr lang="sk-SK" dirty="0" err="1"/>
              <a:t>ťazcov</a:t>
            </a:r>
            <a:r>
              <a:rPr lang="en-US" dirty="0"/>
              <a:t> (2)</a:t>
            </a:r>
            <a:endParaRPr lang="sk-SK" dirty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duplicate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sk-SK" sz="2000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s, 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n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) 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{</a:t>
            </a:r>
            <a:endParaRPr lang="sk-SK" sz="2000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		</a:t>
            </a:r>
            <a:r>
              <a:rPr lang="sk-SK" sz="2000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 result = </a:t>
            </a:r>
            <a:r>
              <a:rPr lang="en-US" sz="2000" b="1" dirty="0">
                <a:solidFill>
                  <a:srgbClr val="7F0055"/>
                </a:solidFill>
                <a:latin typeface="Courier New" pitchFamily="49" charset="0"/>
              </a:rPr>
              <a:t>new </a:t>
            </a:r>
            <a:r>
              <a:rPr lang="sk-SK" sz="2000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();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7F0055"/>
                </a:solidFill>
                <a:latin typeface="Courier New" pitchFamily="49" charset="0"/>
              </a:rPr>
              <a:t>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7F0055"/>
                </a:solidFill>
                <a:latin typeface="Courier New" pitchFamily="49" charset="0"/>
              </a:rPr>
              <a:t>		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for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i=0; i&lt;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n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; i++) {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7F0055"/>
                </a:solidFill>
                <a:latin typeface="Courier New" pitchFamily="49" charset="0"/>
              </a:rPr>
              <a:t>			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 result = </a:t>
            </a: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</a:rPr>
              <a:t>result.concat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(s);</a:t>
            </a:r>
            <a:endParaRPr lang="en-US" sz="2000" b="1" dirty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7F0055"/>
                </a:solidFill>
                <a:latin typeface="Courier New" pitchFamily="49" charset="0"/>
              </a:rPr>
              <a:t>		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7F0055"/>
                </a:solidFill>
                <a:latin typeface="Courier New" pitchFamily="49" charset="0"/>
              </a:rPr>
              <a:t>		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return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result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cs-CZ" sz="2000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6254447" y="3181500"/>
            <a:ext cx="2003425" cy="928688"/>
          </a:xfrm>
          <a:prstGeom prst="cloudCallout">
            <a:avLst>
              <a:gd name="adj1" fmla="val -46593"/>
              <a:gd name="adj2" fmla="val -487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r>
              <a:rPr lang="cs-CZ" sz="2400" b="1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en-US" sz="2400" b="1" dirty="0" err="1">
                <a:solidFill>
                  <a:srgbClr val="FF0000"/>
                </a:solidFill>
                <a:latin typeface="Courier New" pitchFamily="49" charset="0"/>
              </a:rPr>
              <a:t>Svet</a:t>
            </a:r>
            <a:r>
              <a:rPr lang="cs-CZ" sz="2400" b="1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endParaRPr lang="cs-CZ" sz="2400" b="1" dirty="0">
              <a:latin typeface="Courier New" pitchFamily="49" charset="0"/>
            </a:endParaRPr>
          </a:p>
        </p:txBody>
      </p:sp>
      <p:sp>
        <p:nvSpPr>
          <p:cNvPr id="11" name="TextBox 17"/>
          <p:cNvSpPr txBox="1"/>
          <p:nvPr/>
        </p:nvSpPr>
        <p:spPr>
          <a:xfrm>
            <a:off x="7017493" y="1774780"/>
            <a:ext cx="1930341" cy="584775"/>
          </a:xfrm>
          <a:prstGeom prst="rect">
            <a:avLst/>
          </a:prstGeom>
          <a:gradFill flip="none" rotWithShape="1">
            <a:gsLst>
              <a:gs pos="50000">
                <a:srgbClr val="FFE781"/>
              </a:gs>
              <a:gs pos="100000">
                <a:srgbClr val="FFC000"/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endParaRPr lang="sk-S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 flipH="1">
            <a:off x="7256158" y="2067168"/>
            <a:ext cx="644967" cy="1261958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7793451" y="1370891"/>
            <a:ext cx="2468563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s</a:t>
            </a: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>
            <a:off x="497150" y="5557555"/>
            <a:ext cx="1083075" cy="928688"/>
          </a:xfrm>
          <a:prstGeom prst="cloudCallout">
            <a:avLst>
              <a:gd name="adj1" fmla="val -46593"/>
              <a:gd name="adj2" fmla="val -487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r>
              <a:rPr lang="cs-CZ" sz="2400" b="1" dirty="0">
                <a:solidFill>
                  <a:srgbClr val="2A00FF"/>
                </a:solidFill>
                <a:latin typeface="Courier New" pitchFamily="49" charset="0"/>
              </a:rPr>
              <a:t>""</a:t>
            </a:r>
            <a:endParaRPr lang="cs-CZ" sz="2400" b="1" dirty="0">
              <a:latin typeface="Courier New" pitchFamily="49" charset="0"/>
            </a:endParaRPr>
          </a:p>
        </p:txBody>
      </p:sp>
      <p:sp>
        <p:nvSpPr>
          <p:cNvPr id="15" name="TextBox 17"/>
          <p:cNvSpPr txBox="1"/>
          <p:nvPr/>
        </p:nvSpPr>
        <p:spPr>
          <a:xfrm>
            <a:off x="988287" y="4283542"/>
            <a:ext cx="1930341" cy="584775"/>
          </a:xfrm>
          <a:prstGeom prst="rect">
            <a:avLst/>
          </a:prstGeom>
          <a:gradFill flip="none" rotWithShape="1">
            <a:gsLst>
              <a:gs pos="50000">
                <a:srgbClr val="FFE781"/>
              </a:gs>
              <a:gs pos="100000">
                <a:srgbClr val="FFC000"/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endParaRPr lang="sk-S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988287" y="3886667"/>
            <a:ext cx="2468563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result</a:t>
            </a: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8" name="AutoShape 11"/>
          <p:cNvSpPr>
            <a:spLocks noChangeArrowheads="1"/>
          </p:cNvSpPr>
          <p:nvPr/>
        </p:nvSpPr>
        <p:spPr bwMode="auto">
          <a:xfrm>
            <a:off x="2026838" y="5557555"/>
            <a:ext cx="2003425" cy="928688"/>
          </a:xfrm>
          <a:prstGeom prst="cloudCallout">
            <a:avLst>
              <a:gd name="adj1" fmla="val -46593"/>
              <a:gd name="adj2" fmla="val -487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r>
              <a:rPr lang="cs-CZ" sz="2400" b="1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en-US" sz="2400" b="1" dirty="0" err="1">
                <a:solidFill>
                  <a:srgbClr val="FF0000"/>
                </a:solidFill>
                <a:latin typeface="Courier New" pitchFamily="49" charset="0"/>
              </a:rPr>
              <a:t>Svet</a:t>
            </a:r>
            <a:r>
              <a:rPr lang="cs-CZ" sz="2400" b="1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endParaRPr lang="cs-CZ" sz="2400" b="1" dirty="0">
              <a:latin typeface="Courier New" pitchFamily="49" charset="0"/>
            </a:endParaRPr>
          </a:p>
        </p:txBody>
      </p:sp>
      <p:sp>
        <p:nvSpPr>
          <p:cNvPr id="19" name="AutoShape 11"/>
          <p:cNvSpPr>
            <a:spLocks noChangeArrowheads="1"/>
          </p:cNvSpPr>
          <p:nvPr/>
        </p:nvSpPr>
        <p:spPr bwMode="auto">
          <a:xfrm>
            <a:off x="4443723" y="5531056"/>
            <a:ext cx="3349728" cy="928688"/>
          </a:xfrm>
          <a:prstGeom prst="cloudCallout">
            <a:avLst>
              <a:gd name="adj1" fmla="val -46593"/>
              <a:gd name="adj2" fmla="val -487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r>
              <a:rPr lang="cs-CZ" sz="2400" b="1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en-US" sz="2400" b="1" dirty="0" err="1">
                <a:solidFill>
                  <a:srgbClr val="2A00FF"/>
                </a:solidFill>
                <a:latin typeface="Courier New" pitchFamily="49" charset="0"/>
              </a:rPr>
              <a:t>Svet</a:t>
            </a:r>
            <a:r>
              <a:rPr lang="en-US" sz="2400" b="1" dirty="0" err="1">
                <a:solidFill>
                  <a:srgbClr val="FF0000"/>
                </a:solidFill>
                <a:latin typeface="Courier New" pitchFamily="49" charset="0"/>
              </a:rPr>
              <a:t>Svet</a:t>
            </a:r>
            <a:r>
              <a:rPr lang="cs-CZ" sz="2400" b="1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endParaRPr lang="cs-CZ" sz="2400" b="1" dirty="0">
              <a:latin typeface="Courier New" pitchFamily="49" charset="0"/>
            </a:endParaRPr>
          </a:p>
        </p:txBody>
      </p:sp>
      <p:sp>
        <p:nvSpPr>
          <p:cNvPr id="20" name="AutoShape 11"/>
          <p:cNvSpPr>
            <a:spLocks noChangeArrowheads="1"/>
          </p:cNvSpPr>
          <p:nvPr/>
        </p:nvSpPr>
        <p:spPr bwMode="auto">
          <a:xfrm>
            <a:off x="4544311" y="4315255"/>
            <a:ext cx="4403523" cy="928688"/>
          </a:xfrm>
          <a:prstGeom prst="cloudCallout">
            <a:avLst>
              <a:gd name="adj1" fmla="val -46593"/>
              <a:gd name="adj2" fmla="val -487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r>
              <a:rPr lang="cs-CZ" sz="2400" b="1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en-US" sz="2400" b="1" dirty="0" err="1">
                <a:solidFill>
                  <a:srgbClr val="2A00FF"/>
                </a:solidFill>
                <a:latin typeface="Courier New" pitchFamily="49" charset="0"/>
              </a:rPr>
              <a:t>SvetSvet</a:t>
            </a:r>
            <a:r>
              <a:rPr lang="en-US" sz="2400" b="1" dirty="0" err="1">
                <a:solidFill>
                  <a:srgbClr val="FF0000"/>
                </a:solidFill>
                <a:latin typeface="Courier New" pitchFamily="49" charset="0"/>
              </a:rPr>
              <a:t>Svet</a:t>
            </a:r>
            <a:r>
              <a:rPr lang="cs-CZ" sz="2400" b="1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endParaRPr lang="cs-CZ" sz="2400" b="1" dirty="0">
              <a:latin typeface="Courier New" pitchFamily="49" charset="0"/>
            </a:endParaRPr>
          </a:p>
        </p:txBody>
      </p:sp>
      <p:sp>
        <p:nvSpPr>
          <p:cNvPr id="21" name="Line 5"/>
          <p:cNvSpPr>
            <a:spLocks noChangeShapeType="1"/>
          </p:cNvSpPr>
          <p:nvPr/>
        </p:nvSpPr>
        <p:spPr bwMode="auto">
          <a:xfrm>
            <a:off x="1852334" y="4575929"/>
            <a:ext cx="1254849" cy="1212311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22" name="Line 5"/>
          <p:cNvSpPr>
            <a:spLocks noChangeShapeType="1"/>
          </p:cNvSpPr>
          <p:nvPr/>
        </p:nvSpPr>
        <p:spPr bwMode="auto">
          <a:xfrm>
            <a:off x="1831667" y="4575929"/>
            <a:ext cx="3699121" cy="1079147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23" name="Line 5"/>
          <p:cNvSpPr>
            <a:spLocks noChangeShapeType="1"/>
          </p:cNvSpPr>
          <p:nvPr/>
        </p:nvSpPr>
        <p:spPr bwMode="auto">
          <a:xfrm>
            <a:off x="1831667" y="4569744"/>
            <a:ext cx="2855744" cy="209856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24" name="Line 5"/>
          <p:cNvSpPr>
            <a:spLocks noChangeShapeType="1"/>
          </p:cNvSpPr>
          <p:nvPr/>
        </p:nvSpPr>
        <p:spPr bwMode="auto">
          <a:xfrm flipH="1">
            <a:off x="1198485" y="4569744"/>
            <a:ext cx="633181" cy="1085332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2" name="Zaoblený obdĺžnik 1"/>
          <p:cNvSpPr/>
          <p:nvPr/>
        </p:nvSpPr>
        <p:spPr bwMode="auto">
          <a:xfrm>
            <a:off x="2260038" y="2359555"/>
            <a:ext cx="1142424" cy="338592"/>
          </a:xfrm>
          <a:prstGeom prst="roundRect">
            <a:avLst/>
          </a:prstGeom>
          <a:solidFill>
            <a:srgbClr val="FFFFCC">
              <a:alpha val="2000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Zaoblený obdĺžnik 24"/>
          <p:cNvSpPr/>
          <p:nvPr/>
        </p:nvSpPr>
        <p:spPr bwMode="auto">
          <a:xfrm>
            <a:off x="3678595" y="2359555"/>
            <a:ext cx="2786631" cy="338592"/>
          </a:xfrm>
          <a:prstGeom prst="roundRect">
            <a:avLst/>
          </a:prstGeom>
          <a:solidFill>
            <a:srgbClr val="FFFFCC">
              <a:alpha val="2000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867983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354 0.0037 L 5.55112E-17 4.62642E-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77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785 0.00393 L -0.00886 -0.0020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41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43 0.17511 L -0.0085 0.0023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8" y="-86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0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4" grpId="1" animBg="1"/>
      <p:bldP spid="2" grpId="0" animBg="1"/>
      <p:bldP spid="2" grpId="1" animBg="1"/>
      <p:bldP spid="2" grpId="2" animBg="1"/>
      <p:bldP spid="2" grpId="3" animBg="1"/>
      <p:bldP spid="2" grpId="4" animBg="1"/>
      <p:bldP spid="2" grpId="5" animBg="1"/>
      <p:bldP spid="25" grpId="0" animBg="1"/>
      <p:bldP spid="25" grpId="1" animBg="1"/>
      <p:bldP spid="25" grpId="2" animBg="1"/>
      <p:bldP spid="25" grpId="3" animBg="1"/>
      <p:bldP spid="25" grpId="4" animBg="1"/>
      <p:bldP spid="25" grpId="5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Duplikovanie</a:t>
            </a:r>
            <a:r>
              <a:rPr lang="en-US" dirty="0"/>
              <a:t> re</a:t>
            </a:r>
            <a:r>
              <a:rPr lang="sk-SK" dirty="0" err="1"/>
              <a:t>ťazcov</a:t>
            </a:r>
            <a:r>
              <a:rPr lang="en-US" dirty="0"/>
              <a:t> (3)</a:t>
            </a:r>
            <a:endParaRPr lang="sk-SK" dirty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duplicate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sk-SK" sz="2000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s, 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n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) 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{</a:t>
            </a:r>
            <a:endParaRPr lang="sk-SK" sz="2000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		</a:t>
            </a:r>
            <a:r>
              <a:rPr lang="sk-SK" sz="2000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 result = </a:t>
            </a:r>
            <a:r>
              <a:rPr lang="en-US" sz="2000" b="1" dirty="0">
                <a:solidFill>
                  <a:srgbClr val="7F0055"/>
                </a:solidFill>
                <a:latin typeface="Courier New" pitchFamily="49" charset="0"/>
              </a:rPr>
              <a:t>new </a:t>
            </a:r>
            <a:r>
              <a:rPr lang="sk-SK" sz="2000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();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7F0055"/>
                </a:solidFill>
                <a:latin typeface="Courier New" pitchFamily="49" charset="0"/>
              </a:rPr>
              <a:t>	</a:t>
            </a:r>
            <a:endParaRPr lang="sk-SK" sz="2000" b="1" dirty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7F0055"/>
                </a:solidFill>
                <a:latin typeface="Courier New" pitchFamily="49" charset="0"/>
              </a:rPr>
              <a:t>	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7F0055"/>
                </a:solidFill>
                <a:latin typeface="Courier New" pitchFamily="49" charset="0"/>
              </a:rPr>
              <a:t>		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for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i=0; i&lt;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n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; i++) {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7F0055"/>
                </a:solidFill>
                <a:latin typeface="Courier New" pitchFamily="49" charset="0"/>
              </a:rPr>
              <a:t>			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 result = </a:t>
            </a: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</a:rPr>
              <a:t>result.concat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(s);</a:t>
            </a:r>
            <a:endParaRPr lang="en-US" sz="2000" b="1" dirty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7F0055"/>
                </a:solidFill>
                <a:latin typeface="Courier New" pitchFamily="49" charset="0"/>
              </a:rPr>
              <a:t>		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k-SK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7F0055"/>
                </a:solidFill>
                <a:latin typeface="Courier New" pitchFamily="49" charset="0"/>
              </a:rPr>
              <a:t>		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return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result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cs-CZ" sz="2000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H="1" flipV="1">
            <a:off x="5299964" y="3154679"/>
            <a:ext cx="813960" cy="104976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299964" y="3998621"/>
            <a:ext cx="3575094" cy="163121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>
                <a:latin typeface="Trebuchet MS" pitchFamily="34" charset="0"/>
              </a:rPr>
              <a:t>Po</a:t>
            </a:r>
            <a:r>
              <a:rPr lang="sk-SK" dirty="0">
                <a:latin typeface="Trebuchet MS" pitchFamily="34" charset="0"/>
              </a:rPr>
              <a:t>žiadame objekt </a:t>
            </a:r>
            <a:r>
              <a:rPr lang="sk-SK" dirty="0" err="1">
                <a:latin typeface="Trebuchet MS" pitchFamily="34" charset="0"/>
              </a:rPr>
              <a:t>referencovaný</a:t>
            </a:r>
            <a:r>
              <a:rPr lang="sk-SK" dirty="0">
                <a:latin typeface="Trebuchet MS" pitchFamily="34" charset="0"/>
              </a:rPr>
              <a:t> z premennej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result</a:t>
            </a:r>
            <a:r>
              <a:rPr lang="sk-SK" dirty="0">
                <a:latin typeface="Trebuchet MS" pitchFamily="34" charset="0"/>
              </a:rPr>
              <a:t>, aby vytvoril nový </a:t>
            </a:r>
            <a:r>
              <a:rPr lang="sk-SK" dirty="0" err="1">
                <a:latin typeface="Trebuchet MS" pitchFamily="34" charset="0"/>
              </a:rPr>
              <a:t>reťazcový</a:t>
            </a:r>
            <a:r>
              <a:rPr lang="sk-SK" dirty="0">
                <a:latin typeface="Trebuchet MS" pitchFamily="34" charset="0"/>
              </a:rPr>
              <a:t> objekt so „zlepeným obsahom“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69374" y="4930951"/>
            <a:ext cx="4363989" cy="163121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Počas vykonávania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duplicate(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cs-CZ" dirty="0" err="1">
                <a:solidFill>
                  <a:srgbClr val="2A00FF"/>
                </a:solidFill>
                <a:latin typeface="Courier New" pitchFamily="49" charset="0"/>
              </a:rPr>
              <a:t>Svet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sk-SK" dirty="0"/>
              <a:t>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3) </a:t>
            </a:r>
            <a:r>
              <a:rPr lang="en-US" dirty="0" err="1">
                <a:latin typeface="Trebuchet MS" pitchFamily="34" charset="0"/>
              </a:rPr>
              <a:t>vznikn</a:t>
            </a:r>
            <a:r>
              <a:rPr lang="sk-SK" dirty="0">
                <a:latin typeface="Trebuchet MS" pitchFamily="34" charset="0"/>
              </a:rPr>
              <a:t>ú celkom 4 objekty s obsahom</a:t>
            </a:r>
            <a:r>
              <a:rPr lang="en-US" dirty="0">
                <a:latin typeface="Trebuchet MS" pitchFamily="34" charset="0"/>
              </a:rPr>
              <a:t>: 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""</a:t>
            </a:r>
            <a:r>
              <a:rPr lang="en-US" dirty="0">
                <a:solidFill>
                  <a:srgbClr val="2A00FF"/>
                </a:solidFill>
                <a:latin typeface="Courier New" pitchFamily="49" charset="0"/>
              </a:rPr>
              <a:t>, 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cs-CZ" dirty="0" err="1">
                <a:solidFill>
                  <a:srgbClr val="2A00FF"/>
                </a:solidFill>
                <a:latin typeface="Courier New" pitchFamily="49" charset="0"/>
              </a:rPr>
              <a:t>Svet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en-US" dirty="0">
                <a:solidFill>
                  <a:srgbClr val="2A00FF"/>
                </a:solidFill>
                <a:latin typeface="Courier New" pitchFamily="49" charset="0"/>
              </a:rPr>
              <a:t>, 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cs-CZ" dirty="0" err="1">
                <a:solidFill>
                  <a:srgbClr val="2A00FF"/>
                </a:solidFill>
                <a:latin typeface="Courier New" pitchFamily="49" charset="0"/>
              </a:rPr>
              <a:t>Svet</a:t>
            </a:r>
            <a:r>
              <a:rPr lang="en-US" dirty="0" err="1">
                <a:solidFill>
                  <a:srgbClr val="2A00FF"/>
                </a:solidFill>
                <a:latin typeface="Courier New" pitchFamily="49" charset="0"/>
              </a:rPr>
              <a:t>Svet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en-US" dirty="0">
                <a:solidFill>
                  <a:srgbClr val="2A00FF"/>
                </a:solidFill>
                <a:latin typeface="Courier New" pitchFamily="49" charset="0"/>
              </a:rPr>
              <a:t>, 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cs-CZ" dirty="0" err="1">
                <a:solidFill>
                  <a:srgbClr val="2A00FF"/>
                </a:solidFill>
                <a:latin typeface="Courier New" pitchFamily="49" charset="0"/>
              </a:rPr>
              <a:t>Svet</a:t>
            </a:r>
            <a:r>
              <a:rPr lang="en-US" dirty="0" err="1">
                <a:solidFill>
                  <a:srgbClr val="2A00FF"/>
                </a:solidFill>
                <a:latin typeface="Courier New" pitchFamily="49" charset="0"/>
              </a:rPr>
              <a:t>SvetSvet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endParaRPr lang="cs-CZ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Rovnaké reťazce</a:t>
            </a:r>
            <a:endParaRPr lang="cs-CZ" sz="400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s1 =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400" dirty="0">
                <a:solidFill>
                  <a:srgbClr val="2A00FF"/>
                </a:solidFill>
                <a:latin typeface="Courier New" pitchFamily="49" charset="0"/>
              </a:rPr>
              <a:t>"Ahoj"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s2 =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400" dirty="0">
                <a:solidFill>
                  <a:srgbClr val="2A00FF"/>
                </a:solidFill>
                <a:latin typeface="Courier New" pitchFamily="49" charset="0"/>
              </a:rPr>
              <a:t>"Ahoj"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cs-CZ" sz="2400" b="1" dirty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boolean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rovnakeReferencie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= (s1 == s2);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boolean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rovnakyObsah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= (s1.equals(s2));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cs-CZ" sz="2400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System.</a:t>
            </a:r>
            <a:r>
              <a:rPr lang="cs-CZ" sz="2400" i="1" dirty="0" err="1">
                <a:solidFill>
                  <a:srgbClr val="0000C0"/>
                </a:solidFill>
                <a:latin typeface="Courier New" pitchFamily="49" charset="0"/>
              </a:rPr>
              <a:t>out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.println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rovnakeReferencie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System.</a:t>
            </a:r>
            <a:r>
              <a:rPr lang="cs-CZ" sz="2400" i="1" dirty="0" err="1">
                <a:solidFill>
                  <a:srgbClr val="0000C0"/>
                </a:solidFill>
                <a:latin typeface="Courier New" pitchFamily="49" charset="0"/>
              </a:rPr>
              <a:t>out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.println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rovnakeObsah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);</a:t>
            </a:r>
          </a:p>
          <a:p>
            <a:pPr eaLnBrk="1" hangingPunct="1">
              <a:buFontTx/>
              <a:buNone/>
            </a:pPr>
            <a:endParaRPr lang="cs-CZ" sz="2400" dirty="0">
              <a:solidFill>
                <a:srgbClr val="000000"/>
              </a:solidFill>
              <a:latin typeface="Courier New" pitchFamily="49" charset="0"/>
            </a:endParaRPr>
          </a:p>
          <a:p>
            <a:pPr marL="357188" lvl="1" indent="-357188" algn="ctr" eaLnBrk="1" hangingPunct="1">
              <a:buClr>
                <a:srgbClr val="E5EEC2"/>
              </a:buClr>
              <a:buSzPct val="120000"/>
              <a:buNone/>
            </a:pPr>
            <a:r>
              <a:rPr lang="sk-SK" b="1" dirty="0">
                <a:solidFill>
                  <a:schemeClr val="tx1"/>
                </a:solidFill>
              </a:rPr>
              <a:t>Pozor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na</a:t>
            </a:r>
            <a:r>
              <a:rPr lang="en-US" b="1" dirty="0">
                <a:solidFill>
                  <a:schemeClr val="tx1"/>
                </a:solidFill>
              </a:rPr>
              <a:t> re</a:t>
            </a:r>
            <a:r>
              <a:rPr lang="sk-SK" b="1" dirty="0" err="1">
                <a:solidFill>
                  <a:schemeClr val="tx1"/>
                </a:solidFill>
              </a:rPr>
              <a:t>ťazce</a:t>
            </a:r>
            <a:r>
              <a:rPr lang="en-US" b="1" dirty="0">
                <a:solidFill>
                  <a:schemeClr val="tx1"/>
                </a:solidFill>
              </a:rPr>
              <a:t>: </a:t>
            </a:r>
            <a:r>
              <a:rPr lang="en-US" sz="2800" b="1" dirty="0">
                <a:solidFill>
                  <a:srgbClr val="FF0000"/>
                </a:solidFill>
              </a:rPr>
              <a:t>==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vs.</a:t>
            </a:r>
            <a:r>
              <a:rPr lang="en-US" b="1" dirty="0">
                <a:solidFill>
                  <a:srgbClr val="FF0000"/>
                </a:solidFill>
              </a:rPr>
              <a:t> equals</a:t>
            </a:r>
            <a:r>
              <a:rPr lang="en-US" b="1" dirty="0">
                <a:solidFill>
                  <a:schemeClr val="tx1"/>
                </a:solidFill>
              </a:rPr>
              <a:t>!!!</a:t>
            </a:r>
            <a:endParaRPr lang="sk-SK" b="1" dirty="0">
              <a:solidFill>
                <a:schemeClr val="tx1"/>
              </a:solidFill>
            </a:endParaRPr>
          </a:p>
          <a:p>
            <a:pPr eaLnBrk="1" hangingPunct="1">
              <a:buFontTx/>
              <a:buNone/>
            </a:pPr>
            <a:endParaRPr lang="cs-CZ" sz="2400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71565" y="1327139"/>
            <a:ext cx="2086953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>
                <a:latin typeface="Trebuchet MS" pitchFamily="34" charset="0"/>
              </a:rPr>
              <a:t>2 </a:t>
            </a:r>
            <a:r>
              <a:rPr lang="en-US" b="1" dirty="0">
                <a:solidFill>
                  <a:srgbClr val="FF0000"/>
                </a:solidFill>
                <a:latin typeface="Trebuchet MS" pitchFamily="34" charset="0"/>
              </a:rPr>
              <a:t>r</a:t>
            </a:r>
            <a:r>
              <a:rPr lang="sk-SK" b="1" dirty="0" err="1">
                <a:solidFill>
                  <a:srgbClr val="FF0000"/>
                </a:solidFill>
                <a:latin typeface="Trebuchet MS" pitchFamily="34" charset="0"/>
              </a:rPr>
              <a:t>ôzne</a:t>
            </a:r>
            <a:r>
              <a:rPr lang="sk-SK" b="1" dirty="0">
                <a:solidFill>
                  <a:srgbClr val="FF0000"/>
                </a:solidFill>
                <a:latin typeface="Trebuchet MS" pitchFamily="34" charset="0"/>
              </a:rPr>
              <a:t> </a:t>
            </a:r>
            <a:r>
              <a:rPr lang="sk-SK" dirty="0">
                <a:latin typeface="Trebuchet MS" pitchFamily="34" charset="0"/>
              </a:rPr>
              <a:t>objekty uchovávajúce </a:t>
            </a:r>
            <a:r>
              <a:rPr lang="sk-SK" b="1" dirty="0">
                <a:solidFill>
                  <a:srgbClr val="FF0000"/>
                </a:solidFill>
                <a:latin typeface="Trebuchet MS" pitchFamily="34" charset="0"/>
              </a:rPr>
              <a:t>rovnaký</a:t>
            </a:r>
            <a:r>
              <a:rPr lang="sk-SK" dirty="0">
                <a:latin typeface="Trebuchet MS" pitchFamily="34" charset="0"/>
              </a:rPr>
              <a:t> obsah 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/>
              <a:t>Čo vieme o premenných...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Premenné </a:t>
            </a:r>
            <a:r>
              <a:rPr lang="en-US" dirty="0"/>
              <a:t>(a </a:t>
            </a:r>
            <a:r>
              <a:rPr lang="en-US" dirty="0" err="1"/>
              <a:t>typy</a:t>
            </a:r>
            <a:r>
              <a:rPr lang="en-US" dirty="0"/>
              <a:t> </a:t>
            </a:r>
            <a:r>
              <a:rPr lang="en-US" dirty="0" err="1"/>
              <a:t>hodn</a:t>
            </a:r>
            <a:r>
              <a:rPr lang="sk-SK" dirty="0" err="1"/>
              <a:t>ôt</a:t>
            </a:r>
            <a:r>
              <a:rPr lang="en-US" dirty="0"/>
              <a:t>)</a:t>
            </a:r>
            <a:r>
              <a:rPr lang="sk-SK" dirty="0"/>
              <a:t>:</a:t>
            </a:r>
          </a:p>
          <a:p>
            <a:pPr lvl="1" eaLnBrk="1" hangingPunct="1"/>
            <a:r>
              <a:rPr lang="sk-SK" b="1" dirty="0">
                <a:solidFill>
                  <a:srgbClr val="FF0000"/>
                </a:solidFill>
              </a:rPr>
              <a:t>primitívneho typu </a:t>
            </a:r>
            <a:r>
              <a:rPr lang="sk-SK" dirty="0"/>
              <a:t>– uchovávajú konkrétnu hodnotu zadaného typu </a:t>
            </a:r>
            <a:r>
              <a:rPr lang="en-US" dirty="0"/>
              <a:t>(</a:t>
            </a:r>
            <a:r>
              <a:rPr lang="en-US" dirty="0" err="1"/>
              <a:t>celkom</a:t>
            </a:r>
            <a:r>
              <a:rPr lang="en-US" dirty="0"/>
              <a:t> 8 r</a:t>
            </a:r>
            <a:r>
              <a:rPr lang="sk-SK" dirty="0" err="1"/>
              <a:t>ôznych</a:t>
            </a:r>
            <a:r>
              <a:rPr lang="sk-SK" dirty="0"/>
              <a:t> typov</a:t>
            </a:r>
            <a:r>
              <a:rPr lang="en-US" dirty="0"/>
              <a:t>)</a:t>
            </a:r>
            <a:endParaRPr lang="sk-SK" dirty="0"/>
          </a:p>
          <a:p>
            <a:pPr lvl="2" eaLnBrk="1" hangingPunct="1"/>
            <a:r>
              <a:rPr lang="sk-SK" dirty="0"/>
              <a:t>h</a:t>
            </a:r>
            <a:r>
              <a:rPr lang="en-US" dirty="0" err="1"/>
              <a:t>odnoty</a:t>
            </a:r>
            <a:r>
              <a:rPr lang="en-US" dirty="0"/>
              <a:t> </a:t>
            </a:r>
            <a:r>
              <a:rPr lang="en-US" dirty="0" err="1"/>
              <a:t>niektor</a:t>
            </a:r>
            <a:r>
              <a:rPr lang="sk-SK" dirty="0" err="1"/>
              <a:t>ých</a:t>
            </a:r>
            <a:r>
              <a:rPr lang="sk-SK" dirty="0"/>
              <a:t> typov je možné pretypovaním zmeniť na iný typ </a:t>
            </a:r>
            <a:r>
              <a:rPr lang="en-US" dirty="0"/>
              <a:t>(</a:t>
            </a:r>
            <a:r>
              <a:rPr lang="en-US" dirty="0" err="1"/>
              <a:t>implicitn</a:t>
            </a:r>
            <a:r>
              <a:rPr lang="sk-SK" dirty="0"/>
              <a:t>é </a:t>
            </a:r>
            <a:r>
              <a:rPr lang="sk-SK" dirty="0" err="1"/>
              <a:t>vs</a:t>
            </a:r>
            <a:r>
              <a:rPr lang="sk-SK" dirty="0"/>
              <a:t>. </a:t>
            </a:r>
            <a:r>
              <a:rPr lang="sk-SK" dirty="0" err="1"/>
              <a:t>explici</a:t>
            </a:r>
            <a:r>
              <a:rPr lang="en-US" dirty="0" err="1"/>
              <a:t>tn</a:t>
            </a:r>
            <a:r>
              <a:rPr lang="sk-SK" dirty="0"/>
              <a:t>é pretypovanie</a:t>
            </a:r>
            <a:r>
              <a:rPr lang="en-US" dirty="0"/>
              <a:t>)</a:t>
            </a:r>
            <a:endParaRPr lang="sk-SK" dirty="0"/>
          </a:p>
          <a:p>
            <a:pPr lvl="1" eaLnBrk="1" hangingPunct="1"/>
            <a:r>
              <a:rPr lang="sk-SK" b="1" dirty="0">
                <a:solidFill>
                  <a:srgbClr val="FF0000"/>
                </a:solidFill>
              </a:rPr>
              <a:t>referenčného typu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– </a:t>
            </a:r>
            <a:r>
              <a:rPr lang="en-US" dirty="0" err="1"/>
              <a:t>uchov</a:t>
            </a:r>
            <a:r>
              <a:rPr lang="sk-SK" dirty="0" err="1"/>
              <a:t>ávajú</a:t>
            </a:r>
            <a:r>
              <a:rPr lang="sk-SK" dirty="0"/>
              <a:t> referenciu </a:t>
            </a:r>
            <a:r>
              <a:rPr lang="en-US" dirty="0"/>
              <a:t>(</a:t>
            </a:r>
            <a:r>
              <a:rPr lang="sk-SK" dirty="0"/>
              <a:t>„rodné číslo“</a:t>
            </a:r>
            <a:r>
              <a:rPr lang="en-US" dirty="0"/>
              <a:t>)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nejak</a:t>
            </a:r>
            <a:r>
              <a:rPr lang="sk-SK" dirty="0"/>
              <a:t>ý objekt</a:t>
            </a:r>
            <a:r>
              <a:rPr lang="en-US" dirty="0"/>
              <a:t> </a:t>
            </a:r>
            <a:r>
              <a:rPr lang="en-US" dirty="0" err="1"/>
              <a:t>alebo</a:t>
            </a:r>
            <a:r>
              <a:rPr lang="en-US" dirty="0"/>
              <a:t> </a:t>
            </a:r>
            <a:r>
              <a:rPr lang="en-US" dirty="0" err="1"/>
              <a:t>hodnotu</a:t>
            </a:r>
            <a:r>
              <a:rPr lang="en-US" dirty="0"/>
              <a:t> 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null</a:t>
            </a:r>
            <a:r>
              <a:rPr lang="sk-SK" dirty="0"/>
              <a:t> </a:t>
            </a:r>
            <a:endParaRPr lang="en-US" dirty="0"/>
          </a:p>
          <a:p>
            <a:pPr lvl="1" eaLnBrk="1" hangingPunct="1"/>
            <a:endParaRPr lang="sk-SK" dirty="0"/>
          </a:p>
          <a:p>
            <a:pPr lvl="1" algn="ctr" eaLnBrk="1" hangingPunct="1">
              <a:buFontTx/>
              <a:buNone/>
            </a:pPr>
            <a:endParaRPr lang="en-US" dirty="0"/>
          </a:p>
          <a:p>
            <a:pPr lvl="1" algn="ctr" eaLnBrk="1" hangingPunct="1">
              <a:buFontTx/>
              <a:buNone/>
            </a:pPr>
            <a:r>
              <a:rPr lang="sk-SK" b="1" dirty="0">
                <a:solidFill>
                  <a:srgbClr val="FF0000"/>
                </a:solidFill>
              </a:rPr>
              <a:t>Žiadne iné typy premenných v Jave neexistujú.</a:t>
            </a:r>
          </a:p>
        </p:txBody>
      </p:sp>
      <p:pic>
        <p:nvPicPr>
          <p:cNvPr id="4" name="Picture 2" descr="http://cache.lifehacker.com/assets/resources/2008/06/carboard-box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01593" y="1259300"/>
            <a:ext cx="616901" cy="560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V</a:t>
            </a:r>
            <a:r>
              <a:rPr lang="sk-SK" dirty="0" err="1"/>
              <a:t>šetky</a:t>
            </a:r>
            <a:r>
              <a:rPr lang="sk-SK" dirty="0"/>
              <a:t> objekty sú si rovné ...</a:t>
            </a:r>
            <a:endParaRPr lang="cs-CZ" dirty="0"/>
          </a:p>
        </p:txBody>
      </p:sp>
      <p:sp>
        <p:nvSpPr>
          <p:cNvPr id="1203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/>
              <a:t>... ale niektoré sú si rovnejšie.</a:t>
            </a:r>
          </a:p>
          <a:p>
            <a:pPr eaLnBrk="1" hangingPunct="1"/>
            <a:endParaRPr lang="sk-SK"/>
          </a:p>
          <a:p>
            <a:pPr eaLnBrk="1" hangingPunct="1"/>
            <a:r>
              <a:rPr lang="sk-SK"/>
              <a:t>Objekty triedy </a:t>
            </a:r>
            <a:r>
              <a:rPr lang="sk-SK" b="1"/>
              <a:t>String </a:t>
            </a:r>
            <a:r>
              <a:rPr lang="en-US"/>
              <a:t>(a aj p</a:t>
            </a:r>
            <a:r>
              <a:rPr lang="sk-SK"/>
              <a:t>ár ďalších</a:t>
            </a:r>
            <a:r>
              <a:rPr lang="en-US"/>
              <a:t> vyvolen</a:t>
            </a:r>
            <a:r>
              <a:rPr lang="sk-SK"/>
              <a:t>ých</a:t>
            </a:r>
            <a:r>
              <a:rPr lang="en-US"/>
              <a:t> tried)</a:t>
            </a:r>
            <a:r>
              <a:rPr lang="sk-SK"/>
              <a:t> majú </a:t>
            </a:r>
            <a:r>
              <a:rPr lang="sk-SK">
                <a:solidFill>
                  <a:srgbClr val="FF0000"/>
                </a:solidFill>
              </a:rPr>
              <a:t>špeciáln</a:t>
            </a:r>
            <a:r>
              <a:rPr lang="en-US">
                <a:solidFill>
                  <a:srgbClr val="FF0000"/>
                </a:solidFill>
              </a:rPr>
              <a:t>u</a:t>
            </a:r>
            <a:r>
              <a:rPr lang="sk-SK">
                <a:solidFill>
                  <a:srgbClr val="FF0000"/>
                </a:solidFill>
              </a:rPr>
              <a:t> podporu</a:t>
            </a:r>
            <a:r>
              <a:rPr lang="sk-SK"/>
              <a:t> z jazyka Java ...</a:t>
            </a:r>
          </a:p>
          <a:p>
            <a:pPr eaLnBrk="1" hangingPunct="1"/>
            <a:r>
              <a:rPr lang="sk-SK"/>
              <a:t>Namiesto</a:t>
            </a:r>
          </a:p>
          <a:p>
            <a:pPr algn="ctr" eaLnBrk="1" hangingPunct="1">
              <a:buFontTx/>
              <a:buNone/>
            </a:pPr>
            <a:r>
              <a:rPr lang="cs-CZ">
                <a:solidFill>
                  <a:srgbClr val="000000"/>
                </a:solidFill>
                <a:latin typeface="Courier New" pitchFamily="49" charset="0"/>
              </a:rPr>
              <a:t>String s = </a:t>
            </a:r>
            <a:r>
              <a:rPr lang="cs-CZ" b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>
                <a:solidFill>
                  <a:srgbClr val="000000"/>
                </a:solidFill>
                <a:latin typeface="Courier New" pitchFamily="49" charset="0"/>
              </a:rPr>
              <a:t> String(</a:t>
            </a:r>
            <a:r>
              <a:rPr lang="cs-CZ">
                <a:solidFill>
                  <a:srgbClr val="2A00FF"/>
                </a:solidFill>
                <a:latin typeface="Courier New" pitchFamily="49" charset="0"/>
              </a:rPr>
              <a:t>"Ahoj"</a:t>
            </a:r>
            <a:r>
              <a:rPr lang="cs-CZ">
                <a:solidFill>
                  <a:srgbClr val="000000"/>
                </a:solidFill>
                <a:latin typeface="Courier New" pitchFamily="49" charset="0"/>
              </a:rPr>
              <a:t>);</a:t>
            </a:r>
          </a:p>
          <a:p>
            <a:pPr eaLnBrk="1" hangingPunct="1">
              <a:buFontTx/>
              <a:buNone/>
            </a:pPr>
            <a:r>
              <a:rPr lang="sk-SK"/>
              <a:t>	stačí napísať</a:t>
            </a:r>
          </a:p>
          <a:p>
            <a:pPr algn="ctr" eaLnBrk="1" hangingPunct="1">
              <a:buFontTx/>
              <a:buNone/>
            </a:pPr>
            <a:r>
              <a:rPr lang="cs-CZ">
                <a:solidFill>
                  <a:srgbClr val="000000"/>
                </a:solidFill>
                <a:latin typeface="Courier New" pitchFamily="49" charset="0"/>
              </a:rPr>
              <a:t>String s = </a:t>
            </a:r>
            <a:r>
              <a:rPr lang="cs-CZ">
                <a:solidFill>
                  <a:srgbClr val="2A00FF"/>
                </a:solidFill>
                <a:latin typeface="Courier New" pitchFamily="49" charset="0"/>
              </a:rPr>
              <a:t>"Ahoj"</a:t>
            </a:r>
            <a:r>
              <a:rPr lang="cs-CZ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eaLnBrk="1" hangingPunct="1">
              <a:buFontTx/>
              <a:buNone/>
            </a:pPr>
            <a:endParaRPr lang="cs-CZ"/>
          </a:p>
        </p:txBody>
      </p:sp>
      <p:pic>
        <p:nvPicPr>
          <p:cNvPr id="120320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7499" y="2511985"/>
            <a:ext cx="4762500" cy="323850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3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3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03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03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03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03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03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03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03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03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203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03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“</a:t>
            </a:r>
            <a:r>
              <a:rPr lang="sk-SK" sz="3600"/>
              <a:t>Metóda concat</a:t>
            </a:r>
            <a:r>
              <a:rPr lang="en-US" sz="3600"/>
              <a:t>()</a:t>
            </a:r>
            <a:r>
              <a:rPr lang="sk-SK" sz="3600"/>
              <a:t> pre lenivých</a:t>
            </a:r>
            <a:r>
              <a:rPr lang="en-US" sz="3600"/>
              <a:t>”</a:t>
            </a:r>
            <a:endParaRPr lang="cs-CZ" sz="360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Jazyk Java ponúka </a:t>
            </a:r>
            <a:r>
              <a:rPr lang="sk-SK" b="1" dirty="0">
                <a:solidFill>
                  <a:srgbClr val="FF0000"/>
                </a:solidFill>
              </a:rPr>
              <a:t>operátor pre </a:t>
            </a:r>
            <a:r>
              <a:rPr lang="sk-SK" b="1" dirty="0" err="1">
                <a:solidFill>
                  <a:srgbClr val="FF0000"/>
                </a:solidFill>
              </a:rPr>
              <a:t>zreťazovanie</a:t>
            </a:r>
            <a:r>
              <a:rPr lang="sk-SK" dirty="0"/>
              <a:t> </a:t>
            </a:r>
            <a:r>
              <a:rPr lang="en-US" dirty="0"/>
              <a:t> (sp</a:t>
            </a:r>
            <a:r>
              <a:rPr lang="sk-SK" dirty="0" err="1"/>
              <a:t>ájanie</a:t>
            </a:r>
            <a:r>
              <a:rPr lang="sk-SK" dirty="0"/>
              <a:t> reťazcov</a:t>
            </a:r>
            <a:r>
              <a:rPr lang="en-US" dirty="0"/>
              <a:t>):</a:t>
            </a:r>
          </a:p>
          <a:p>
            <a:pPr eaLnBrk="1" hangingPunct="1">
              <a:buFontTx/>
              <a:buNone/>
            </a:pP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s1 = </a:t>
            </a:r>
            <a:r>
              <a:rPr lang="cs-CZ" sz="2400" dirty="0">
                <a:solidFill>
                  <a:srgbClr val="2A00FF"/>
                </a:solidFill>
                <a:latin typeface="Courier New" pitchFamily="49" charset="0"/>
              </a:rPr>
              <a:t>"Ahoj"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s2 = </a:t>
            </a:r>
            <a:r>
              <a:rPr lang="cs-CZ" sz="2400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cs-CZ" sz="2400" dirty="0" err="1">
                <a:solidFill>
                  <a:srgbClr val="2A00FF"/>
                </a:solidFill>
                <a:latin typeface="Courier New" pitchFamily="49" charset="0"/>
              </a:rPr>
              <a:t>Svet</a:t>
            </a:r>
            <a:r>
              <a:rPr lang="cs-CZ" sz="2400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s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3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= s1 + s2;</a:t>
            </a:r>
            <a:endParaRPr lang="en-US" sz="2400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s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4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= s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1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+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en-US" sz="2400" dirty="0">
                <a:solidFill>
                  <a:srgbClr val="2A00FF"/>
                </a:solidFill>
                <a:latin typeface="Courier New" pitchFamily="49" charset="0"/>
              </a:rPr>
              <a:t> </a:t>
            </a:r>
            <a:r>
              <a:rPr lang="cs-CZ" sz="2400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+ 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s2;</a:t>
            </a: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 flipV="1">
            <a:off x="3899647" y="4249271"/>
            <a:ext cx="197218" cy="132677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V="1">
            <a:off x="4921618" y="4186518"/>
            <a:ext cx="107582" cy="139849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32127" y="5504691"/>
            <a:ext cx="8353283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err="1">
                <a:latin typeface="Trebuchet MS" pitchFamily="34" charset="0"/>
              </a:rPr>
              <a:t>Ak</a:t>
            </a:r>
            <a:r>
              <a:rPr lang="en-US" dirty="0">
                <a:latin typeface="Trebuchet MS" pitchFamily="34" charset="0"/>
              </a:rPr>
              <a:t> je </a:t>
            </a:r>
            <a:r>
              <a:rPr lang="en-US" dirty="0" err="1">
                <a:latin typeface="Trebuchet MS" pitchFamily="34" charset="0"/>
              </a:rPr>
              <a:t>jeden</a:t>
            </a:r>
            <a:r>
              <a:rPr lang="en-US" dirty="0">
                <a:latin typeface="Trebuchet MS" pitchFamily="34" charset="0"/>
              </a:rPr>
              <a:t> z </a:t>
            </a:r>
            <a:r>
              <a:rPr lang="en-US" dirty="0" err="1">
                <a:latin typeface="Trebuchet MS" pitchFamily="34" charset="0"/>
              </a:rPr>
              <a:t>operandov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oper</a:t>
            </a:r>
            <a:r>
              <a:rPr lang="sk-SK" dirty="0" err="1">
                <a:latin typeface="Trebuchet MS" pitchFamily="34" charset="0"/>
              </a:rPr>
              <a:t>ácie</a:t>
            </a:r>
            <a:r>
              <a:rPr lang="sk-SK" dirty="0">
                <a:latin typeface="Trebuchet MS" pitchFamily="34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+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sk-SK" dirty="0">
                <a:latin typeface="Trebuchet MS" pitchFamily="34" charset="0"/>
              </a:rPr>
              <a:t>reťazec </a:t>
            </a:r>
            <a:r>
              <a:rPr lang="en-US" dirty="0">
                <a:latin typeface="Trebuchet MS" pitchFamily="34" charset="0"/>
              </a:rPr>
              <a:t>(</a:t>
            </a:r>
            <a:r>
              <a:rPr lang="en-US" dirty="0" err="1">
                <a:latin typeface="Trebuchet MS" pitchFamily="34" charset="0"/>
              </a:rPr>
              <a:t>objekt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triedy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en-US" dirty="0">
                <a:latin typeface="Trebuchet MS" pitchFamily="34" charset="0"/>
              </a:rPr>
              <a:t>), </a:t>
            </a:r>
            <a:r>
              <a:rPr lang="en-US" dirty="0" err="1">
                <a:latin typeface="Trebuchet MS" pitchFamily="34" charset="0"/>
              </a:rPr>
              <a:t>ch</a:t>
            </a:r>
            <a:r>
              <a:rPr lang="sk-SK" dirty="0" err="1">
                <a:latin typeface="Trebuchet MS" pitchFamily="34" charset="0"/>
              </a:rPr>
              <a:t>ápe</a:t>
            </a:r>
            <a:r>
              <a:rPr lang="sk-SK" dirty="0">
                <a:latin typeface="Trebuchet MS" pitchFamily="34" charset="0"/>
              </a:rPr>
              <a:t> sa </a:t>
            </a:r>
            <a:r>
              <a:rPr lang="en-US" dirty="0">
                <a:latin typeface="Courier New" pitchFamily="49" charset="0"/>
              </a:rPr>
              <a:t>+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ako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oper</a:t>
            </a:r>
            <a:r>
              <a:rPr lang="sk-SK" dirty="0" err="1">
                <a:latin typeface="Trebuchet MS" pitchFamily="34" charset="0"/>
              </a:rPr>
              <a:t>ácia</a:t>
            </a:r>
            <a:r>
              <a:rPr lang="sk-SK" dirty="0">
                <a:latin typeface="Trebuchet MS" pitchFamily="34" charset="0"/>
              </a:rPr>
              <a:t> zreťazenia. Výsledkom je </a:t>
            </a:r>
            <a:r>
              <a:rPr lang="sk-SK" b="1" dirty="0">
                <a:latin typeface="Trebuchet MS" pitchFamily="34" charset="0"/>
              </a:rPr>
              <a:t>nový objekt </a:t>
            </a:r>
            <a:r>
              <a:rPr lang="sk-SK" dirty="0">
                <a:latin typeface="Trebuchet MS" pitchFamily="34" charset="0"/>
              </a:rPr>
              <a:t>triedy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sk-SK" dirty="0">
                <a:latin typeface="Trebuchet MS" pitchFamily="34" charset="0"/>
              </a:rPr>
              <a:t>, ktorého obsah vznikne zreťazením obsahu </a:t>
            </a:r>
            <a:r>
              <a:rPr lang="sk-SK" dirty="0" err="1">
                <a:latin typeface="Trebuchet MS" pitchFamily="34" charset="0"/>
              </a:rPr>
              <a:t>operandov</a:t>
            </a:r>
            <a:r>
              <a:rPr lang="sk-SK" dirty="0">
                <a:latin typeface="Trebuchet MS" pitchFamily="34" charset="0"/>
              </a:rPr>
              <a:t>.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061963" y="2062243"/>
            <a:ext cx="2795166" cy="107721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1600" dirty="0">
                <a:latin typeface="Trebuchet MS" pitchFamily="34" charset="0"/>
              </a:rPr>
              <a:t>Varovanie pre pokročilých</a:t>
            </a:r>
            <a:r>
              <a:rPr lang="en-US" sz="1600" dirty="0">
                <a:latin typeface="Trebuchet MS" pitchFamily="34" charset="0"/>
              </a:rPr>
              <a:t>:</a:t>
            </a:r>
            <a:endParaRPr lang="sk-SK" sz="1600" dirty="0">
              <a:latin typeface="Trebuchet MS" pitchFamily="34" charset="0"/>
            </a:endParaRPr>
          </a:p>
          <a:p>
            <a:r>
              <a:rPr lang="en-US" sz="1600" dirty="0">
                <a:latin typeface="Trebuchet MS" pitchFamily="34" charset="0"/>
              </a:rPr>
              <a:t>(</a:t>
            </a:r>
            <a:r>
              <a:rPr lang="en-US" sz="1600" dirty="0" err="1">
                <a:latin typeface="Trebuchet MS" pitchFamily="34" charset="0"/>
              </a:rPr>
              <a:t>nielen</a:t>
            </a:r>
            <a:r>
              <a:rPr lang="en-US" sz="1600" dirty="0">
                <a:latin typeface="Trebuchet MS" pitchFamily="34" charset="0"/>
              </a:rPr>
              <a:t>) n</a:t>
            </a:r>
            <a:r>
              <a:rPr lang="sk-SK" sz="1600" dirty="0">
                <a:latin typeface="Trebuchet MS" pitchFamily="34" charset="0"/>
              </a:rPr>
              <a:t>a </a:t>
            </a:r>
            <a:r>
              <a:rPr lang="en-US" sz="1600" dirty="0" err="1">
                <a:latin typeface="Trebuchet MS" pitchFamily="34" charset="0"/>
              </a:rPr>
              <a:t>slajdoch</a:t>
            </a:r>
            <a:r>
              <a:rPr lang="en-US" sz="1600" dirty="0">
                <a:latin typeface="Trebuchet MS" pitchFamily="34" charset="0"/>
              </a:rPr>
              <a:t> </a:t>
            </a:r>
            <a:r>
              <a:rPr lang="sk-SK" sz="1600" dirty="0">
                <a:latin typeface="Trebuchet MS" pitchFamily="34" charset="0"/>
              </a:rPr>
              <a:t>o </a:t>
            </a:r>
            <a:r>
              <a:rPr lang="sk-SK" sz="1600" dirty="0" err="1">
                <a:latin typeface="Trebuchet MS" pitchFamily="34" charset="0"/>
              </a:rPr>
              <a:t>zreťazovaní</a:t>
            </a:r>
            <a:r>
              <a:rPr lang="sk-SK" sz="1600" dirty="0">
                <a:latin typeface="Trebuchet MS" pitchFamily="34" charset="0"/>
              </a:rPr>
              <a:t> tak trochu klameme...</a:t>
            </a:r>
            <a:endParaRPr lang="en-US" sz="1600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“</a:t>
            </a:r>
            <a:r>
              <a:rPr lang="sk-SK" sz="3600"/>
              <a:t>Metóda concat</a:t>
            </a:r>
            <a:r>
              <a:rPr lang="en-US" sz="3600"/>
              <a:t>()</a:t>
            </a:r>
            <a:r>
              <a:rPr lang="sk-SK" sz="3600"/>
              <a:t> pre lenivých</a:t>
            </a:r>
            <a:r>
              <a:rPr lang="en-US" sz="3600"/>
              <a:t>”</a:t>
            </a:r>
            <a:endParaRPr lang="cs-CZ" sz="360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SzTx/>
            </a:pPr>
            <a:r>
              <a:rPr lang="en-US"/>
              <a:t>Ak je jeden z operandov oper</a:t>
            </a:r>
            <a:r>
              <a:rPr lang="sk-SK"/>
              <a:t>ácie </a:t>
            </a:r>
            <a:r>
              <a:rPr lang="en-US">
                <a:latin typeface="Courier New" pitchFamily="49" charset="0"/>
              </a:rPr>
              <a:t>+</a:t>
            </a:r>
            <a:r>
              <a:rPr lang="en-US"/>
              <a:t> </a:t>
            </a:r>
            <a:r>
              <a:rPr lang="sk-SK"/>
              <a:t>reťazec </a:t>
            </a:r>
            <a:r>
              <a:rPr lang="en-US"/>
              <a:t>(objekt triedy String), </a:t>
            </a: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+</a:t>
            </a:r>
            <a:r>
              <a:rPr lang="en-US"/>
              <a:t> funguje </a:t>
            </a:r>
            <a:r>
              <a:rPr lang="en-US" b="1">
                <a:solidFill>
                  <a:srgbClr val="FF0000"/>
                </a:solidFill>
              </a:rPr>
              <a:t>ako oper</a:t>
            </a:r>
            <a:r>
              <a:rPr lang="sk-SK" b="1">
                <a:solidFill>
                  <a:srgbClr val="FF0000"/>
                </a:solidFill>
              </a:rPr>
              <a:t>ácia zreťazenia</a:t>
            </a:r>
            <a:r>
              <a:rPr lang="sk-SK"/>
              <a:t>. Výsledkom je nový objekt, ktorého obsah vznikne zreťazením obsahu operandov.</a:t>
            </a:r>
          </a:p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SzTx/>
            </a:pPr>
            <a:r>
              <a:rPr lang="sk-SK"/>
              <a:t>Ak je druhý z operandov nie reťazec, Java sa ho </a:t>
            </a:r>
            <a:r>
              <a:rPr lang="sk-SK" b="1">
                <a:solidFill>
                  <a:srgbClr val="FF0000"/>
                </a:solidFill>
              </a:rPr>
              <a:t>pokúsi prerob</a:t>
            </a:r>
            <a:r>
              <a:rPr lang="en-US" b="1">
                <a:solidFill>
                  <a:srgbClr val="FF0000"/>
                </a:solidFill>
              </a:rPr>
              <a:t>i</a:t>
            </a:r>
            <a:r>
              <a:rPr lang="sk-SK" b="1">
                <a:solidFill>
                  <a:srgbClr val="FF0000"/>
                </a:solidFill>
              </a:rPr>
              <a:t>ť na reťazec</a:t>
            </a:r>
            <a:r>
              <a:rPr lang="sk-SK"/>
              <a:t> </a:t>
            </a:r>
            <a:r>
              <a:rPr lang="en-US"/>
              <a:t>!!!</a:t>
            </a:r>
          </a:p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SzTx/>
            </a:pPr>
            <a:r>
              <a:rPr lang="en-US"/>
              <a:t>Mo</a:t>
            </a:r>
            <a:r>
              <a:rPr lang="sk-SK"/>
              <a:t>žeme písať:</a:t>
            </a:r>
          </a:p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sk-SK" b="1">
                <a:solidFill>
                  <a:srgbClr val="7F0055"/>
                </a:solidFill>
                <a:latin typeface="Courier New" pitchFamily="49" charset="0"/>
              </a:rPr>
              <a:t>  int</a:t>
            </a:r>
            <a:r>
              <a:rPr lang="sk-SK">
                <a:solidFill>
                  <a:srgbClr val="000000"/>
                </a:solidFill>
                <a:latin typeface="Courier New" pitchFamily="49" charset="0"/>
              </a:rPr>
              <a:t> c = 10;</a:t>
            </a:r>
            <a:endParaRPr lang="sk-SK">
              <a:latin typeface="Courier New" pitchFamily="49" charset="0"/>
            </a:endParaRPr>
          </a:p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sk-SK">
                <a:solidFill>
                  <a:srgbClr val="000000"/>
                </a:solidFill>
                <a:latin typeface="Courier New" pitchFamily="49" charset="0"/>
              </a:rPr>
              <a:t>  String s = </a:t>
            </a:r>
            <a:r>
              <a:rPr lang="sk-SK">
                <a:solidFill>
                  <a:srgbClr val="2A00FF"/>
                </a:solidFill>
                <a:latin typeface="Courier New" pitchFamily="49" charset="0"/>
              </a:rPr>
              <a:t>"V c je cislo: "</a:t>
            </a:r>
            <a:r>
              <a:rPr lang="sk-SK">
                <a:solidFill>
                  <a:srgbClr val="000000"/>
                </a:solidFill>
                <a:latin typeface="Courier New" pitchFamily="49" charset="0"/>
              </a:rPr>
              <a:t> + c;</a:t>
            </a:r>
            <a:endParaRPr lang="sk-SK"/>
          </a:p>
          <a:p>
            <a:pPr eaLnBrk="1" hangingPunct="1"/>
            <a:endParaRPr lang="cs-CZ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>
            <a:off x="6893859" y="4536142"/>
            <a:ext cx="510988" cy="1021976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277115" y="3873115"/>
            <a:ext cx="2535191" cy="76944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rebuchet MS" pitchFamily="34" charset="0"/>
              </a:rPr>
              <a:t>Vyrob</a:t>
            </a:r>
            <a:r>
              <a:rPr lang="sk-SK" sz="2400" dirty="0">
                <a:latin typeface="Trebuchet MS" pitchFamily="34" charset="0"/>
              </a:rPr>
              <a:t>í reťazec:</a:t>
            </a:r>
            <a:endParaRPr lang="en-US" sz="2400" dirty="0">
              <a:latin typeface="Trebuchet MS" pitchFamily="34" charset="0"/>
            </a:endParaRPr>
          </a:p>
          <a:p>
            <a:r>
              <a:rPr lang="sk-SK" dirty="0">
                <a:solidFill>
                  <a:srgbClr val="2A00FF"/>
                </a:solidFill>
              </a:rPr>
              <a:t>"V c je </a:t>
            </a:r>
            <a:r>
              <a:rPr lang="sk-SK" dirty="0" err="1">
                <a:solidFill>
                  <a:srgbClr val="2A00FF"/>
                </a:solidFill>
              </a:rPr>
              <a:t>cislo</a:t>
            </a:r>
            <a:r>
              <a:rPr lang="sk-SK" dirty="0">
                <a:solidFill>
                  <a:srgbClr val="2A00FF"/>
                </a:solidFill>
              </a:rPr>
              <a:t>: </a:t>
            </a:r>
            <a:r>
              <a:rPr lang="en-US" dirty="0">
                <a:solidFill>
                  <a:srgbClr val="2A00FF"/>
                </a:solidFill>
              </a:rPr>
              <a:t>10</a:t>
            </a:r>
            <a:r>
              <a:rPr lang="sk-SK" dirty="0">
                <a:solidFill>
                  <a:srgbClr val="2A00FF"/>
                </a:solidFill>
              </a:rPr>
              <a:t>"</a:t>
            </a:r>
            <a:endParaRPr lang="cs-CZ" dirty="0">
              <a:solidFill>
                <a:srgbClr val="2A00FF"/>
              </a:solidFill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Hra s referenciami</a:t>
            </a:r>
            <a:endParaRPr lang="cs-CZ" sz="4000"/>
          </a:p>
        </p:txBody>
      </p:sp>
      <p:sp>
        <p:nvSpPr>
          <p:cNvPr id="1207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s = 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cs-CZ" dirty="0" err="1">
                <a:solidFill>
                  <a:srgbClr val="2A00FF"/>
                </a:solidFill>
                <a:latin typeface="Courier New" pitchFamily="49" charset="0"/>
              </a:rPr>
              <a:t>Aho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cs-CZ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s =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+ 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'j'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</p:txBody>
      </p:sp>
      <p:sp>
        <p:nvSpPr>
          <p:cNvPr id="25607" name="AutoShape 7"/>
          <p:cNvSpPr>
            <a:spLocks noChangeArrowheads="1"/>
          </p:cNvSpPr>
          <p:nvPr/>
        </p:nvSpPr>
        <p:spPr bwMode="auto">
          <a:xfrm>
            <a:off x="5340350" y="3846513"/>
            <a:ext cx="2003425" cy="928687"/>
          </a:xfrm>
          <a:prstGeom prst="cloudCallout">
            <a:avLst>
              <a:gd name="adj1" fmla="val -50157"/>
              <a:gd name="adj2" fmla="val 145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r>
              <a:rPr lang="cs-CZ" sz="2400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cs-CZ" sz="2400" dirty="0" err="1">
                <a:solidFill>
                  <a:srgbClr val="2A00FF"/>
                </a:solidFill>
                <a:latin typeface="Courier New" pitchFamily="49" charset="0"/>
              </a:rPr>
              <a:t>Aho</a:t>
            </a:r>
            <a:r>
              <a:rPr lang="cs-CZ" sz="2400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endParaRPr lang="cs-CZ" sz="2400" b="1" dirty="0">
              <a:latin typeface="Courier New" pitchFamily="49" charset="0"/>
            </a:endParaRPr>
          </a:p>
        </p:txBody>
      </p:sp>
      <p:sp>
        <p:nvSpPr>
          <p:cNvPr id="1207304" name="AutoShape 8"/>
          <p:cNvSpPr>
            <a:spLocks noChangeArrowheads="1"/>
          </p:cNvSpPr>
          <p:nvPr/>
        </p:nvSpPr>
        <p:spPr bwMode="auto">
          <a:xfrm>
            <a:off x="1841500" y="3930650"/>
            <a:ext cx="2003425" cy="928688"/>
          </a:xfrm>
          <a:prstGeom prst="cloudCallout">
            <a:avLst>
              <a:gd name="adj1" fmla="val 49051"/>
              <a:gd name="adj2" fmla="val 15639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r>
              <a:rPr lang="cs-CZ" sz="2400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cs-CZ" sz="2400" dirty="0" err="1">
                <a:solidFill>
                  <a:srgbClr val="2A00FF"/>
                </a:solidFill>
                <a:latin typeface="Courier New" pitchFamily="49" charset="0"/>
              </a:rPr>
              <a:t>Aho</a:t>
            </a:r>
            <a:r>
              <a:rPr lang="en-US" sz="2400" dirty="0">
                <a:solidFill>
                  <a:srgbClr val="2A00FF"/>
                </a:solidFill>
                <a:latin typeface="Courier New" pitchFamily="49" charset="0"/>
              </a:rPr>
              <a:t>j</a:t>
            </a:r>
            <a:r>
              <a:rPr lang="cs-CZ" sz="2400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endParaRPr lang="cs-CZ" sz="2400" b="1" dirty="0">
              <a:latin typeface="Courier New" pitchFamily="49" charset="0"/>
            </a:endParaRPr>
          </a:p>
        </p:txBody>
      </p:sp>
      <p:sp>
        <p:nvSpPr>
          <p:cNvPr id="1207307" name="AutoShape 11"/>
          <p:cNvSpPr>
            <a:spLocks/>
          </p:cNvSpPr>
          <p:nvPr/>
        </p:nvSpPr>
        <p:spPr bwMode="auto">
          <a:xfrm rot="-5400000">
            <a:off x="1762593" y="1772023"/>
            <a:ext cx="404812" cy="1538288"/>
          </a:xfrm>
          <a:prstGeom prst="leftBrace">
            <a:avLst>
              <a:gd name="adj1" fmla="val 31667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840755" y="1644279"/>
            <a:ext cx="2468563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s</a:t>
            </a: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09729" y="2051823"/>
            <a:ext cx="1930341" cy="584775"/>
          </a:xfrm>
          <a:prstGeom prst="rect">
            <a:avLst/>
          </a:prstGeom>
          <a:gradFill flip="none" rotWithShape="1">
            <a:gsLst>
              <a:gs pos="50000">
                <a:srgbClr val="FFE781"/>
              </a:gs>
              <a:gs pos="100000">
                <a:srgbClr val="FFC000"/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endParaRPr lang="sk-S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5836023" y="2447366"/>
            <a:ext cx="466165" cy="1407458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 flipH="1">
            <a:off x="3594846" y="2384612"/>
            <a:ext cx="2223247" cy="1568823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6" name="Line 5"/>
          <p:cNvSpPr>
            <a:spLocks noChangeShapeType="1"/>
          </p:cNvSpPr>
          <p:nvPr/>
        </p:nvSpPr>
        <p:spPr bwMode="auto">
          <a:xfrm>
            <a:off x="1981195" y="2752159"/>
            <a:ext cx="564781" cy="124609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7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7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07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07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07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07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07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07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 animBg="1"/>
      <p:bldP spid="1207304" grpId="0" animBg="1"/>
      <p:bldP spid="1207307" grpId="0" animBg="1"/>
      <p:bldP spid="12" grpId="0"/>
      <p:bldP spid="13" grpId="0" animBg="1"/>
      <p:bldP spid="14" grpId="0" animBg="1"/>
      <p:bldP spid="14" grpId="1" animBg="1"/>
      <p:bldP spid="15" grpId="0" animBg="1"/>
      <p:bldP spid="1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Obrátený reťazec </a:t>
            </a:r>
            <a:r>
              <a:rPr lang="en-US" sz="4000"/>
              <a:t>(1)</a:t>
            </a:r>
            <a:endParaRPr lang="cs-CZ" sz="4000"/>
          </a:p>
        </p:txBody>
      </p:sp>
      <p:sp>
        <p:nvSpPr>
          <p:cNvPr id="1208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Chceme naučiť korytnačky metódu, ktorá prevráti znaky v reťazci ...</a:t>
            </a:r>
          </a:p>
          <a:p>
            <a:pPr lvl="1" eaLnBrk="1" hangingPunct="1"/>
            <a:r>
              <a:rPr lang="sk-SK" dirty="0">
                <a:solidFill>
                  <a:srgbClr val="2A00FF"/>
                </a:solidFill>
                <a:latin typeface="Courier New" pitchFamily="49" charset="0"/>
              </a:rPr>
              <a:t>"Java" </a:t>
            </a:r>
            <a:r>
              <a:rPr lang="en-US" dirty="0">
                <a:solidFill>
                  <a:srgbClr val="003366"/>
                </a:solidFill>
                <a:cs typeface="Courier New" pitchFamily="49" charset="0"/>
              </a:rPr>
              <a:t>»</a:t>
            </a:r>
            <a:r>
              <a:rPr lang="sk-SK" dirty="0">
                <a:solidFill>
                  <a:srgbClr val="2A00FF"/>
                </a:solidFill>
                <a:latin typeface="Courier New" pitchFamily="49" charset="0"/>
              </a:rPr>
              <a:t> "</a:t>
            </a:r>
            <a:r>
              <a:rPr lang="sk-SK" dirty="0" err="1">
                <a:solidFill>
                  <a:srgbClr val="2A00FF"/>
                </a:solidFill>
                <a:latin typeface="Courier New" pitchFamily="49" charset="0"/>
              </a:rPr>
              <a:t>avaJ</a:t>
            </a:r>
            <a:r>
              <a:rPr lang="sk-SK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endParaRPr lang="sk-SK" dirty="0"/>
          </a:p>
          <a:p>
            <a:pPr algn="ctr" eaLnBrk="1" hangingPunct="1">
              <a:buFontTx/>
              <a:buNone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rever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se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s)</a:t>
            </a: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2734951" y="3293051"/>
            <a:ext cx="564777" cy="1317811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113445" y="4410998"/>
            <a:ext cx="2535191" cy="156966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Metóda vráti referenciu na objekt triedy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endParaRPr lang="cs-CZ" sz="2400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8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8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Obr</a:t>
            </a:r>
            <a:r>
              <a:rPr lang="sk-SK" sz="4000"/>
              <a:t>átený reťazec </a:t>
            </a:r>
            <a:r>
              <a:rPr lang="en-US" sz="4000"/>
              <a:t>(2)</a:t>
            </a:r>
            <a:endParaRPr lang="cs-CZ" sz="400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reverse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s) {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		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if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(s ==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null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)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			</a:t>
            </a: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return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null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24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		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result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cs-CZ" sz="2400" dirty="0">
                <a:solidFill>
                  <a:srgbClr val="2A00FF"/>
                </a:solidFill>
                <a:latin typeface="Courier New" pitchFamily="49" charset="0"/>
              </a:rPr>
              <a:t>""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		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for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i=0; i&lt;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s.length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(); i++)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{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			 result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s.charAt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(i) + 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result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en-US" sz="2400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>
                <a:latin typeface="Courier New" pitchFamily="49" charset="0"/>
              </a:rPr>
              <a:t>		}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24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		</a:t>
            </a: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return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result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Ďalšie reťazcové metódy</a:t>
            </a:r>
            <a:endParaRPr lang="cs-CZ" sz="400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dirty="0" err="1">
                <a:solidFill>
                  <a:srgbClr val="FF0000"/>
                </a:solidFill>
              </a:rPr>
              <a:t>substring</a:t>
            </a:r>
            <a:r>
              <a:rPr lang="sk-SK" dirty="0"/>
              <a:t> – vráti referenciu na reťazec, ktorý je </a:t>
            </a:r>
            <a:r>
              <a:rPr lang="sk-SK" dirty="0" err="1"/>
              <a:t>podreťazcom</a:t>
            </a:r>
            <a:r>
              <a:rPr lang="sk-SK" dirty="0"/>
              <a:t> reťazca</a:t>
            </a:r>
          </a:p>
          <a:p>
            <a:pPr eaLnBrk="1" hangingPunct="1">
              <a:lnSpc>
                <a:spcPct val="90000"/>
              </a:lnSpc>
            </a:pPr>
            <a:r>
              <a:rPr lang="sk-SK" dirty="0" err="1">
                <a:solidFill>
                  <a:srgbClr val="FF0000"/>
                </a:solidFill>
              </a:rPr>
              <a:t>trim</a:t>
            </a:r>
            <a:r>
              <a:rPr lang="sk-SK" dirty="0"/>
              <a:t> – vráti referenciu na reťazec, v ktorom odstráni medzery z oboch koncov reťazca</a:t>
            </a:r>
          </a:p>
          <a:p>
            <a:pPr eaLnBrk="1" hangingPunct="1">
              <a:lnSpc>
                <a:spcPct val="90000"/>
              </a:lnSpc>
            </a:pPr>
            <a:r>
              <a:rPr lang="sk-SK" dirty="0" err="1">
                <a:solidFill>
                  <a:srgbClr val="FF0000"/>
                </a:solidFill>
              </a:rPr>
              <a:t>indexOf</a:t>
            </a:r>
            <a:r>
              <a:rPr lang="sk-SK" dirty="0"/>
              <a:t> – vráti pozíciu prvého výskytu zadaného reťazca v reťazci, </a:t>
            </a:r>
            <a:r>
              <a:rPr lang="en-US" dirty="0"/>
              <a:t>-1 </a:t>
            </a:r>
            <a:r>
              <a:rPr lang="en-US" dirty="0" err="1"/>
              <a:t>ak</a:t>
            </a:r>
            <a:r>
              <a:rPr lang="en-US" dirty="0"/>
              <a:t> </a:t>
            </a:r>
            <a:r>
              <a:rPr lang="en-US" dirty="0" err="1"/>
              <a:t>nie</a:t>
            </a:r>
            <a:r>
              <a:rPr lang="en-US" dirty="0"/>
              <a:t> je </a:t>
            </a:r>
            <a:r>
              <a:rPr lang="en-US" dirty="0" err="1"/>
              <a:t>podre</a:t>
            </a:r>
            <a:r>
              <a:rPr lang="sk-SK" dirty="0" err="1"/>
              <a:t>ťazcom</a:t>
            </a:r>
            <a:endParaRPr lang="sk-SK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s = </a:t>
            </a:r>
            <a:r>
              <a:rPr lang="sk-SK" dirty="0">
                <a:solidFill>
                  <a:srgbClr val="2A00FF"/>
                </a:solidFill>
                <a:latin typeface="Courier New" pitchFamily="49" charset="0"/>
              </a:rPr>
              <a:t>"Java je super"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s.toUpperCase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()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» </a:t>
            </a:r>
            <a:r>
              <a:rPr lang="sk-SK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en-US" dirty="0">
                <a:solidFill>
                  <a:srgbClr val="2A00FF"/>
                </a:solidFill>
                <a:latin typeface="Courier New" pitchFamily="49" charset="0"/>
              </a:rPr>
              <a:t>JAVA JE SUPER</a:t>
            </a:r>
            <a:r>
              <a:rPr lang="sk-SK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en-US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s.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substring(2, 7)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» </a:t>
            </a:r>
            <a:r>
              <a:rPr lang="sk-SK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en-US" dirty="0" err="1">
                <a:solidFill>
                  <a:srgbClr val="2A00FF"/>
                </a:solidFill>
                <a:latin typeface="Courier New" pitchFamily="49" charset="0"/>
              </a:rPr>
              <a:t>va</a:t>
            </a:r>
            <a:r>
              <a:rPr lang="en-US" dirty="0">
                <a:solidFill>
                  <a:srgbClr val="2A00FF"/>
                </a:solidFill>
                <a:latin typeface="Courier New" pitchFamily="49" charset="0"/>
              </a:rPr>
              <a:t> je</a:t>
            </a:r>
            <a:r>
              <a:rPr lang="sk-SK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b="1" dirty="0"/>
          </a:p>
          <a:p>
            <a:pPr eaLnBrk="1" hangingPunct="1">
              <a:lnSpc>
                <a:spcPct val="90000"/>
              </a:lnSpc>
            </a:pPr>
            <a:endParaRPr lang="sk-SK" dirty="0"/>
          </a:p>
          <a:p>
            <a:pPr eaLnBrk="1" hangingPunct="1">
              <a:lnSpc>
                <a:spcPct val="90000"/>
              </a:lnSpc>
            </a:pPr>
            <a:endParaRPr lang="sk-SK" dirty="0"/>
          </a:p>
          <a:p>
            <a:pPr eaLnBrk="1" hangingPunct="1">
              <a:lnSpc>
                <a:spcPct val="90000"/>
              </a:lnSpc>
            </a:pPr>
            <a:endParaRPr lang="cs-CZ" dirty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dirty="0"/>
              <a:t>Čo s odpadom</a:t>
            </a:r>
            <a:r>
              <a:rPr lang="en-US" sz="3200" dirty="0"/>
              <a:t>?</a:t>
            </a:r>
            <a:endParaRPr lang="sk-SK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1214183"/>
            <a:ext cx="8574505" cy="5300326"/>
          </a:xfrm>
        </p:spPr>
        <p:txBody>
          <a:bodyPr/>
          <a:lstStyle/>
          <a:p>
            <a:r>
              <a:rPr lang="sk-SK" dirty="0"/>
              <a:t>Naše metódy vytvárajú veľa „odpadu“ vo forme dočasne potrebných objektov triedy 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sk-SK" dirty="0"/>
              <a:t>.</a:t>
            </a:r>
          </a:p>
          <a:p>
            <a:r>
              <a:rPr lang="sk-SK" dirty="0"/>
              <a:t>Riešenie: objekty triedy </a:t>
            </a:r>
            <a:r>
              <a:rPr lang="sk-SK" b="1" dirty="0" err="1">
                <a:solidFill>
                  <a:srgbClr val="FF0000"/>
                </a:solidFill>
                <a:latin typeface="Courier New" pitchFamily="49" charset="0"/>
              </a:rPr>
              <a:t>StringBuilder</a:t>
            </a:r>
            <a:endParaRPr lang="sk-SK" b="1" dirty="0">
              <a:solidFill>
                <a:srgbClr val="FF0000"/>
              </a:solidFill>
            </a:endParaRPr>
          </a:p>
          <a:p>
            <a:r>
              <a:rPr lang="sk-SK" dirty="0"/>
              <a:t>„Zmysel života“ </a:t>
            </a:r>
            <a:r>
              <a:rPr lang="sk-SK" b="1" dirty="0" err="1">
                <a:solidFill>
                  <a:srgbClr val="FF0000"/>
                </a:solidFill>
                <a:latin typeface="Courier New" pitchFamily="49" charset="0"/>
              </a:rPr>
              <a:t>StringBuilder</a:t>
            </a:r>
            <a:r>
              <a:rPr lang="sk-SK" dirty="0" err="1"/>
              <a:t>-ov</a:t>
            </a:r>
            <a:r>
              <a:rPr lang="sk-SK" dirty="0">
                <a:solidFill>
                  <a:schemeClr val="tx1"/>
                </a:solidFill>
                <a:latin typeface="Courier New" pitchFamily="49" charset="0"/>
              </a:rPr>
              <a:t>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u</a:t>
            </a:r>
            <a:r>
              <a:rPr lang="sk-SK" dirty="0">
                <a:solidFill>
                  <a:schemeClr val="tx1"/>
                </a:solidFill>
              </a:rPr>
              <a:t>chovávať postupnosť znakov, ktorú ide meniť 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narozdiel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od</a:t>
            </a:r>
            <a:r>
              <a:rPr lang="en-US" dirty="0">
                <a:solidFill>
                  <a:srgbClr val="FF0000"/>
                </a:solidFill>
              </a:rPr>
              <a:t> String-</a:t>
            </a:r>
            <a:r>
              <a:rPr lang="en-US" dirty="0" err="1">
                <a:solidFill>
                  <a:srgbClr val="FF0000"/>
                </a:solidFill>
              </a:rPr>
              <a:t>ov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ktor</a:t>
            </a:r>
            <a:r>
              <a:rPr lang="sk-SK" dirty="0">
                <a:solidFill>
                  <a:srgbClr val="FF0000"/>
                </a:solidFill>
              </a:rPr>
              <a:t>é žijú s tým obsahom, s ktorým sa „narodia“</a:t>
            </a:r>
            <a:r>
              <a:rPr lang="en-US" dirty="0">
                <a:solidFill>
                  <a:schemeClr val="tx1"/>
                </a:solidFill>
              </a:rPr>
              <a:t>)</a:t>
            </a:r>
            <a:endParaRPr lang="sk-SK" dirty="0">
              <a:solidFill>
                <a:srgbClr val="FF0000"/>
              </a:solidFill>
            </a:endParaRPr>
          </a:p>
          <a:p>
            <a:r>
              <a:rPr lang="sk-SK" dirty="0"/>
              <a:t>Niektoré metódy </a:t>
            </a:r>
            <a:r>
              <a:rPr lang="sk-SK" b="1" dirty="0" err="1">
                <a:solidFill>
                  <a:srgbClr val="FF0000"/>
                </a:solidFill>
                <a:latin typeface="Courier New" pitchFamily="49" charset="0"/>
              </a:rPr>
              <a:t>StringBuilder</a:t>
            </a:r>
            <a:r>
              <a:rPr lang="sk-SK" dirty="0" err="1"/>
              <a:t>-ov</a:t>
            </a:r>
            <a:r>
              <a:rPr lang="sk-SK" dirty="0">
                <a:solidFill>
                  <a:schemeClr val="tx1"/>
                </a:solidFill>
                <a:latin typeface="Courier New" pitchFamily="49" charset="0"/>
              </a:rPr>
              <a:t>:</a:t>
            </a:r>
            <a:endParaRPr lang="sk-SK" i="1" dirty="0">
              <a:solidFill>
                <a:schemeClr val="tx1"/>
              </a:solidFill>
            </a:endParaRP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a</a:t>
            </a:r>
            <a:r>
              <a:rPr lang="sk-SK" i="1" dirty="0" err="1">
                <a:solidFill>
                  <a:srgbClr val="FF0000"/>
                </a:solidFill>
              </a:rPr>
              <a:t>ppend</a:t>
            </a:r>
            <a:r>
              <a:rPr lang="sk-SK" i="1" dirty="0">
                <a:solidFill>
                  <a:srgbClr val="FF0000"/>
                </a:solidFill>
              </a:rPr>
              <a:t> </a:t>
            </a:r>
            <a:r>
              <a:rPr lang="en-US" dirty="0"/>
              <a:t>– pr</a:t>
            </a:r>
            <a:r>
              <a:rPr lang="sk-SK" dirty="0" err="1"/>
              <a:t>ilepí</a:t>
            </a:r>
            <a:r>
              <a:rPr lang="sk-SK" dirty="0"/>
              <a:t> reťazec</a:t>
            </a:r>
            <a:r>
              <a:rPr lang="en-US" dirty="0"/>
              <a:t>/</a:t>
            </a:r>
            <a:r>
              <a:rPr lang="en-US" dirty="0" err="1"/>
              <a:t>znak</a:t>
            </a:r>
            <a:r>
              <a:rPr lang="en-US" dirty="0"/>
              <a:t>/</a:t>
            </a:r>
            <a:r>
              <a:rPr lang="sk-SK" dirty="0"/>
              <a:t>číslo... na koniec </a:t>
            </a:r>
          </a:p>
          <a:p>
            <a:pPr lvl="1"/>
            <a:r>
              <a:rPr lang="sk-SK" i="1" dirty="0" err="1">
                <a:solidFill>
                  <a:srgbClr val="FF0000"/>
                </a:solidFill>
              </a:rPr>
              <a:t>insert</a:t>
            </a:r>
            <a:r>
              <a:rPr lang="sk-SK" dirty="0"/>
              <a:t> </a:t>
            </a:r>
            <a:r>
              <a:rPr lang="en-US" dirty="0"/>
              <a:t>– </a:t>
            </a:r>
            <a:r>
              <a:rPr lang="en-US" dirty="0" err="1"/>
              <a:t>vlo</a:t>
            </a:r>
            <a:r>
              <a:rPr lang="sk-SK" dirty="0" err="1"/>
              <a:t>ží</a:t>
            </a:r>
            <a:r>
              <a:rPr lang="sk-SK" dirty="0"/>
              <a:t> reťazec</a:t>
            </a:r>
            <a:r>
              <a:rPr lang="en-US" dirty="0"/>
              <a:t>/</a:t>
            </a:r>
            <a:r>
              <a:rPr lang="en-US" dirty="0" err="1"/>
              <a:t>znak</a:t>
            </a:r>
            <a:r>
              <a:rPr lang="en-US" dirty="0"/>
              <a:t>/</a:t>
            </a:r>
            <a:r>
              <a:rPr lang="sk-SK" dirty="0"/>
              <a:t>číslo na zadaný index</a:t>
            </a:r>
          </a:p>
          <a:p>
            <a:pPr lvl="1"/>
            <a:r>
              <a:rPr lang="sk-SK" i="1" dirty="0" err="1">
                <a:solidFill>
                  <a:srgbClr val="FF0000"/>
                </a:solidFill>
              </a:rPr>
              <a:t>toString</a:t>
            </a:r>
            <a:r>
              <a:rPr lang="sk-SK" dirty="0"/>
              <a:t> </a:t>
            </a:r>
            <a:r>
              <a:rPr lang="en-US" dirty="0"/>
              <a:t>– </a:t>
            </a:r>
            <a:r>
              <a:rPr lang="en-US" dirty="0" err="1"/>
              <a:t>vytvor</a:t>
            </a:r>
            <a:r>
              <a:rPr lang="sk-SK" dirty="0"/>
              <a:t>í reťazec podľa aktuálneho obsahu</a:t>
            </a:r>
          </a:p>
          <a:p>
            <a:pPr lvl="1"/>
            <a:endParaRPr lang="sk-SK" dirty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Duplikovanie</a:t>
            </a:r>
            <a:r>
              <a:rPr lang="en-US" dirty="0"/>
              <a:t> re</a:t>
            </a:r>
            <a:r>
              <a:rPr lang="sk-SK" dirty="0" err="1"/>
              <a:t>ťazcov</a:t>
            </a:r>
            <a:r>
              <a:rPr lang="en-US" dirty="0"/>
              <a:t> (</a:t>
            </a:r>
            <a:r>
              <a:rPr lang="sk-SK" dirty="0"/>
              <a:t>3</a:t>
            </a:r>
            <a:r>
              <a:rPr lang="en-US" dirty="0"/>
              <a:t>)</a:t>
            </a:r>
            <a:endParaRPr lang="sk-SK" dirty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duplicate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sk-SK" sz="2000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s, 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urier New" pitchFamily="49" charset="0"/>
              </a:rPr>
              <a:t>pocet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) 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{</a:t>
            </a:r>
            <a:endParaRPr lang="sk-SK" sz="2000" dirty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buNone/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	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	</a:t>
            </a:r>
            <a:r>
              <a:rPr lang="sk-SK" sz="2000" dirty="0" err="1">
                <a:solidFill>
                  <a:srgbClr val="000000"/>
                </a:solidFill>
                <a:latin typeface="Courier New"/>
              </a:rPr>
              <a:t>StringBuilder</a:t>
            </a:r>
            <a:r>
              <a:rPr lang="sk-SK" sz="20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urier New"/>
              </a:rPr>
              <a:t>sb</a:t>
            </a:r>
            <a:r>
              <a:rPr lang="sk-SK" sz="2000" dirty="0">
                <a:solidFill>
                  <a:srgbClr val="000000"/>
                </a:solidFill>
                <a:latin typeface="Courier New"/>
              </a:rPr>
              <a:t> = </a:t>
            </a:r>
            <a:r>
              <a:rPr lang="sk-SK" sz="2000" b="1" dirty="0">
                <a:solidFill>
                  <a:srgbClr val="7F0055"/>
                </a:solidFill>
                <a:latin typeface="Courier New"/>
              </a:rPr>
              <a:t>new</a:t>
            </a:r>
            <a:r>
              <a:rPr lang="sk-SK" sz="20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urier New"/>
              </a:rPr>
              <a:t>StringBuilder</a:t>
            </a:r>
            <a:r>
              <a:rPr lang="sk-SK" sz="2000" dirty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pPr>
              <a:buNone/>
            </a:pPr>
            <a:r>
              <a:rPr lang="sk-SK" sz="2000" b="1" dirty="0">
                <a:solidFill>
                  <a:srgbClr val="7F0055"/>
                </a:solidFill>
                <a:latin typeface="Courier New"/>
              </a:rPr>
              <a:t>		</a:t>
            </a:r>
          </a:p>
          <a:p>
            <a:pPr>
              <a:buNone/>
            </a:pPr>
            <a:r>
              <a:rPr lang="sk-SK" sz="2000" b="1" dirty="0">
                <a:solidFill>
                  <a:srgbClr val="7F0055"/>
                </a:solidFill>
                <a:latin typeface="Courier New"/>
              </a:rPr>
              <a:t>		</a:t>
            </a:r>
            <a:r>
              <a:rPr lang="nn-NO" sz="2000" b="1" dirty="0">
                <a:solidFill>
                  <a:srgbClr val="7F0055"/>
                </a:solidFill>
                <a:latin typeface="Courier New"/>
              </a:rPr>
              <a:t>for</a:t>
            </a:r>
            <a:r>
              <a:rPr lang="nn-NO" sz="2000" b="1" dirty="0">
                <a:solidFill>
                  <a:srgbClr val="000000"/>
                </a:solidFill>
                <a:latin typeface="Courier New"/>
              </a:rPr>
              <a:t> (</a:t>
            </a:r>
            <a:r>
              <a:rPr lang="nn-NO" sz="2000" b="1" dirty="0">
                <a:solidFill>
                  <a:srgbClr val="7F0055"/>
                </a:solidFill>
                <a:latin typeface="Courier New"/>
              </a:rPr>
              <a:t>int</a:t>
            </a:r>
            <a:r>
              <a:rPr lang="nn-NO" sz="20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nn-NO" sz="2000" dirty="0">
                <a:solidFill>
                  <a:srgbClr val="000000"/>
                </a:solidFill>
                <a:latin typeface="Courier New"/>
              </a:rPr>
              <a:t>i=0; i&lt;n; i++) {</a:t>
            </a:r>
          </a:p>
          <a:p>
            <a:pPr>
              <a:buNone/>
            </a:pPr>
            <a:r>
              <a:rPr lang="sk-SK" sz="2000" dirty="0">
                <a:solidFill>
                  <a:srgbClr val="000000"/>
                </a:solidFill>
                <a:latin typeface="Courier New"/>
              </a:rPr>
              <a:t>			</a:t>
            </a:r>
            <a:r>
              <a:rPr lang="sk-SK" sz="2000" dirty="0" err="1">
                <a:solidFill>
                  <a:srgbClr val="000000"/>
                </a:solidFill>
                <a:latin typeface="Courier New"/>
              </a:rPr>
              <a:t>sb.append</a:t>
            </a:r>
            <a:r>
              <a:rPr lang="sk-SK" sz="2000" dirty="0">
                <a:solidFill>
                  <a:srgbClr val="000000"/>
                </a:solidFill>
                <a:latin typeface="Courier New"/>
              </a:rPr>
              <a:t>(s);</a:t>
            </a:r>
          </a:p>
          <a:p>
            <a:pPr>
              <a:buNone/>
            </a:pPr>
            <a:r>
              <a:rPr lang="sk-SK" sz="2000" dirty="0">
                <a:solidFill>
                  <a:srgbClr val="000000"/>
                </a:solidFill>
                <a:latin typeface="Courier New"/>
              </a:rPr>
              <a:t>		}</a:t>
            </a:r>
            <a:endParaRPr lang="sk-SK" sz="2000" b="1" dirty="0">
              <a:solidFill>
                <a:srgbClr val="7F0055"/>
              </a:solidFill>
              <a:latin typeface="Courier New"/>
            </a:endParaRPr>
          </a:p>
          <a:p>
            <a:pPr>
              <a:buNone/>
            </a:pPr>
            <a:r>
              <a:rPr lang="sk-SK" sz="2000" b="1" dirty="0">
                <a:solidFill>
                  <a:srgbClr val="7F0055"/>
                </a:solidFill>
                <a:latin typeface="Courier New"/>
              </a:rPr>
              <a:t>		</a:t>
            </a:r>
          </a:p>
          <a:p>
            <a:pPr>
              <a:buNone/>
            </a:pPr>
            <a:r>
              <a:rPr lang="sk-SK" sz="2000" b="1" dirty="0">
                <a:solidFill>
                  <a:srgbClr val="7F0055"/>
                </a:solidFill>
                <a:latin typeface="Courier New"/>
              </a:rPr>
              <a:t>		</a:t>
            </a:r>
            <a:r>
              <a:rPr lang="sk-SK" sz="2000" b="1" dirty="0" err="1">
                <a:solidFill>
                  <a:srgbClr val="7F0055"/>
                </a:solidFill>
                <a:latin typeface="Courier New"/>
              </a:rPr>
              <a:t>return</a:t>
            </a:r>
            <a:r>
              <a:rPr lang="sk-SK" sz="20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urier New"/>
              </a:rPr>
              <a:t>sb.toString</a:t>
            </a:r>
            <a:r>
              <a:rPr lang="sk-SK" sz="2000" dirty="0">
                <a:solidFill>
                  <a:srgbClr val="000000"/>
                </a:solidFill>
                <a:latin typeface="Courier New"/>
              </a:rPr>
              <a:t>();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k-SK" sz="2000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2000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 flipV="1">
            <a:off x="5674659" y="2043952"/>
            <a:ext cx="788888" cy="1066796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205396" y="2474620"/>
            <a:ext cx="2741379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Vytvoríme objekt na uchovanie postupnosti znakov, ktorý možno „meniť“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 flipH="1" flipV="1">
            <a:off x="4258235" y="3227294"/>
            <a:ext cx="1846724" cy="100404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934635" y="4124126"/>
            <a:ext cx="2976281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Prilepíme na koniec postupnosti znakov v </a:t>
            </a:r>
            <a:r>
              <a:rPr lang="sk-SK" dirty="0" err="1">
                <a:solidFill>
                  <a:srgbClr val="000000"/>
                </a:solidFill>
                <a:latin typeface="Courier New"/>
              </a:rPr>
              <a:t>sb</a:t>
            </a:r>
            <a:r>
              <a:rPr lang="sk-SK" dirty="0">
                <a:latin typeface="Trebuchet MS" pitchFamily="34" charset="0"/>
              </a:rPr>
              <a:t> celý obsah reťazca 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s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flipH="1" flipV="1">
            <a:off x="3281082" y="4643718"/>
            <a:ext cx="1721218" cy="110265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607858" y="5406080"/>
            <a:ext cx="3998260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Necháme „meniteľnú“ postupnosť znakov </a:t>
            </a:r>
            <a:r>
              <a:rPr lang="sk-SK" dirty="0" err="1">
                <a:solidFill>
                  <a:srgbClr val="000000"/>
                </a:solidFill>
                <a:latin typeface="Courier New"/>
              </a:rPr>
              <a:t>sb</a:t>
            </a:r>
            <a:r>
              <a:rPr lang="sk-SK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sk-SK" dirty="0">
                <a:latin typeface="Trebuchet MS" pitchFamily="34" charset="0"/>
              </a:rPr>
              <a:t>vytvoriť objekt triedy 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dirty="0">
                <a:latin typeface="Trebuchet MS" pitchFamily="34" charset="0"/>
              </a:rPr>
              <a:t>podľa aktuálneho obsahu 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Kde </a:t>
            </a:r>
            <a:r>
              <a:rPr lang="sk-SK" sz="4000"/>
              <a:t>nájsť viac informácií</a:t>
            </a:r>
            <a:endParaRPr lang="cs-CZ" sz="4000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5725" y="3746500"/>
            <a:ext cx="4646613" cy="2398713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2" name="Obrázok 1">
            <a:extLst>
              <a:ext uri="{FF2B5EF4-FFF2-40B4-BE49-F238E27FC236}">
                <a16:creationId xmlns:a16="http://schemas.microsoft.com/office/drawing/2014/main" id="{916F676D-AE1F-4447-8DC2-F34144D7B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621" y="1499044"/>
            <a:ext cx="5924550" cy="2085975"/>
          </a:xfrm>
          <a:prstGeom prst="rect">
            <a:avLst/>
          </a:prstGeom>
        </p:spPr>
      </p:pic>
    </p:spTree>
  </p:cSld>
  <p:clrMapOvr>
    <a:masterClrMapping/>
  </p:clrMapOvr>
  <p:transition spd="med"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dirty="0"/>
              <a:t>Referenčná </a:t>
            </a:r>
            <a:r>
              <a:rPr lang="en-US" sz="3200" dirty="0"/>
              <a:t>vs. prim. </a:t>
            </a:r>
            <a:r>
              <a:rPr lang="sk-SK" sz="3200" dirty="0"/>
              <a:t>p</a:t>
            </a:r>
            <a:r>
              <a:rPr lang="en-US" sz="3200" dirty="0" err="1"/>
              <a:t>remenn</a:t>
            </a:r>
            <a:r>
              <a:rPr lang="sk-SK" sz="3200" dirty="0"/>
              <a:t>á</a:t>
            </a:r>
          </a:p>
        </p:txBody>
      </p:sp>
      <p:sp>
        <p:nvSpPr>
          <p:cNvPr id="8199" name="AutoShape 11"/>
          <p:cNvSpPr>
            <a:spLocks noChangeArrowheads="1"/>
          </p:cNvSpPr>
          <p:nvPr/>
        </p:nvSpPr>
        <p:spPr bwMode="auto">
          <a:xfrm>
            <a:off x="1333500" y="3921125"/>
            <a:ext cx="2003425" cy="928688"/>
          </a:xfrm>
          <a:prstGeom prst="cloudCallout">
            <a:avLst>
              <a:gd name="adj1" fmla="val -46593"/>
              <a:gd name="adj2" fmla="val -487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r>
              <a:rPr lang="cs-CZ" sz="2400" b="1">
                <a:latin typeface="Courier New" pitchFamily="49" charset="0"/>
              </a:rPr>
              <a:t>  </a:t>
            </a:r>
          </a:p>
        </p:txBody>
      </p:sp>
      <p:sp>
        <p:nvSpPr>
          <p:cNvPr id="8200" name="Rectangle 11"/>
          <p:cNvSpPr>
            <a:spLocks noChangeArrowheads="1"/>
          </p:cNvSpPr>
          <p:nvPr/>
        </p:nvSpPr>
        <p:spPr bwMode="auto">
          <a:xfrm>
            <a:off x="982663" y="5827713"/>
            <a:ext cx="76850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Color </a:t>
            </a:r>
            <a:r>
              <a:rPr lang="en-US" sz="2400" dirty="0" err="1">
                <a:solidFill>
                  <a:srgbClr val="000000"/>
                </a:solidFill>
                <a:latin typeface="Courier New" pitchFamily="49" charset="0"/>
              </a:rPr>
              <a:t>farba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Color(100, 30, 80);</a:t>
            </a:r>
          </a:p>
        </p:txBody>
      </p:sp>
      <p:sp>
        <p:nvSpPr>
          <p:cNvPr id="8201" name="Rectangle 12"/>
          <p:cNvSpPr>
            <a:spLocks noChangeArrowheads="1"/>
          </p:cNvSpPr>
          <p:nvPr/>
        </p:nvSpPr>
        <p:spPr bwMode="auto">
          <a:xfrm>
            <a:off x="1906588" y="4183063"/>
            <a:ext cx="827087" cy="369887"/>
          </a:xfrm>
          <a:prstGeom prst="rect">
            <a:avLst/>
          </a:prstGeom>
          <a:solidFill>
            <a:srgbClr val="641E50"/>
          </a:solidFill>
          <a:ln w="76200" algn="ctr">
            <a:noFill/>
            <a:round/>
            <a:headEnd type="none" w="sm" len="sm"/>
            <a:tailEnd type="triangle" w="lg" len="lg"/>
          </a:ln>
        </p:spPr>
        <p:txBody>
          <a:bodyPr>
            <a:spAutoFit/>
          </a:bodyPr>
          <a:lstStyle/>
          <a:p>
            <a:endParaRPr lang="sk-SK"/>
          </a:p>
        </p:txBody>
      </p:sp>
      <p:sp>
        <p:nvSpPr>
          <p:cNvPr id="8203" name="Rectangle 14"/>
          <p:cNvSpPr>
            <a:spLocks noChangeArrowheads="1"/>
          </p:cNvSpPr>
          <p:nvPr/>
        </p:nvSpPr>
        <p:spPr bwMode="auto">
          <a:xfrm>
            <a:off x="4878202" y="1316504"/>
            <a:ext cx="38623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n-US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urier New" pitchFamily="49" charset="0"/>
              </a:rPr>
              <a:t>cislo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= 123;</a:t>
            </a: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779742" y="1895289"/>
            <a:ext cx="2468563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farba</a:t>
            </a: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02505" y="2293868"/>
            <a:ext cx="1930341" cy="584775"/>
          </a:xfrm>
          <a:prstGeom prst="rect">
            <a:avLst/>
          </a:prstGeom>
          <a:gradFill flip="none" rotWithShape="1">
            <a:gsLst>
              <a:gs pos="50000">
                <a:srgbClr val="FFE781"/>
              </a:gs>
              <a:gs pos="100000">
                <a:srgbClr val="FFC000"/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endParaRPr lang="sk-S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02" name="TextBox 13"/>
          <p:cNvSpPr txBox="1">
            <a:spLocks noChangeArrowheads="1"/>
          </p:cNvSpPr>
          <p:nvPr/>
        </p:nvSpPr>
        <p:spPr bwMode="auto">
          <a:xfrm>
            <a:off x="1017027" y="2428316"/>
            <a:ext cx="172617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ourier New" pitchFamily="49" charset="0"/>
              </a:rPr>
              <a:t>Color@10034788</a:t>
            </a:r>
            <a:endParaRPr lang="sk-SK" sz="1400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6006166" y="2298701"/>
            <a:ext cx="2468563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cislo</a:t>
            </a: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28929" y="2697280"/>
            <a:ext cx="1930341" cy="584775"/>
          </a:xfrm>
          <a:prstGeom prst="rect">
            <a:avLst/>
          </a:prstGeom>
          <a:gradFill flip="none" rotWithShape="1">
            <a:gsLst>
              <a:gs pos="50000">
                <a:srgbClr val="FFE781"/>
              </a:gs>
              <a:gs pos="100000">
                <a:srgbClr val="FFC000"/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endParaRPr lang="sk-S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13"/>
          <p:cNvSpPr txBox="1">
            <a:spLocks noChangeArrowheads="1"/>
          </p:cNvSpPr>
          <p:nvPr/>
        </p:nvSpPr>
        <p:spPr bwMode="auto">
          <a:xfrm>
            <a:off x="6243451" y="2831728"/>
            <a:ext cx="17261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123</a:t>
            </a:r>
            <a:endParaRPr lang="sk-SK" sz="1800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 flipH="1">
            <a:off x="2796988" y="2385008"/>
            <a:ext cx="924982" cy="232686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31" name="Line 5"/>
          <p:cNvSpPr>
            <a:spLocks noChangeShapeType="1"/>
          </p:cNvSpPr>
          <p:nvPr/>
        </p:nvSpPr>
        <p:spPr bwMode="auto">
          <a:xfrm>
            <a:off x="4823012" y="2393576"/>
            <a:ext cx="1299882" cy="573742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3513617" y="2148912"/>
            <a:ext cx="1587300" cy="40011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latin typeface="Trebuchet MS" pitchFamily="34" charset="0"/>
              </a:rPr>
              <a:t>Premenn</a:t>
            </a:r>
            <a:r>
              <a:rPr lang="sk-SK" dirty="0">
                <a:latin typeface="Trebuchet MS" pitchFamily="34" charset="0"/>
              </a:rPr>
              <a:t>á</a:t>
            </a:r>
            <a:endParaRPr lang="cs-CZ" b="1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32" name="Line 5"/>
          <p:cNvSpPr>
            <a:spLocks noChangeShapeType="1"/>
          </p:cNvSpPr>
          <p:nvPr/>
        </p:nvSpPr>
        <p:spPr bwMode="auto">
          <a:xfrm flipH="1" flipV="1">
            <a:off x="3379694" y="4455459"/>
            <a:ext cx="1597336" cy="19762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4912112" y="4327336"/>
            <a:ext cx="2806500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sk-SK" dirty="0">
                <a:latin typeface="Trebuchet MS" pitchFamily="34" charset="0"/>
              </a:rPr>
              <a:t>Objekt </a:t>
            </a:r>
            <a:r>
              <a:rPr lang="en-US" dirty="0" err="1">
                <a:latin typeface="Trebuchet MS" pitchFamily="34" charset="0"/>
              </a:rPr>
              <a:t>triedy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Color</a:t>
            </a:r>
            <a:r>
              <a:rPr lang="en-US" dirty="0">
                <a:latin typeface="Trebuchet MS" pitchFamily="34" charset="0"/>
              </a:rPr>
              <a:t> (</a:t>
            </a:r>
            <a:r>
              <a:rPr lang="sk-SK" dirty="0">
                <a:latin typeface="Trebuchet MS" pitchFamily="34" charset="0"/>
              </a:rPr>
              <a:t>„vo svete objektov“</a:t>
            </a:r>
            <a:r>
              <a:rPr lang="en-US" dirty="0">
                <a:latin typeface="Trebuchet MS" pitchFamily="34" charset="0"/>
              </a:rPr>
              <a:t>)</a:t>
            </a:r>
            <a:endParaRPr lang="cs-CZ" b="1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34" name="Line 5"/>
          <p:cNvSpPr>
            <a:spLocks noChangeShapeType="1"/>
          </p:cNvSpPr>
          <p:nvPr/>
        </p:nvSpPr>
        <p:spPr bwMode="auto">
          <a:xfrm>
            <a:off x="1631576" y="2707341"/>
            <a:ext cx="313765" cy="1299883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 animBg="1"/>
      <p:bldP spid="8200" grpId="0"/>
      <p:bldP spid="8201" grpId="0" animBg="1"/>
      <p:bldP spid="8203" grpId="0"/>
      <p:bldP spid="24" grpId="0"/>
      <p:bldP spid="25" grpId="0" animBg="1"/>
      <p:bldP spid="8202" grpId="0"/>
      <p:bldP spid="26" grpId="0"/>
      <p:bldP spid="27" grpId="0" animBg="1"/>
      <p:bldP spid="28" grpId="0"/>
      <p:bldP spid="29" grpId="0" animBg="1"/>
      <p:bldP spid="31" grpId="0" animBg="1"/>
      <p:bldP spid="30" grpId="0" animBg="1"/>
      <p:bldP spid="32" grpId="0" animBg="1"/>
      <p:bldP spid="33" grpId="0" animBg="1"/>
      <p:bldP spid="3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Na čo treba pamätať</a:t>
            </a:r>
            <a:endParaRPr lang="cs-CZ" sz="400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b="1" dirty="0">
                <a:solidFill>
                  <a:srgbClr val="FF0000"/>
                </a:solidFill>
              </a:rPr>
              <a:t>Reťazce</a:t>
            </a:r>
            <a:r>
              <a:rPr lang="sk-SK" dirty="0"/>
              <a:t> v Jave </a:t>
            </a:r>
            <a:r>
              <a:rPr lang="en-US" dirty="0"/>
              <a:t>(</a:t>
            </a:r>
            <a:r>
              <a:rPr lang="en-US" dirty="0" err="1"/>
              <a:t>oproti</a:t>
            </a:r>
            <a:r>
              <a:rPr lang="en-US" dirty="0"/>
              <a:t> in</a:t>
            </a:r>
            <a:r>
              <a:rPr lang="sk-SK" dirty="0" err="1"/>
              <a:t>ým</a:t>
            </a:r>
            <a:r>
              <a:rPr lang="sk-SK" dirty="0"/>
              <a:t> jazykom</a:t>
            </a:r>
            <a:r>
              <a:rPr lang="en-US" dirty="0"/>
              <a:t>) </a:t>
            </a:r>
            <a:r>
              <a:rPr lang="en-US" b="1" dirty="0">
                <a:solidFill>
                  <a:srgbClr val="FF0000"/>
                </a:solidFill>
              </a:rPr>
              <a:t>s</a:t>
            </a:r>
            <a:r>
              <a:rPr lang="sk-SK" b="1" dirty="0">
                <a:solidFill>
                  <a:srgbClr val="FF0000"/>
                </a:solidFill>
              </a:rPr>
              <a:t>ú objekty</a:t>
            </a:r>
            <a:r>
              <a:rPr lang="sk-SK" dirty="0"/>
              <a:t> triedy 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endParaRPr lang="sk-SK" dirty="0"/>
          </a:p>
          <a:p>
            <a:pPr eaLnBrk="1" hangingPunct="1"/>
            <a:r>
              <a:rPr lang="sk-SK" dirty="0"/>
              <a:t>Java má pre „lenivých“ programátorov „skratky“</a:t>
            </a:r>
          </a:p>
          <a:p>
            <a:pPr eaLnBrk="1" hangingPunct="1"/>
            <a:r>
              <a:rPr lang="sk-SK" dirty="0"/>
              <a:t>Obsah 2 reťazcov sa porovnáva na zhodu pomocou metódy </a:t>
            </a:r>
            <a:r>
              <a:rPr lang="sk-SK" b="1" dirty="0" err="1">
                <a:solidFill>
                  <a:srgbClr val="FF0000"/>
                </a:solidFill>
              </a:rPr>
              <a:t>equals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err="1"/>
              <a:t>nie</a:t>
            </a:r>
            <a:r>
              <a:rPr lang="en-US" dirty="0"/>
              <a:t> ==)</a:t>
            </a:r>
          </a:p>
          <a:p>
            <a:pPr eaLnBrk="1" hangingPunct="1"/>
            <a:r>
              <a:rPr lang="en-US" dirty="0" err="1"/>
              <a:t>Objekt</a:t>
            </a:r>
            <a:r>
              <a:rPr lang="en-US" dirty="0"/>
              <a:t> </a:t>
            </a:r>
            <a:r>
              <a:rPr lang="en-US" dirty="0" err="1"/>
              <a:t>triedy</a:t>
            </a:r>
            <a:r>
              <a:rPr lang="en-US" dirty="0"/>
              <a:t> 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 err="1"/>
              <a:t>nikdy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sk-SK" dirty="0"/>
              <a:t>čas svojho života </a:t>
            </a:r>
            <a:r>
              <a:rPr lang="sk-SK" b="1" dirty="0">
                <a:solidFill>
                  <a:srgbClr val="FF0000"/>
                </a:solidFill>
              </a:rPr>
              <a:t>nemení svoj obsah</a:t>
            </a:r>
          </a:p>
          <a:p>
            <a:pPr eaLnBrk="1" hangingPunct="1"/>
            <a:r>
              <a:rPr lang="sk-SK" dirty="0" err="1"/>
              <a:t>Reťazcové</a:t>
            </a:r>
            <a:r>
              <a:rPr lang="sk-SK" dirty="0"/>
              <a:t> metódy zvyčajne vrátia </a:t>
            </a:r>
            <a:r>
              <a:rPr lang="sk-SK" b="1" dirty="0">
                <a:solidFill>
                  <a:srgbClr val="FF0000"/>
                </a:solidFill>
              </a:rPr>
              <a:t>referenciu na novovytvorený</a:t>
            </a:r>
            <a:r>
              <a:rPr lang="sk-SK" dirty="0"/>
              <a:t> reťazec so „správnym“ obsahom</a:t>
            </a:r>
          </a:p>
          <a:p>
            <a:pPr eaLnBrk="1" hangingPunct="1"/>
            <a:endParaRPr lang="cs-CZ" dirty="0"/>
          </a:p>
        </p:txBody>
      </p:sp>
    </p:spTree>
  </p:cSld>
  <p:clrMapOvr>
    <a:masterClrMapping/>
  </p:clrMapOvr>
  <p:transition spd="med">
    <p:randomBar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Rozširovanie WinPane</a:t>
            </a:r>
            <a:endParaRPr lang="cs-CZ" sz="400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k-SK" dirty="0"/>
          </a:p>
          <a:p>
            <a:pPr eaLnBrk="1" hangingPunct="1"/>
            <a:endParaRPr lang="sk-SK" dirty="0"/>
          </a:p>
          <a:p>
            <a:pPr eaLnBrk="1" hangingPunct="1"/>
            <a:r>
              <a:rPr lang="sk-SK" dirty="0"/>
              <a:t>Nielen korytnačky </a:t>
            </a:r>
            <a:r>
              <a:rPr lang="en-US" dirty="0"/>
              <a:t>(</a:t>
            </a:r>
            <a:r>
              <a:rPr lang="en-US" dirty="0" err="1"/>
              <a:t>triedu</a:t>
            </a:r>
            <a:r>
              <a:rPr lang="en-US" dirty="0"/>
              <a:t> </a:t>
            </a:r>
            <a:r>
              <a:rPr lang="en-US" i="1" dirty="0"/>
              <a:t>Turtle</a:t>
            </a:r>
            <a:r>
              <a:rPr lang="en-US" dirty="0"/>
              <a:t>) </a:t>
            </a:r>
            <a:r>
              <a:rPr lang="en-US" dirty="0" err="1"/>
              <a:t>vieme</a:t>
            </a:r>
            <a:r>
              <a:rPr lang="en-US" dirty="0"/>
              <a:t> </a:t>
            </a:r>
            <a:r>
              <a:rPr lang="sk-SK" dirty="0"/>
              <a:t>rozširovať, ale vieme to spraviť </a:t>
            </a:r>
            <a:r>
              <a:rPr lang="en-US" dirty="0"/>
              <a:t>(</a:t>
            </a:r>
            <a:r>
              <a:rPr lang="en-US" dirty="0" err="1"/>
              <a:t>skoro</a:t>
            </a:r>
            <a:r>
              <a:rPr lang="en-US" dirty="0"/>
              <a:t>) s ka</a:t>
            </a:r>
            <a:r>
              <a:rPr lang="sk-SK" dirty="0" err="1"/>
              <a:t>ždou</a:t>
            </a:r>
            <a:r>
              <a:rPr lang="sk-SK" dirty="0"/>
              <a:t> </a:t>
            </a:r>
            <a:r>
              <a:rPr lang="sk-SK" dirty="0" err="1"/>
              <a:t>Java</a:t>
            </a:r>
            <a:r>
              <a:rPr lang="sk-SK" dirty="0"/>
              <a:t> triedou</a:t>
            </a:r>
            <a:r>
              <a:rPr lang="en-US" dirty="0"/>
              <a:t> …</a:t>
            </a:r>
            <a:endParaRPr lang="sk-SK" dirty="0"/>
          </a:p>
          <a:p>
            <a:pPr eaLnBrk="1" hangingPunct="1"/>
            <a:r>
              <a:rPr lang="sk-SK" dirty="0"/>
              <a:t>Ukážka ...</a:t>
            </a:r>
            <a:endParaRPr lang="en-US" dirty="0"/>
          </a:p>
          <a:p>
            <a:pPr eaLnBrk="1" hangingPunct="1"/>
            <a:endParaRPr lang="cs-CZ" dirty="0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5713" y="3732213"/>
            <a:ext cx="3751262" cy="2687637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Kreslenie bodiek</a:t>
            </a:r>
            <a:endParaRPr lang="cs-CZ" sz="400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Chceme</a:t>
            </a:r>
            <a:r>
              <a:rPr lang="en-US" dirty="0"/>
              <a:t>,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plocha</a:t>
            </a:r>
            <a:r>
              <a:rPr lang="en-US" dirty="0"/>
              <a:t> </a:t>
            </a:r>
            <a:r>
              <a:rPr lang="sk-SK" dirty="0"/>
              <a:t>mala metódu</a:t>
            </a:r>
            <a:br>
              <a:rPr lang="sk-SK" dirty="0"/>
            </a:br>
            <a:r>
              <a:rPr lang="sk-SK" dirty="0"/>
              <a:t>na nakreslenie bodky na zadanej </a:t>
            </a:r>
            <a:br>
              <a:rPr lang="sk-SK" dirty="0"/>
            </a:br>
            <a:r>
              <a:rPr lang="sk-SK" dirty="0"/>
              <a:t>pozícii...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sk-SK" dirty="0"/>
              <a:t>Postup:</a:t>
            </a:r>
          </a:p>
          <a:p>
            <a:pPr lvl="1" eaLnBrk="1" hangingPunct="1"/>
            <a:r>
              <a:rPr lang="sk-SK" dirty="0"/>
              <a:t>Vytvoríme korytnačku na kreslenie</a:t>
            </a:r>
          </a:p>
          <a:p>
            <a:pPr lvl="1" eaLnBrk="1" hangingPunct="1"/>
            <a:r>
              <a:rPr lang="sk-SK" b="1" dirty="0">
                <a:solidFill>
                  <a:srgbClr val="FF0000"/>
                </a:solidFill>
              </a:rPr>
              <a:t>Pridáme</a:t>
            </a:r>
            <a:r>
              <a:rPr lang="sk-SK" dirty="0"/>
              <a:t> ju do kresliacej plochy</a:t>
            </a:r>
          </a:p>
          <a:p>
            <a:pPr lvl="1" eaLnBrk="1" hangingPunct="1"/>
            <a:r>
              <a:rPr lang="sk-SK" dirty="0"/>
              <a:t>Necháme ju nakresliť to, čo treba</a:t>
            </a:r>
          </a:p>
          <a:p>
            <a:pPr lvl="1" eaLnBrk="1" hangingPunct="1"/>
            <a:r>
              <a:rPr lang="sk-SK" dirty="0"/>
              <a:t>Korytnačku </a:t>
            </a:r>
            <a:r>
              <a:rPr lang="sk-SK" b="1" dirty="0">
                <a:solidFill>
                  <a:srgbClr val="FF0000"/>
                </a:solidFill>
              </a:rPr>
              <a:t>odstránime</a:t>
            </a:r>
            <a:r>
              <a:rPr lang="sk-SK" dirty="0"/>
              <a:t> z kresliacej plochy metódou </a:t>
            </a:r>
            <a:r>
              <a:rPr lang="sk-SK" i="1" dirty="0" err="1">
                <a:solidFill>
                  <a:srgbClr val="FF0000"/>
                </a:solidFill>
              </a:rPr>
              <a:t>remove</a:t>
            </a:r>
            <a:r>
              <a:rPr lang="sk-SK" dirty="0"/>
              <a:t> objektov triedy </a:t>
            </a:r>
            <a:r>
              <a:rPr lang="sk-SK" i="1" dirty="0" err="1"/>
              <a:t>WinPane</a:t>
            </a:r>
            <a:endParaRPr lang="sk-SK" dirty="0"/>
          </a:p>
          <a:p>
            <a:pPr lvl="1" eaLnBrk="1" hangingPunct="1"/>
            <a:endParaRPr lang="cs-CZ" dirty="0"/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0213" y="1454150"/>
            <a:ext cx="1995487" cy="133985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Myšacie udalosti v JPAZe</a:t>
            </a:r>
            <a:endParaRPr lang="cs-CZ" sz="4000"/>
          </a:p>
        </p:txBody>
      </p:sp>
      <p:pic>
        <p:nvPicPr>
          <p:cNvPr id="33795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51388" y="1450975"/>
            <a:ext cx="4054475" cy="2654300"/>
          </a:xfrm>
          <a:noFill/>
        </p:spPr>
      </p:pic>
      <p:sp>
        <p:nvSpPr>
          <p:cNvPr id="33796" name="Rectangle 6"/>
          <p:cNvSpPr>
            <a:spLocks noChangeArrowheads="1"/>
          </p:cNvSpPr>
          <p:nvPr/>
        </p:nvSpPr>
        <p:spPr bwMode="auto">
          <a:xfrm>
            <a:off x="458788" y="5108575"/>
            <a:ext cx="8399462" cy="1004888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/>
            <a:r>
              <a:rPr lang="cs-CZ" sz="2400" b="1">
                <a:solidFill>
                  <a:srgbClr val="7F0055"/>
                </a:solidFill>
                <a:latin typeface="Courier New" pitchFamily="49" charset="0"/>
              </a:rPr>
              <a:t>protected</a:t>
            </a:r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b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 onMouseClicked(</a:t>
            </a:r>
            <a:r>
              <a:rPr lang="cs-CZ" sz="2400" b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 x, </a:t>
            </a:r>
            <a:r>
              <a:rPr lang="cs-CZ" sz="2400" b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 y, </a:t>
            </a:r>
          </a:p>
          <a:p>
            <a:pPr algn="l"/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                           MouseEvent detail)</a:t>
            </a:r>
          </a:p>
        </p:txBody>
      </p:sp>
      <p:sp>
        <p:nvSpPr>
          <p:cNvPr id="33797" name="Rectangle 7"/>
          <p:cNvSpPr>
            <a:spLocks noChangeArrowheads="1"/>
          </p:cNvSpPr>
          <p:nvPr/>
        </p:nvSpPr>
        <p:spPr bwMode="auto">
          <a:xfrm>
            <a:off x="328613" y="1525588"/>
            <a:ext cx="4000500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7188" indent="-357188" algn="l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FontTx/>
              <a:buChar char="•"/>
            </a:pPr>
            <a:r>
              <a:rPr lang="sk-SK" sz="2800" dirty="0">
                <a:latin typeface="Trebuchet MS" pitchFamily="34" charset="0"/>
              </a:rPr>
              <a:t>Ak pridáme do triedy rozširujúcej triedu </a:t>
            </a:r>
            <a:r>
              <a:rPr lang="sk-SK" sz="2800" i="1" dirty="0" err="1">
                <a:latin typeface="Trebuchet MS" pitchFamily="34" charset="0"/>
              </a:rPr>
              <a:t>WinPane</a:t>
            </a:r>
            <a:r>
              <a:rPr lang="sk-SK" sz="2800" dirty="0">
                <a:latin typeface="Trebuchet MS" pitchFamily="34" charset="0"/>
              </a:rPr>
              <a:t> metódu so </a:t>
            </a:r>
            <a:r>
              <a:rPr lang="sk-SK" sz="2800" b="1" dirty="0">
                <a:solidFill>
                  <a:srgbClr val="FF0000"/>
                </a:solidFill>
                <a:latin typeface="Trebuchet MS" pitchFamily="34" charset="0"/>
              </a:rPr>
              <a:t>správny menom a parametrami</a:t>
            </a:r>
            <a:r>
              <a:rPr lang="sk-SK" sz="2800" dirty="0">
                <a:latin typeface="Trebuchet MS" pitchFamily="34" charset="0"/>
              </a:rPr>
              <a:t>, vykoná sa vždy pri kliknutí do kresliacej plochy:</a:t>
            </a:r>
            <a:endParaRPr lang="en-US" sz="2800" dirty="0">
              <a:latin typeface="Trebuchet MS" pitchFamily="34" charset="0"/>
            </a:endParaRPr>
          </a:p>
          <a:p>
            <a:pPr marL="357188" indent="-357188" algn="l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FontTx/>
              <a:buChar char="•"/>
            </a:pPr>
            <a:endParaRPr lang="cs-CZ" sz="2800" dirty="0">
              <a:solidFill>
                <a:srgbClr val="000066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Ako to funguje </a:t>
            </a:r>
            <a:r>
              <a:rPr lang="en-US" sz="4000"/>
              <a:t>?</a:t>
            </a:r>
            <a:endParaRPr lang="cs-CZ" sz="4000"/>
          </a:p>
        </p:txBody>
      </p:sp>
      <p:sp>
        <p:nvSpPr>
          <p:cNvPr id="1218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JPAZ je naprogramovan</a:t>
            </a:r>
            <a:r>
              <a:rPr lang="sk-SK"/>
              <a:t>ý tak, že po kliknutí do kresliacej plochy sa zavolá metóda </a:t>
            </a:r>
            <a:r>
              <a:rPr lang="sk-SK" b="1">
                <a:solidFill>
                  <a:srgbClr val="FF0000"/>
                </a:solidFill>
              </a:rPr>
              <a:t>onMouseClicked</a:t>
            </a:r>
            <a:r>
              <a:rPr lang="sk-SK"/>
              <a:t> pričom v parametroch sú užitočné informácie:</a:t>
            </a:r>
          </a:p>
          <a:p>
            <a:pPr lvl="1" eaLnBrk="1" hangingPunct="1">
              <a:lnSpc>
                <a:spcPct val="90000"/>
              </a:lnSpc>
            </a:pPr>
            <a:r>
              <a:rPr lang="sk-SK" b="1">
                <a:solidFill>
                  <a:srgbClr val="FF0000"/>
                </a:solidFill>
              </a:rPr>
              <a:t>x</a:t>
            </a:r>
            <a:r>
              <a:rPr lang="sk-SK"/>
              <a:t> – x-ová súradnica miesta, kam sa kliklo</a:t>
            </a:r>
          </a:p>
          <a:p>
            <a:pPr lvl="1" eaLnBrk="1" hangingPunct="1">
              <a:lnSpc>
                <a:spcPct val="90000"/>
              </a:lnSpc>
            </a:pPr>
            <a:r>
              <a:rPr lang="sk-SK" b="1">
                <a:solidFill>
                  <a:srgbClr val="FF0000"/>
                </a:solidFill>
              </a:rPr>
              <a:t>y</a:t>
            </a:r>
            <a:r>
              <a:rPr lang="sk-SK"/>
              <a:t> – y</a:t>
            </a:r>
            <a:r>
              <a:rPr lang="en-US"/>
              <a:t>-ov</a:t>
            </a:r>
            <a:r>
              <a:rPr lang="sk-SK"/>
              <a:t>á súradnica miesta, kam sa kliklo</a:t>
            </a:r>
          </a:p>
          <a:p>
            <a:pPr lvl="1" eaLnBrk="1" hangingPunct="1">
              <a:lnSpc>
                <a:spcPct val="90000"/>
              </a:lnSpc>
            </a:pPr>
            <a:r>
              <a:rPr lang="sk-SK" b="1">
                <a:solidFill>
                  <a:srgbClr val="FF0000"/>
                </a:solidFill>
              </a:rPr>
              <a:t>detail </a:t>
            </a:r>
            <a:r>
              <a:rPr lang="sk-SK"/>
              <a:t>– referencia na objekt triedy </a:t>
            </a:r>
            <a:r>
              <a:rPr lang="sk-SK" b="1"/>
              <a:t>MouseEvent</a:t>
            </a:r>
            <a:r>
              <a:rPr lang="sk-SK"/>
              <a:t>, kde sú doplňujúce informácie o tom, čo sa stalo</a:t>
            </a:r>
          </a:p>
          <a:p>
            <a:pPr eaLnBrk="1" hangingPunct="1">
              <a:lnSpc>
                <a:spcPct val="90000"/>
              </a:lnSpc>
            </a:pPr>
            <a:endParaRPr lang="sk-SK"/>
          </a:p>
          <a:p>
            <a:pPr eaLnBrk="1" hangingPunct="1">
              <a:lnSpc>
                <a:spcPct val="90000"/>
              </a:lnSpc>
            </a:pPr>
            <a:r>
              <a:rPr lang="sk-SK"/>
              <a:t>Kreslime červené bodky tam, kam sa kliklo ...</a:t>
            </a:r>
            <a:endParaRPr lang="cs-CZ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8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8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MouseEvent objekt</a:t>
            </a:r>
            <a:endParaRPr lang="cs-CZ" sz="400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/>
              <a:t>Čo všetko sa vieme dozvedieť z MouseEvent objektu:</a:t>
            </a:r>
          </a:p>
          <a:p>
            <a:pPr lvl="1" eaLnBrk="1" hangingPunct="1"/>
            <a:r>
              <a:rPr lang="en-US" b="1">
                <a:solidFill>
                  <a:srgbClr val="7F0055"/>
                </a:solidFill>
                <a:latin typeface="Courier New" pitchFamily="49" charset="0"/>
              </a:rPr>
              <a:t>boolean</a:t>
            </a:r>
            <a:r>
              <a:rPr lang="en-US">
                <a:solidFill>
                  <a:srgbClr val="000000"/>
                </a:solidFill>
                <a:latin typeface="Courier New" pitchFamily="49" charset="0"/>
              </a:rPr>
              <a:t> isAltDown()</a:t>
            </a:r>
            <a:r>
              <a:rPr lang="en-US"/>
              <a:t>– </a:t>
            </a:r>
            <a:r>
              <a:rPr lang="sk-SK"/>
              <a:t>či je zatlačený </a:t>
            </a:r>
            <a:r>
              <a:rPr lang="sk-SK" b="1"/>
              <a:t>Alt</a:t>
            </a:r>
            <a:r>
              <a:rPr lang="sk-SK"/>
              <a:t> kláves</a:t>
            </a:r>
            <a:endParaRPr lang="en-US"/>
          </a:p>
          <a:p>
            <a:pPr lvl="1" eaLnBrk="1" hangingPunct="1"/>
            <a:r>
              <a:rPr lang="en-US" b="1">
                <a:solidFill>
                  <a:srgbClr val="7F0055"/>
                </a:solidFill>
                <a:latin typeface="Courier New" pitchFamily="49" charset="0"/>
              </a:rPr>
              <a:t>boolean</a:t>
            </a:r>
            <a:r>
              <a:rPr lang="en-US">
                <a:solidFill>
                  <a:srgbClr val="000000"/>
                </a:solidFill>
                <a:latin typeface="Courier New" pitchFamily="49" charset="0"/>
              </a:rPr>
              <a:t> isControlDown()</a:t>
            </a:r>
            <a:r>
              <a:rPr lang="en-US"/>
              <a:t>– </a:t>
            </a:r>
            <a:r>
              <a:rPr lang="sk-SK"/>
              <a:t>či je zatlačený </a:t>
            </a:r>
            <a:r>
              <a:rPr lang="en-US" b="1"/>
              <a:t>Ctrl</a:t>
            </a:r>
          </a:p>
          <a:p>
            <a:pPr lvl="1" eaLnBrk="1" hangingPunct="1"/>
            <a:r>
              <a:rPr lang="en-US" b="1">
                <a:solidFill>
                  <a:srgbClr val="7F0055"/>
                </a:solidFill>
                <a:latin typeface="Courier New" pitchFamily="49" charset="0"/>
              </a:rPr>
              <a:t>boolean</a:t>
            </a:r>
            <a:r>
              <a:rPr lang="en-US">
                <a:solidFill>
                  <a:srgbClr val="000000"/>
                </a:solidFill>
                <a:latin typeface="Courier New" pitchFamily="49" charset="0"/>
              </a:rPr>
              <a:t> isShiftDown()</a:t>
            </a:r>
            <a:r>
              <a:rPr lang="en-US"/>
              <a:t>– </a:t>
            </a:r>
            <a:r>
              <a:rPr lang="sk-SK"/>
              <a:t>či je zatlačený </a:t>
            </a:r>
            <a:r>
              <a:rPr lang="en-US" b="1"/>
              <a:t>Shift</a:t>
            </a:r>
          </a:p>
          <a:p>
            <a:pPr lvl="1" eaLnBrk="1" hangingPunct="1"/>
            <a:r>
              <a:rPr lang="en-US" b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en-US">
                <a:solidFill>
                  <a:srgbClr val="000000"/>
                </a:solidFill>
                <a:latin typeface="Courier New" pitchFamily="49" charset="0"/>
              </a:rPr>
              <a:t> getButton() </a:t>
            </a:r>
            <a:r>
              <a:rPr lang="en-US"/>
              <a:t>– ktor</a:t>
            </a:r>
            <a:r>
              <a:rPr lang="sk-SK"/>
              <a:t>ým tlačidlom sa kliklo:</a:t>
            </a:r>
          </a:p>
          <a:p>
            <a:pPr lvl="2" eaLnBrk="1" hangingPunct="1"/>
            <a:r>
              <a:rPr lang="en-US">
                <a:solidFill>
                  <a:srgbClr val="000000"/>
                </a:solidFill>
                <a:latin typeface="Courier New" pitchFamily="49" charset="0"/>
              </a:rPr>
              <a:t>MouseEvent.BUTTON1 </a:t>
            </a:r>
            <a:r>
              <a:rPr lang="sk-SK">
                <a:solidFill>
                  <a:srgbClr val="000000"/>
                </a:solidFill>
                <a:latin typeface="Courier New" pitchFamily="49" charset="0"/>
              </a:rPr>
              <a:t>– </a:t>
            </a:r>
            <a:r>
              <a:rPr lang="sk-SK"/>
              <a:t>ľavé tlačidlo myši</a:t>
            </a:r>
            <a:r>
              <a:rPr lang="en-US">
                <a:solidFill>
                  <a:srgbClr val="000000"/>
                </a:solidFill>
                <a:latin typeface="Courier New" pitchFamily="49" charset="0"/>
              </a:rPr>
              <a:t> </a:t>
            </a:r>
            <a:endParaRPr lang="sk-SK">
              <a:solidFill>
                <a:srgbClr val="000000"/>
              </a:solidFill>
              <a:latin typeface="Courier New" pitchFamily="49" charset="0"/>
            </a:endParaRPr>
          </a:p>
          <a:p>
            <a:pPr lvl="2" eaLnBrk="1" hangingPunct="1"/>
            <a:r>
              <a:rPr lang="en-US">
                <a:solidFill>
                  <a:srgbClr val="000000"/>
                </a:solidFill>
                <a:latin typeface="Courier New" pitchFamily="49" charset="0"/>
              </a:rPr>
              <a:t>MouseEvent.BUTTON2 </a:t>
            </a:r>
            <a:r>
              <a:rPr lang="sk-SK">
                <a:solidFill>
                  <a:srgbClr val="000000"/>
                </a:solidFill>
                <a:latin typeface="Courier New" pitchFamily="49" charset="0"/>
              </a:rPr>
              <a:t>– </a:t>
            </a:r>
            <a:r>
              <a:rPr lang="sk-SK"/>
              <a:t>stredné tlačidlo myši</a:t>
            </a:r>
            <a:endParaRPr lang="sk-SK">
              <a:solidFill>
                <a:srgbClr val="000000"/>
              </a:solidFill>
              <a:latin typeface="Courier New" pitchFamily="49" charset="0"/>
            </a:endParaRPr>
          </a:p>
          <a:p>
            <a:pPr lvl="2" eaLnBrk="1" hangingPunct="1"/>
            <a:r>
              <a:rPr lang="en-US">
                <a:solidFill>
                  <a:srgbClr val="000000"/>
                </a:solidFill>
                <a:latin typeface="Courier New" pitchFamily="49" charset="0"/>
              </a:rPr>
              <a:t>MouseEvent.BUTTON3 </a:t>
            </a:r>
            <a:r>
              <a:rPr lang="sk-SK">
                <a:solidFill>
                  <a:srgbClr val="000000"/>
                </a:solidFill>
                <a:latin typeface="Courier New" pitchFamily="49" charset="0"/>
              </a:rPr>
              <a:t>– </a:t>
            </a:r>
            <a:r>
              <a:rPr lang="sk-SK"/>
              <a:t>pravé tlačidlo myši</a:t>
            </a:r>
            <a:endParaRPr lang="cs-CZ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Využitie MouseEvent</a:t>
            </a:r>
            <a:endParaRPr lang="cs-CZ" sz="400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sz="1800" b="1">
                <a:solidFill>
                  <a:srgbClr val="7F0055"/>
                </a:solidFill>
                <a:latin typeface="Courier New" pitchFamily="49" charset="0"/>
              </a:rPr>
              <a:t>protected</a:t>
            </a:r>
            <a:r>
              <a:rPr lang="cs-CZ" sz="180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1800" b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cs-CZ" sz="1800">
                <a:solidFill>
                  <a:srgbClr val="000000"/>
                </a:solidFill>
                <a:latin typeface="Courier New" pitchFamily="49" charset="0"/>
              </a:rPr>
              <a:t> onMouseClicked(</a:t>
            </a:r>
            <a:r>
              <a:rPr lang="cs-CZ" sz="1800" b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sz="1800">
                <a:solidFill>
                  <a:srgbClr val="000000"/>
                </a:solidFill>
                <a:latin typeface="Courier New" pitchFamily="49" charset="0"/>
              </a:rPr>
              <a:t> x, </a:t>
            </a:r>
            <a:r>
              <a:rPr lang="cs-CZ" sz="1800" b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sz="1800">
                <a:solidFill>
                  <a:srgbClr val="000000"/>
                </a:solidFill>
                <a:latin typeface="Courier New" pitchFamily="49" charset="0"/>
              </a:rPr>
              <a:t> y, </a:t>
            </a:r>
          </a:p>
          <a:p>
            <a:pPr eaLnBrk="1" hangingPunct="1">
              <a:buFontTx/>
              <a:buNone/>
            </a:pPr>
            <a:r>
              <a:rPr lang="cs-CZ" sz="1800">
                <a:solidFill>
                  <a:srgbClr val="000000"/>
                </a:solidFill>
                <a:latin typeface="Courier New" pitchFamily="49" charset="0"/>
              </a:rPr>
              <a:t>						MouseEvent detail) {</a:t>
            </a:r>
            <a:endParaRPr lang="cs-CZ" sz="180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sz="1800" b="1">
                <a:solidFill>
                  <a:srgbClr val="7F0055"/>
                </a:solidFill>
                <a:latin typeface="Courier New" pitchFamily="49" charset="0"/>
              </a:rPr>
              <a:t>		</a:t>
            </a:r>
          </a:p>
          <a:p>
            <a:pPr eaLnBrk="1" hangingPunct="1">
              <a:buFontTx/>
              <a:buNone/>
            </a:pPr>
            <a:r>
              <a:rPr lang="cs-CZ" sz="1800" b="1">
                <a:solidFill>
                  <a:srgbClr val="7F0055"/>
                </a:solidFill>
                <a:latin typeface="Courier New" pitchFamily="49" charset="0"/>
              </a:rPr>
              <a:t>		if</a:t>
            </a:r>
            <a:r>
              <a:rPr lang="cs-CZ" sz="1800">
                <a:solidFill>
                  <a:srgbClr val="000000"/>
                </a:solidFill>
                <a:latin typeface="Courier New" pitchFamily="49" charset="0"/>
              </a:rPr>
              <a:t> ((detail.getButton() == MouseEvent.BUTTON1) &amp;&amp;    			(detail.isAltDown()) {</a:t>
            </a:r>
            <a:endParaRPr lang="cs-CZ" sz="180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sz="1800">
                <a:solidFill>
                  <a:srgbClr val="3F7F5F"/>
                </a:solidFill>
                <a:latin typeface="Courier New" pitchFamily="49" charset="0"/>
              </a:rPr>
              <a:t>			// prikazy</a:t>
            </a:r>
            <a:endParaRPr lang="cs-CZ" sz="180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sz="1800">
                <a:solidFill>
                  <a:srgbClr val="000000"/>
                </a:solidFill>
                <a:latin typeface="Courier New" pitchFamily="49" charset="0"/>
              </a:rPr>
              <a:t>		}</a:t>
            </a:r>
            <a:endParaRPr lang="cs-CZ" sz="180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sz="180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 flipV="1">
            <a:off x="3774141" y="3334871"/>
            <a:ext cx="2106700" cy="208877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874574" y="5289538"/>
            <a:ext cx="4157802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Príkazy sa vykonajú, ak sa kliklo ľavým tlačidlom myši a zároveň je zatlačený </a:t>
            </a:r>
            <a:r>
              <a:rPr lang="sk-SK" i="1" dirty="0">
                <a:latin typeface="Trebuchet MS" pitchFamily="34" charset="0"/>
              </a:rPr>
              <a:t>Alt</a:t>
            </a:r>
            <a:r>
              <a:rPr lang="sk-SK" dirty="0">
                <a:latin typeface="Trebuchet MS" pitchFamily="34" charset="0"/>
              </a:rPr>
              <a:t> kláves.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Informačný výpis o bodke</a:t>
            </a:r>
            <a:endParaRPr lang="cs-CZ" sz="4000"/>
          </a:p>
        </p:txBody>
      </p:sp>
      <p:sp>
        <p:nvSpPr>
          <p:cNvPr id="122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dirty="0"/>
              <a:t>Chceme vedľa každej bodky napísať, koľká je v poradí vytvorená ...</a:t>
            </a:r>
          </a:p>
          <a:p>
            <a:pPr eaLnBrk="1" hangingPunct="1">
              <a:lnSpc>
                <a:spcPct val="90000"/>
              </a:lnSpc>
            </a:pPr>
            <a:endParaRPr lang="sk-SK" dirty="0"/>
          </a:p>
          <a:p>
            <a:pPr eaLnBrk="1" hangingPunct="1">
              <a:lnSpc>
                <a:spcPct val="90000"/>
              </a:lnSpc>
            </a:pPr>
            <a:endParaRPr lang="sk-SK" dirty="0"/>
          </a:p>
          <a:p>
            <a:pPr eaLnBrk="1" hangingPunct="1">
              <a:lnSpc>
                <a:spcPct val="90000"/>
              </a:lnSpc>
            </a:pPr>
            <a:r>
              <a:rPr lang="sk-SK" dirty="0"/>
              <a:t>Potrebovali by sme premennú, ktorá </a:t>
            </a:r>
            <a:r>
              <a:rPr lang="sk-SK" dirty="0">
                <a:solidFill>
                  <a:srgbClr val="FF0000"/>
                </a:solidFill>
              </a:rPr>
              <a:t>nezanikne</a:t>
            </a:r>
            <a:r>
              <a:rPr lang="sk-SK" dirty="0"/>
              <a:t> po skončení metódy ...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sk-SK" dirty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sk-SK" dirty="0"/>
              <a:t>Riešenie: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sk-SK" b="1" dirty="0">
                <a:solidFill>
                  <a:srgbClr val="FF0000"/>
                </a:solidFill>
              </a:rPr>
              <a:t>inštančné </a:t>
            </a:r>
            <a:r>
              <a:rPr lang="en-US" b="1" dirty="0">
                <a:solidFill>
                  <a:srgbClr val="FF0000"/>
                </a:solidFill>
              </a:rPr>
              <a:t>(</a:t>
            </a:r>
            <a:r>
              <a:rPr lang="en-US" b="1" dirty="0" err="1">
                <a:solidFill>
                  <a:srgbClr val="FF0000"/>
                </a:solidFill>
              </a:rPr>
              <a:t>objektov</a:t>
            </a:r>
            <a:r>
              <a:rPr lang="sk-SK" b="1" dirty="0">
                <a:solidFill>
                  <a:srgbClr val="FF0000"/>
                </a:solidFill>
              </a:rPr>
              <a:t>é</a:t>
            </a:r>
            <a:r>
              <a:rPr lang="en-US" b="1" dirty="0">
                <a:solidFill>
                  <a:srgbClr val="FF0000"/>
                </a:solidFill>
              </a:rPr>
              <a:t>) </a:t>
            </a:r>
            <a:r>
              <a:rPr lang="en-US" b="1" dirty="0" err="1">
                <a:solidFill>
                  <a:srgbClr val="FF0000"/>
                </a:solidFill>
              </a:rPr>
              <a:t>premenn</a:t>
            </a:r>
            <a:r>
              <a:rPr lang="sk-SK" b="1" dirty="0">
                <a:solidFill>
                  <a:srgbClr val="FF0000"/>
                </a:solidFill>
              </a:rPr>
              <a:t>é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7753" y="2288522"/>
            <a:ext cx="1908175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0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0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0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0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0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0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3200" dirty="0"/>
              <a:t>Inštančné </a:t>
            </a:r>
            <a:r>
              <a:rPr lang="en-US" sz="3200" dirty="0"/>
              <a:t>(</a:t>
            </a:r>
            <a:r>
              <a:rPr lang="en-US" sz="3200" dirty="0" err="1"/>
              <a:t>objektov</a:t>
            </a:r>
            <a:r>
              <a:rPr lang="sk-SK" sz="3200" dirty="0"/>
              <a:t>é</a:t>
            </a:r>
            <a:r>
              <a:rPr lang="en-US" sz="3200" dirty="0"/>
              <a:t>) </a:t>
            </a:r>
            <a:r>
              <a:rPr lang="en-US" sz="3200" dirty="0" err="1"/>
              <a:t>premenn</a:t>
            </a:r>
            <a:r>
              <a:rPr lang="sk-SK" sz="3200" dirty="0"/>
              <a:t>é</a:t>
            </a:r>
            <a:endParaRPr lang="cs-CZ" sz="3200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k-SK" dirty="0"/>
          </a:p>
          <a:p>
            <a:pPr eaLnBrk="1" hangingPunct="1"/>
            <a:endParaRPr lang="sk-SK" dirty="0"/>
          </a:p>
          <a:p>
            <a:pPr eaLnBrk="1" hangingPunct="1"/>
            <a:r>
              <a:rPr lang="sk-SK" dirty="0"/>
              <a:t>Deklarácia:</a:t>
            </a:r>
          </a:p>
          <a:p>
            <a:pPr eaLnBrk="1" hangingPunct="1">
              <a:buFontTx/>
              <a:buNone/>
            </a:pP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class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urier New" pitchFamily="49" charset="0"/>
              </a:rPr>
              <a:t>DotPane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extends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WinPane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{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		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private</a:t>
            </a: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dirty="0" err="1">
                <a:solidFill>
                  <a:srgbClr val="0000C0"/>
                </a:solidFill>
                <a:latin typeface="Courier New" pitchFamily="49" charset="0"/>
              </a:rPr>
              <a:t>dotCount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eaLnBrk="1" hangingPunct="1">
              <a:buFontTx/>
              <a:buNone/>
            </a:pPr>
            <a:endParaRPr lang="sk-SK" sz="2400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    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// </a:t>
            </a:r>
            <a:r>
              <a:rPr lang="en-US" sz="2400" dirty="0" err="1">
                <a:solidFill>
                  <a:srgbClr val="000000"/>
                </a:solidFill>
                <a:latin typeface="Courier New" pitchFamily="49" charset="0"/>
              </a:rPr>
              <a:t>priestor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pre </a:t>
            </a:r>
            <a:r>
              <a:rPr lang="en-US" sz="2400" dirty="0" err="1">
                <a:solidFill>
                  <a:srgbClr val="000000"/>
                </a:solidFill>
                <a:latin typeface="Courier New" pitchFamily="49" charset="0"/>
              </a:rPr>
              <a:t>metody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…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sz="2400" dirty="0">
                <a:latin typeface="Courier New" pitchFamily="49" charset="0"/>
              </a:rPr>
              <a:t>}</a:t>
            </a: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 flipV="1">
            <a:off x="3325905" y="4052046"/>
            <a:ext cx="1335734" cy="190051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493139" y="5397115"/>
            <a:ext cx="4157802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Deklarácia </a:t>
            </a:r>
            <a:r>
              <a:rPr lang="sk-SK" dirty="0" err="1">
                <a:latin typeface="Trebuchet MS" pitchFamily="34" charset="0"/>
              </a:rPr>
              <a:t>premenn</a:t>
            </a:r>
            <a:r>
              <a:rPr lang="en-US" dirty="0" err="1">
                <a:latin typeface="Trebuchet MS" pitchFamily="34" charset="0"/>
              </a:rPr>
              <a:t>ej</a:t>
            </a:r>
            <a:r>
              <a:rPr lang="sk-SK" dirty="0">
                <a:latin typeface="Trebuchet MS" pitchFamily="34" charset="0"/>
              </a:rPr>
              <a:t>, ktorá bude „žiť“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sk-SK" dirty="0">
                <a:latin typeface="Trebuchet MS" pitchFamily="34" charset="0"/>
              </a:rPr>
              <a:t>v každom objekte triedy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DotPane</a:t>
            </a:r>
            <a:r>
              <a:rPr lang="en-US" dirty="0">
                <a:latin typeface="Trebuchet MS" pitchFamily="34" charset="0"/>
              </a:rPr>
              <a:t> (</a:t>
            </a:r>
            <a:r>
              <a:rPr lang="en-US" dirty="0" err="1">
                <a:latin typeface="Trebuchet MS" pitchFamily="34" charset="0"/>
              </a:rPr>
              <a:t>stane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sa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sk-SK" dirty="0">
                <a:latin typeface="Trebuchet MS" pitchFamily="34" charset="0"/>
              </a:rPr>
              <a:t>časťou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objektu</a:t>
            </a:r>
            <a:r>
              <a:rPr lang="en-US" dirty="0">
                <a:latin typeface="Trebuchet MS" pitchFamily="34" charset="0"/>
              </a:rPr>
              <a:t>).</a:t>
            </a:r>
            <a:endParaRPr lang="cs-CZ" dirty="0">
              <a:latin typeface="Trebuchet MS" pitchFamily="34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2689" y="1378004"/>
            <a:ext cx="1552566" cy="1672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loud Callout 16"/>
          <p:cNvSpPr>
            <a:spLocks noChangeArrowheads="1"/>
          </p:cNvSpPr>
          <p:nvPr/>
        </p:nvSpPr>
        <p:spPr bwMode="auto">
          <a:xfrm>
            <a:off x="5545417" y="1257767"/>
            <a:ext cx="2442136" cy="468511"/>
          </a:xfrm>
          <a:prstGeom prst="cloudCallout">
            <a:avLst>
              <a:gd name="adj1" fmla="val 23904"/>
              <a:gd name="adj2" fmla="val 678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dotCount:0</a:t>
            </a:r>
            <a:endParaRPr lang="sk-SK" sz="14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In</a:t>
            </a:r>
            <a:r>
              <a:rPr lang="sk-SK" sz="3200" dirty="0" err="1"/>
              <a:t>štančné</a:t>
            </a:r>
            <a:r>
              <a:rPr lang="sk-SK" sz="3200" dirty="0"/>
              <a:t> </a:t>
            </a:r>
            <a:r>
              <a:rPr lang="en-US" sz="3200" dirty="0" err="1"/>
              <a:t>premenn</a:t>
            </a:r>
            <a:r>
              <a:rPr lang="sk-SK" sz="3200" dirty="0"/>
              <a:t>é </a:t>
            </a:r>
            <a:r>
              <a:rPr lang="en-US" sz="3200" dirty="0"/>
              <a:t>- </a:t>
            </a:r>
            <a:r>
              <a:rPr lang="en-US" sz="3200" dirty="0" err="1"/>
              <a:t>metafora</a:t>
            </a:r>
            <a:endParaRPr lang="sk-SK" sz="3200" dirty="0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Premenn</a:t>
            </a:r>
            <a:r>
              <a:rPr lang="sk-SK" dirty="0"/>
              <a:t>é vytvorené v metóde „existujú“ len počas jej vykonávania</a:t>
            </a:r>
          </a:p>
          <a:p>
            <a:pPr lvl="1"/>
            <a:r>
              <a:rPr lang="sk-SK" dirty="0"/>
              <a:t>dočasný „papierik“ na poznámky</a:t>
            </a:r>
          </a:p>
          <a:p>
            <a:pPr lvl="1"/>
            <a:r>
              <a:rPr lang="sk-SK" dirty="0"/>
              <a:t>RAM pamäť – po vypnutí sa jej obsah stratí</a:t>
            </a:r>
          </a:p>
          <a:p>
            <a:pPr>
              <a:buFontTx/>
              <a:buNone/>
            </a:pPr>
            <a:endParaRPr lang="sk-SK" dirty="0"/>
          </a:p>
          <a:p>
            <a:r>
              <a:rPr lang="sk-SK" dirty="0"/>
              <a:t>Inštančné premenné „existujú“ spolu s objektom</a:t>
            </a:r>
          </a:p>
          <a:p>
            <a:pPr lvl="1">
              <a:spcAft>
                <a:spcPct val="0"/>
              </a:spcAft>
            </a:pPr>
            <a:r>
              <a:rPr lang="sk-SK" b="1" dirty="0">
                <a:solidFill>
                  <a:srgbClr val="FF0000"/>
                </a:solidFill>
              </a:rPr>
              <a:t>mozog objektu</a:t>
            </a:r>
            <a:r>
              <a:rPr lang="sk-SK" dirty="0"/>
              <a:t>, kde si môže pamätať </a:t>
            </a:r>
          </a:p>
          <a:p>
            <a:pPr lvl="1">
              <a:spcAft>
                <a:spcPct val="0"/>
              </a:spcAft>
              <a:buFontTx/>
              <a:buNone/>
            </a:pPr>
            <a:r>
              <a:rPr lang="sk-SK" dirty="0"/>
              <a:t>	hodnoty natrvalo</a:t>
            </a:r>
          </a:p>
          <a:p>
            <a:pPr lvl="1"/>
            <a:r>
              <a:rPr lang="sk-SK" dirty="0"/>
              <a:t>pevný disk – trvalo uložený obsah</a:t>
            </a:r>
          </a:p>
        </p:txBody>
      </p:sp>
      <p:pic>
        <p:nvPicPr>
          <p:cNvPr id="40964" name="Picture 2" descr="http://www.topnews.in/health/files/Brain-Pow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73938" y="4921250"/>
            <a:ext cx="1479550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3200" dirty="0"/>
              <a:t>Typy primitívnych premenných</a:t>
            </a:r>
            <a:endParaRPr lang="cs-CZ" sz="32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408113"/>
            <a:ext cx="8529637" cy="49625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sz="2400" b="1" dirty="0"/>
              <a:t>Celočíselné hodnoty: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000" b="1" dirty="0">
                <a:solidFill>
                  <a:srgbClr val="7F0055"/>
                </a:solidFill>
                <a:latin typeface="Courier New" pitchFamily="49" charset="0"/>
              </a:rPr>
              <a:t>byte </a:t>
            </a:r>
            <a:r>
              <a:rPr lang="en-US" sz="2000" dirty="0"/>
              <a:t>(</a:t>
            </a:r>
            <a:r>
              <a:rPr lang="cs-CZ" sz="2000" dirty="0"/>
              <a:t>-128 až 127</a:t>
            </a:r>
            <a:r>
              <a:rPr lang="en-US" sz="2000" dirty="0"/>
              <a:t>)</a:t>
            </a:r>
            <a:endParaRPr lang="sk-SK" sz="2000" dirty="0"/>
          </a:p>
          <a:p>
            <a:pPr lvl="1" eaLnBrk="1" hangingPunct="1">
              <a:lnSpc>
                <a:spcPct val="90000"/>
              </a:lnSpc>
            </a:pP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short</a:t>
            </a:r>
            <a:r>
              <a:rPr lang="en-US" sz="2000" dirty="0"/>
              <a:t> (</a:t>
            </a:r>
            <a:r>
              <a:rPr lang="cs-CZ" sz="2000" dirty="0"/>
              <a:t>-32 768 až 32 767</a:t>
            </a:r>
            <a:r>
              <a:rPr lang="en-US" sz="2000" dirty="0"/>
              <a:t>)</a:t>
            </a:r>
            <a:endParaRPr lang="sk-SK" sz="2000" dirty="0"/>
          </a:p>
          <a:p>
            <a:pPr lvl="1" eaLnBrk="1" hangingPunct="1">
              <a:lnSpc>
                <a:spcPct val="90000"/>
              </a:lnSpc>
            </a:pP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en-US" sz="2000" dirty="0"/>
              <a:t> (</a:t>
            </a:r>
            <a:r>
              <a:rPr lang="cs-CZ" sz="2000" dirty="0"/>
              <a:t>-2 147 483 648 až 2 147 483 647</a:t>
            </a:r>
            <a:r>
              <a:rPr lang="en-US" sz="2000" dirty="0"/>
              <a:t>)</a:t>
            </a:r>
            <a:endParaRPr lang="sk-SK" sz="2000" dirty="0"/>
          </a:p>
          <a:p>
            <a:pPr lvl="1" eaLnBrk="1" hangingPunct="1">
              <a:lnSpc>
                <a:spcPct val="90000"/>
              </a:lnSpc>
            </a:pP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long</a:t>
            </a:r>
            <a:r>
              <a:rPr lang="en-US" sz="2000" dirty="0"/>
              <a:t> (</a:t>
            </a:r>
            <a:r>
              <a:rPr lang="cs-CZ" sz="2000" dirty="0"/>
              <a:t>-9 223 372 036 854 775 808 až 9 223 372 036 854 775 807</a:t>
            </a:r>
            <a:r>
              <a:rPr lang="en-US" sz="2000" dirty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/>
              <a:t>Re</a:t>
            </a:r>
            <a:r>
              <a:rPr lang="sk-SK" sz="2400" b="1" dirty="0" err="1"/>
              <a:t>álne</a:t>
            </a:r>
            <a:r>
              <a:rPr lang="sk-SK" sz="2400" b="1" dirty="0"/>
              <a:t> čísla: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000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sk-SK" sz="2000" dirty="0"/>
              <a:t> – lepšia presnosť, zaberá viac pamäte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float</a:t>
            </a:r>
            <a:r>
              <a:rPr lang="sk-SK" sz="2000" dirty="0"/>
              <a:t> – menšia presnosť, zaberá menej pamäte</a:t>
            </a:r>
          </a:p>
          <a:p>
            <a:pPr eaLnBrk="1" hangingPunct="1">
              <a:lnSpc>
                <a:spcPct val="90000"/>
              </a:lnSpc>
            </a:pPr>
            <a:r>
              <a:rPr lang="sk-SK" sz="2400" b="1" dirty="0"/>
              <a:t>Logická </a:t>
            </a:r>
            <a:r>
              <a:rPr lang="en-US" sz="2400" b="1" dirty="0"/>
              <a:t>(</a:t>
            </a:r>
            <a:r>
              <a:rPr lang="en-US" sz="2400" b="1" dirty="0" err="1"/>
              <a:t>pravdivostn</a:t>
            </a:r>
            <a:r>
              <a:rPr lang="sk-SK" sz="2400" b="1" dirty="0"/>
              <a:t>á</a:t>
            </a:r>
            <a:r>
              <a:rPr lang="en-US" sz="2400" b="1" dirty="0"/>
              <a:t>) </a:t>
            </a:r>
            <a:r>
              <a:rPr lang="sk-SK" sz="2400" b="1" dirty="0"/>
              <a:t>hodnota: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dirty="0">
                <a:solidFill>
                  <a:srgbClr val="7F0055"/>
                </a:solidFill>
                <a:latin typeface="Courier New" pitchFamily="49" charset="0"/>
              </a:rPr>
              <a:t>b</a:t>
            </a: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oolean</a:t>
            </a:r>
            <a:r>
              <a:rPr lang="en-US" sz="2000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sk-SK" sz="2000" dirty="0"/>
              <a:t>– </a:t>
            </a:r>
            <a:r>
              <a:rPr lang="en-US" sz="2000" dirty="0" err="1"/>
              <a:t>dve</a:t>
            </a:r>
            <a:r>
              <a:rPr lang="en-US" sz="2000" dirty="0"/>
              <a:t> mo</a:t>
            </a:r>
            <a:r>
              <a:rPr lang="sk-SK" sz="2000" dirty="0" err="1"/>
              <a:t>žné</a:t>
            </a:r>
            <a:r>
              <a:rPr lang="sk-SK" sz="2000" dirty="0"/>
              <a:t> hodnoty </a:t>
            </a: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true</a:t>
            </a:r>
            <a:r>
              <a:rPr lang="en-US" sz="2000" dirty="0"/>
              <a:t>/</a:t>
            </a: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false</a:t>
            </a:r>
            <a:endParaRPr lang="en-US" sz="2000" b="1" dirty="0">
              <a:solidFill>
                <a:srgbClr val="7F0055"/>
              </a:solidFill>
              <a:latin typeface="Courier New" pitchFamily="49" charset="0"/>
            </a:endParaRPr>
          </a:p>
          <a:p>
            <a:pPr marL="625475" lvl="1" indent="0" eaLnBrk="1" hangingPunct="1">
              <a:lnSpc>
                <a:spcPct val="90000"/>
              </a:lnSpc>
              <a:buNone/>
            </a:pPr>
            <a:endParaRPr lang="cs-CZ" sz="2000" b="1" dirty="0">
              <a:solidFill>
                <a:srgbClr val="7F0055"/>
              </a:solidFill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</a:pPr>
            <a:endParaRPr lang="cs-CZ" sz="2000" b="1" dirty="0">
              <a:solidFill>
                <a:srgbClr val="7F0055"/>
              </a:solidFill>
              <a:latin typeface="Courier New" pitchFamily="49" charset="0"/>
            </a:endParaRP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A8E58A59-671C-4D73-B9A0-A47E78874745}"/>
              </a:ext>
            </a:extLst>
          </p:cNvPr>
          <p:cNvSpPr txBox="1"/>
          <p:nvPr/>
        </p:nvSpPr>
        <p:spPr>
          <a:xfrm>
            <a:off x="2779776" y="5908973"/>
            <a:ext cx="3995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>
                <a:solidFill>
                  <a:srgbClr val="FF0000"/>
                </a:solidFill>
                <a:latin typeface="+mj-lt"/>
              </a:rPr>
              <a:t>Ôsmy typ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?</a:t>
            </a:r>
            <a:endParaRPr lang="sk-SK" sz="28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3200" dirty="0"/>
              <a:t>Inštančné </a:t>
            </a:r>
            <a:r>
              <a:rPr lang="en-US" sz="3200" dirty="0"/>
              <a:t>(</a:t>
            </a:r>
            <a:r>
              <a:rPr lang="en-US" sz="3200" dirty="0" err="1"/>
              <a:t>objektov</a:t>
            </a:r>
            <a:r>
              <a:rPr lang="sk-SK" sz="3200" dirty="0"/>
              <a:t>é</a:t>
            </a:r>
            <a:r>
              <a:rPr lang="en-US" sz="3200" dirty="0"/>
              <a:t>) </a:t>
            </a:r>
            <a:r>
              <a:rPr lang="en-US" sz="3200" dirty="0" err="1"/>
              <a:t>premenn</a:t>
            </a:r>
            <a:r>
              <a:rPr lang="sk-SK" sz="3200" dirty="0"/>
              <a:t>é</a:t>
            </a:r>
            <a:endParaRPr lang="cs-CZ" sz="3200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dirty="0"/>
              <a:t>Čo platí pre inštančné premenné: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deklarujeme ich tak ako premenné v metódach, len ich píšeme </a:t>
            </a:r>
            <a:r>
              <a:rPr lang="sk-SK" b="1" dirty="0">
                <a:solidFill>
                  <a:srgbClr val="FF0000"/>
                </a:solidFill>
              </a:rPr>
              <a:t>do vnútra triedy mimo jej metód</a:t>
            </a:r>
            <a:r>
              <a:rPr lang="sk-SK" dirty="0"/>
              <a:t> s pridaním slovíčka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private</a:t>
            </a:r>
            <a:endParaRPr lang="sk-SK" dirty="0"/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z metód k nim pristupujeme cez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dirty="0"/>
              <a:t>:</a:t>
            </a:r>
          </a:p>
          <a:p>
            <a:pPr lvl="1" algn="ctr" eaLnBrk="1" hangingPunct="1">
              <a:lnSpc>
                <a:spcPct val="90000"/>
              </a:lnSpc>
              <a:buFontTx/>
              <a:buNone/>
            </a:pP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en-US" dirty="0" err="1">
                <a:solidFill>
                  <a:srgbClr val="0000C0"/>
                </a:solidFill>
                <a:latin typeface="Courier New" pitchFamily="49" charset="0"/>
              </a:rPr>
              <a:t>dotCount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= 1;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inštančná premenná sa </a:t>
            </a:r>
            <a:r>
              <a:rPr lang="sk-SK" b="1" dirty="0">
                <a:solidFill>
                  <a:srgbClr val="FF0000"/>
                </a:solidFill>
              </a:rPr>
              <a:t>vytvára</a:t>
            </a:r>
            <a:r>
              <a:rPr lang="sk-SK" dirty="0"/>
              <a:t> v objekte </a:t>
            </a:r>
            <a:r>
              <a:rPr lang="sk-SK" b="1" dirty="0">
                <a:solidFill>
                  <a:srgbClr val="FF0000"/>
                </a:solidFill>
              </a:rPr>
              <a:t>pri jeho vzniku</a:t>
            </a:r>
            <a:r>
              <a:rPr lang="sk-SK" dirty="0"/>
              <a:t> cez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new</a:t>
            </a:r>
            <a:endParaRPr lang="cs-CZ" b="1" dirty="0">
              <a:solidFill>
                <a:srgbClr val="7F0055"/>
              </a:solidFill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ak ich </a:t>
            </a:r>
            <a:r>
              <a:rPr lang="sk-SK" dirty="0" err="1"/>
              <a:t>neincializujeme</a:t>
            </a:r>
            <a:r>
              <a:rPr lang="sk-SK" dirty="0"/>
              <a:t>, tak inštančné premenné sú </a:t>
            </a:r>
            <a:r>
              <a:rPr lang="sk-SK" b="1" dirty="0">
                <a:solidFill>
                  <a:srgbClr val="FF0000"/>
                </a:solidFill>
              </a:rPr>
              <a:t>automaticky inicializované</a:t>
            </a:r>
            <a:r>
              <a:rPr lang="sk-SK" dirty="0"/>
              <a:t> na tzv. „</a:t>
            </a:r>
            <a:r>
              <a:rPr lang="sk-SK" dirty="0" err="1"/>
              <a:t>defaultnú</a:t>
            </a:r>
            <a:r>
              <a:rPr lang="sk-SK" dirty="0"/>
              <a:t>“ hodnotu</a:t>
            </a:r>
          </a:p>
          <a:p>
            <a:pPr lvl="1" algn="ctr" eaLnBrk="1" hangingPunct="1">
              <a:lnSpc>
                <a:spcPct val="90000"/>
              </a:lnSpc>
            </a:pP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„Defaultné“ hodnoty</a:t>
            </a:r>
            <a:endParaRPr lang="cs-CZ" sz="400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k-SK"/>
          </a:p>
          <a:p>
            <a:pPr eaLnBrk="1" hangingPunct="1"/>
            <a:r>
              <a:rPr lang="sk-SK"/>
              <a:t>Pre </a:t>
            </a:r>
            <a:r>
              <a:rPr lang="sk-SK" sz="2400" b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>
                <a:latin typeface="Courier New" pitchFamily="49" charset="0"/>
              </a:rPr>
              <a:t>, </a:t>
            </a:r>
            <a:r>
              <a:rPr lang="sk-SK" sz="2400" b="1">
                <a:solidFill>
                  <a:srgbClr val="7F0055"/>
                </a:solidFill>
                <a:latin typeface="Courier New" pitchFamily="49" charset="0"/>
              </a:rPr>
              <a:t>byte</a:t>
            </a:r>
            <a:r>
              <a:rPr lang="sk-SK">
                <a:latin typeface="Courier New" pitchFamily="49" charset="0"/>
              </a:rPr>
              <a:t>, </a:t>
            </a:r>
            <a:r>
              <a:rPr lang="sk-SK" sz="2400" b="1">
                <a:solidFill>
                  <a:srgbClr val="7F0055"/>
                </a:solidFill>
                <a:latin typeface="Courier New" pitchFamily="49" charset="0"/>
              </a:rPr>
              <a:t>short</a:t>
            </a:r>
            <a:r>
              <a:rPr lang="sk-SK">
                <a:latin typeface="Courier New" pitchFamily="49" charset="0"/>
              </a:rPr>
              <a:t>, </a:t>
            </a:r>
            <a:r>
              <a:rPr lang="sk-SK" sz="2400" b="1">
                <a:solidFill>
                  <a:srgbClr val="7F0055"/>
                </a:solidFill>
                <a:latin typeface="Courier New" pitchFamily="49" charset="0"/>
              </a:rPr>
              <a:t>long</a:t>
            </a:r>
            <a:r>
              <a:rPr lang="sk-SK">
                <a:latin typeface="Courier New" pitchFamily="49" charset="0"/>
              </a:rPr>
              <a:t>, </a:t>
            </a:r>
            <a:r>
              <a:rPr lang="sk-SK" sz="2400" b="1">
                <a:solidFill>
                  <a:srgbClr val="7F0055"/>
                </a:solidFill>
                <a:latin typeface="Courier New" pitchFamily="49" charset="0"/>
              </a:rPr>
              <a:t>float</a:t>
            </a:r>
            <a:r>
              <a:rPr lang="sk-SK">
                <a:latin typeface="Courier New" pitchFamily="49" charset="0"/>
              </a:rPr>
              <a:t>, </a:t>
            </a:r>
            <a:r>
              <a:rPr lang="sk-SK" sz="2400" b="1">
                <a:solidFill>
                  <a:srgbClr val="7F0055"/>
                </a:solidFill>
                <a:latin typeface="Courier New" pitchFamily="49" charset="0"/>
              </a:rPr>
              <a:t>double </a:t>
            </a:r>
            <a:r>
              <a:rPr lang="en-US"/>
              <a:t> </a:t>
            </a:r>
            <a:r>
              <a:rPr lang="sk-SK"/>
              <a:t>je to hodnota </a:t>
            </a:r>
            <a:r>
              <a:rPr lang="sk-SK">
                <a:latin typeface="Courier New" pitchFamily="49" charset="0"/>
              </a:rPr>
              <a:t>0</a:t>
            </a:r>
          </a:p>
          <a:p>
            <a:pPr eaLnBrk="1" hangingPunct="1"/>
            <a:r>
              <a:rPr lang="sk-SK"/>
              <a:t>Pre </a:t>
            </a:r>
            <a:r>
              <a:rPr lang="sk-SK" sz="2400" b="1">
                <a:solidFill>
                  <a:srgbClr val="7F0055"/>
                </a:solidFill>
                <a:latin typeface="Courier New" pitchFamily="49" charset="0"/>
              </a:rPr>
              <a:t>boolean</a:t>
            </a:r>
            <a:r>
              <a:rPr lang="sk-SK"/>
              <a:t> je to </a:t>
            </a:r>
            <a:r>
              <a:rPr lang="sk-SK" sz="2400" b="1">
                <a:solidFill>
                  <a:srgbClr val="7F0055"/>
                </a:solidFill>
                <a:latin typeface="Courier New" pitchFamily="49" charset="0"/>
              </a:rPr>
              <a:t>false</a:t>
            </a:r>
          </a:p>
          <a:p>
            <a:pPr eaLnBrk="1" hangingPunct="1"/>
            <a:r>
              <a:rPr lang="sk-SK"/>
              <a:t>Pre </a:t>
            </a:r>
            <a:r>
              <a:rPr lang="sk-SK" sz="2400" b="1">
                <a:solidFill>
                  <a:srgbClr val="7F0055"/>
                </a:solidFill>
                <a:latin typeface="Courier New" pitchFamily="49" charset="0"/>
              </a:rPr>
              <a:t>char</a:t>
            </a:r>
            <a:r>
              <a:rPr lang="sk-SK"/>
              <a:t> je to </a:t>
            </a:r>
            <a:r>
              <a:rPr lang="en-US"/>
              <a:t>U</a:t>
            </a:r>
            <a:r>
              <a:rPr lang="sk-SK"/>
              <a:t>nicode znak s kódom </a:t>
            </a:r>
            <a:r>
              <a:rPr lang="sk-SK">
                <a:latin typeface="Courier New" pitchFamily="49" charset="0"/>
              </a:rPr>
              <a:t>0</a:t>
            </a:r>
            <a:endParaRPr lang="sk-SK"/>
          </a:p>
          <a:p>
            <a:pPr eaLnBrk="1" hangingPunct="1"/>
            <a:r>
              <a:rPr lang="sk-SK"/>
              <a:t>Pre premenné referenčného typu </a:t>
            </a:r>
            <a:r>
              <a:rPr lang="en-US"/>
              <a:t>(referencuj</a:t>
            </a:r>
            <a:r>
              <a:rPr lang="sk-SK"/>
              <a:t>úce objekty tried ako </a:t>
            </a:r>
            <a:r>
              <a:rPr lang="sk-SK" i="1"/>
              <a:t>String</a:t>
            </a:r>
            <a:r>
              <a:rPr lang="sk-SK"/>
              <a:t>, </a:t>
            </a:r>
            <a:r>
              <a:rPr lang="sk-SK" i="1"/>
              <a:t>Turtle</a:t>
            </a:r>
            <a:r>
              <a:rPr lang="sk-SK"/>
              <a:t>, ...</a:t>
            </a:r>
            <a:r>
              <a:rPr lang="en-US"/>
              <a:t>) je to </a:t>
            </a:r>
            <a:r>
              <a:rPr lang="en-US" sz="2400" b="1">
                <a:solidFill>
                  <a:srgbClr val="7F0055"/>
                </a:solidFill>
                <a:latin typeface="Courier New" pitchFamily="49" charset="0"/>
              </a:rPr>
              <a:t>null</a:t>
            </a:r>
            <a:r>
              <a:rPr lang="en-US"/>
              <a:t>.</a:t>
            </a:r>
            <a:endParaRPr lang="cs-CZ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Pr</a:t>
            </a:r>
            <a:r>
              <a:rPr lang="sk-SK" sz="3200"/>
              <a:t>ístup k inštančným premenným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Inštančné premenné sú „skryté v mozgu“ objektu</a:t>
            </a:r>
          </a:p>
          <a:p>
            <a:r>
              <a:rPr lang="sk-SK" dirty="0"/>
              <a:t>Na získanie hodnoty vytvoríme metódy, ktoré nám povedia aktuálny obsah</a:t>
            </a:r>
            <a:r>
              <a:rPr lang="en-US" dirty="0"/>
              <a:t> (</a:t>
            </a:r>
            <a:r>
              <a:rPr lang="en-US" dirty="0" err="1"/>
              <a:t>ak</a:t>
            </a:r>
            <a:r>
              <a:rPr lang="en-US" dirty="0"/>
              <a:t> </a:t>
            </a:r>
            <a:r>
              <a:rPr lang="en-US" dirty="0" err="1"/>
              <a:t>chceme</a:t>
            </a:r>
            <a:r>
              <a:rPr lang="en-US" dirty="0"/>
              <a:t> </a:t>
            </a:r>
            <a:r>
              <a:rPr lang="en-US" dirty="0" err="1"/>
              <a:t>tak</a:t>
            </a:r>
            <a:r>
              <a:rPr lang="sk-SK" dirty="0"/>
              <a:t>é metódy mať</a:t>
            </a:r>
            <a:r>
              <a:rPr lang="en-US" dirty="0"/>
              <a:t>)</a:t>
            </a:r>
            <a:r>
              <a:rPr lang="sk-SK" dirty="0"/>
              <a:t>:</a:t>
            </a:r>
          </a:p>
          <a:p>
            <a:pPr>
              <a:buFontTx/>
              <a:buNone/>
            </a:pPr>
            <a:endParaRPr lang="en-US" b="1" dirty="0">
              <a:solidFill>
                <a:srgbClr val="7F0055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dirty="0" err="1">
                <a:solidFill>
                  <a:srgbClr val="FF0000"/>
                </a:solidFill>
                <a:latin typeface="Courier New" pitchFamily="49" charset="0"/>
              </a:rPr>
              <a:t>get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DotCount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() {</a:t>
            </a:r>
          </a:p>
          <a:p>
            <a:pPr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		</a:t>
            </a: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  return this.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dotCount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 } </a:t>
            </a:r>
            <a:endParaRPr lang="sk-SK" dirty="0"/>
          </a:p>
          <a:p>
            <a:endParaRPr lang="sk-SK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595796" y="5504691"/>
            <a:ext cx="3162722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err="1">
                <a:latin typeface="Trebuchet MS" pitchFamily="34" charset="0"/>
              </a:rPr>
              <a:t>Zvykom</a:t>
            </a:r>
            <a:r>
              <a:rPr lang="en-US" dirty="0">
                <a:latin typeface="Trebuchet MS" pitchFamily="34" charset="0"/>
              </a:rPr>
              <a:t> je </a:t>
            </a:r>
            <a:r>
              <a:rPr lang="en-US" dirty="0" err="1">
                <a:latin typeface="Trebuchet MS" pitchFamily="34" charset="0"/>
              </a:rPr>
              <a:t>pome</a:t>
            </a:r>
            <a:r>
              <a:rPr lang="sk-SK" dirty="0" err="1">
                <a:latin typeface="Trebuchet MS" pitchFamily="34" charset="0"/>
              </a:rPr>
              <a:t>núvať</a:t>
            </a:r>
            <a:r>
              <a:rPr lang="sk-SK" dirty="0">
                <a:latin typeface="Trebuchet MS" pitchFamily="34" charset="0"/>
              </a:rPr>
              <a:t> tieto metódy v tvare </a:t>
            </a:r>
            <a:r>
              <a:rPr lang="cs-CZ" b="1" dirty="0" err="1">
                <a:solidFill>
                  <a:srgbClr val="FF0000"/>
                </a:solidFill>
                <a:latin typeface="Courier New" pitchFamily="49" charset="0"/>
              </a:rPr>
              <a:t>get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NazovPremennej</a:t>
            </a:r>
            <a:endParaRPr lang="cs-CZ" b="1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Farebn</a:t>
            </a:r>
            <a:r>
              <a:rPr lang="sk-SK"/>
              <a:t>é retiazky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Pri pohybe myškou so zatlačeným CTRL chceme kresliť farebné bodky:</a:t>
            </a:r>
          </a:p>
          <a:p>
            <a:pPr lvl="1"/>
            <a:r>
              <a:rPr lang="sk-SK" dirty="0"/>
              <a:t>bodky nie </a:t>
            </a:r>
            <a:r>
              <a:rPr lang="sk-SK" dirty="0" err="1"/>
              <a:t>su</a:t>
            </a:r>
            <a:r>
              <a:rPr lang="sk-SK" dirty="0"/>
              <a:t> príliš blízko seba – </a:t>
            </a:r>
            <a:r>
              <a:rPr lang="en-US" dirty="0"/>
              <a:t>2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sebou</a:t>
            </a:r>
            <a:r>
              <a:rPr lang="en-US" dirty="0"/>
              <a:t> id</a:t>
            </a:r>
            <a:r>
              <a:rPr lang="sk-SK" dirty="0" err="1"/>
              <a:t>úce</a:t>
            </a:r>
            <a:r>
              <a:rPr lang="sk-SK" dirty="0"/>
              <a:t> bodky v tej istej reťazi sa neprekrývajú</a:t>
            </a:r>
          </a:p>
          <a:p>
            <a:pPr marL="625475" lvl="1" indent="0">
              <a:buNone/>
            </a:pPr>
            <a:endParaRPr lang="en-US" dirty="0"/>
          </a:p>
          <a:p>
            <a:pPr marL="625475" lvl="1" indent="0">
              <a:buNone/>
            </a:pPr>
            <a:endParaRPr lang="sk-SK" dirty="0"/>
          </a:p>
          <a:p>
            <a:pPr algn="ctr">
              <a:buFontTx/>
              <a:buNone/>
            </a:pPr>
            <a:r>
              <a:rPr lang="sk-SK" dirty="0"/>
              <a:t>Programujeme ...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096585" y="296637"/>
            <a:ext cx="6904037" cy="530225"/>
          </a:xfrm>
        </p:spPr>
        <p:txBody>
          <a:bodyPr/>
          <a:lstStyle/>
          <a:p>
            <a:r>
              <a:rPr lang="sk-SK" sz="4000"/>
              <a:t>Ďalšie myšacie udalosti</a:t>
            </a:r>
            <a:endParaRPr lang="cs-CZ" sz="400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778" y="1644503"/>
            <a:ext cx="8574505" cy="4334968"/>
          </a:xfrm>
        </p:spPr>
        <p:txBody>
          <a:bodyPr/>
          <a:lstStyle/>
          <a:p>
            <a:r>
              <a:rPr lang="sk-SK" dirty="0"/>
              <a:t>Okrem klikania môžeme obsluhovať:</a:t>
            </a:r>
          </a:p>
          <a:p>
            <a:pPr lvl="1"/>
            <a:r>
              <a:rPr lang="sk-SK" b="1" dirty="0" err="1">
                <a:solidFill>
                  <a:srgbClr val="FF0000"/>
                </a:solidFill>
              </a:rPr>
              <a:t>onMousePressed</a:t>
            </a:r>
            <a:r>
              <a:rPr lang="sk-SK" dirty="0"/>
              <a:t> – pri zatlačení tlačidla myši</a:t>
            </a:r>
          </a:p>
          <a:p>
            <a:pPr lvl="1"/>
            <a:r>
              <a:rPr lang="sk-SK" b="1" dirty="0" err="1">
                <a:solidFill>
                  <a:srgbClr val="FF0000"/>
                </a:solidFill>
              </a:rPr>
              <a:t>onMouseReleased</a:t>
            </a:r>
            <a:r>
              <a:rPr lang="sk-SK" dirty="0"/>
              <a:t> – po uvoľnení tlačidla myši</a:t>
            </a:r>
          </a:p>
          <a:p>
            <a:pPr lvl="1"/>
            <a:r>
              <a:rPr lang="sk-SK" b="1" dirty="0" err="1">
                <a:solidFill>
                  <a:srgbClr val="FF0000"/>
                </a:solidFill>
              </a:rPr>
              <a:t>onMouseClicked</a:t>
            </a:r>
            <a:r>
              <a:rPr lang="sk-SK" dirty="0"/>
              <a:t> – po kliknutí </a:t>
            </a:r>
            <a:r>
              <a:rPr lang="en-US" dirty="0"/>
              <a:t>(</a:t>
            </a:r>
            <a:r>
              <a:rPr lang="sk-SK" dirty="0"/>
              <a:t>postupnosť: </a:t>
            </a:r>
            <a:r>
              <a:rPr lang="en-US" dirty="0"/>
              <a:t>Pressed, Released, Clicked)</a:t>
            </a:r>
            <a:endParaRPr lang="sk-SK" dirty="0"/>
          </a:p>
          <a:p>
            <a:pPr lvl="1"/>
            <a:r>
              <a:rPr lang="sk-SK" b="1" dirty="0" err="1">
                <a:solidFill>
                  <a:srgbClr val="FF0000"/>
                </a:solidFill>
              </a:rPr>
              <a:t>onMouseMoved</a:t>
            </a:r>
            <a:r>
              <a:rPr lang="en-US" dirty="0"/>
              <a:t> –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pohybe</a:t>
            </a:r>
            <a:r>
              <a:rPr lang="en-US" dirty="0"/>
              <a:t> my</a:t>
            </a:r>
            <a:r>
              <a:rPr lang="sk-SK" dirty="0"/>
              <a:t>ši bez zatlačeného tlačidla myši</a:t>
            </a:r>
          </a:p>
          <a:p>
            <a:pPr lvl="1"/>
            <a:r>
              <a:rPr lang="sk-SK" b="1" dirty="0" err="1">
                <a:solidFill>
                  <a:srgbClr val="FF0000"/>
                </a:solidFill>
              </a:rPr>
              <a:t>onMouseDragged</a:t>
            </a:r>
            <a:r>
              <a:rPr lang="sk-SK" dirty="0"/>
              <a:t> – pri pohybe myši so zatlačeným tlačidlom myši</a:t>
            </a:r>
            <a:endParaRPr lang="cs-CZ" dirty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Vzdialenosť dvoch bodov</a:t>
            </a:r>
          </a:p>
        </p:txBody>
      </p:sp>
      <p:cxnSp>
        <p:nvCxnSpPr>
          <p:cNvPr id="1028" name="Straight Connector 5"/>
          <p:cNvCxnSpPr>
            <a:cxnSpLocks noChangeShapeType="1"/>
          </p:cNvCxnSpPr>
          <p:nvPr/>
        </p:nvCxnSpPr>
        <p:spPr bwMode="auto">
          <a:xfrm rot="10800000" flipV="1">
            <a:off x="1089025" y="2071688"/>
            <a:ext cx="2957513" cy="2646362"/>
          </a:xfrm>
          <a:prstGeom prst="line">
            <a:avLst/>
          </a:prstGeom>
          <a:noFill/>
          <a:ln w="76200" algn="ctr">
            <a:solidFill>
              <a:schemeClr val="tx1"/>
            </a:solidFill>
            <a:round/>
            <a:headEnd type="none" w="sm" len="sm"/>
            <a:tailEnd type="none" w="lg" len="lg"/>
          </a:ln>
        </p:spPr>
      </p:cxnSp>
      <p:sp>
        <p:nvSpPr>
          <p:cNvPr id="1029" name="TextBox 8"/>
          <p:cNvSpPr txBox="1">
            <a:spLocks noChangeArrowheads="1"/>
          </p:cNvSpPr>
          <p:nvPr/>
        </p:nvSpPr>
        <p:spPr bwMode="auto">
          <a:xfrm>
            <a:off x="485775" y="4911725"/>
            <a:ext cx="1206500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(x</a:t>
            </a:r>
            <a:r>
              <a:rPr lang="en-US" baseline="-25000"/>
              <a:t>1</a:t>
            </a:r>
            <a:r>
              <a:rPr lang="en-US"/>
              <a:t>, y</a:t>
            </a:r>
            <a:r>
              <a:rPr lang="en-US" baseline="-25000"/>
              <a:t>1</a:t>
            </a:r>
            <a:r>
              <a:rPr lang="en-US"/>
              <a:t>)</a:t>
            </a:r>
            <a:endParaRPr lang="sk-SK"/>
          </a:p>
        </p:txBody>
      </p:sp>
      <p:sp>
        <p:nvSpPr>
          <p:cNvPr id="1030" name="TextBox 9"/>
          <p:cNvSpPr txBox="1">
            <a:spLocks noChangeArrowheads="1"/>
          </p:cNvSpPr>
          <p:nvPr/>
        </p:nvSpPr>
        <p:spPr bwMode="auto">
          <a:xfrm>
            <a:off x="3673475" y="1524000"/>
            <a:ext cx="1206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(x</a:t>
            </a:r>
            <a:r>
              <a:rPr lang="en-US" baseline="-25000"/>
              <a:t>2</a:t>
            </a:r>
            <a:r>
              <a:rPr lang="en-US"/>
              <a:t>, y</a:t>
            </a:r>
            <a:r>
              <a:rPr lang="en-US" baseline="-25000"/>
              <a:t>2</a:t>
            </a:r>
            <a:r>
              <a:rPr lang="en-US"/>
              <a:t>)</a:t>
            </a:r>
            <a:endParaRPr lang="sk-SK"/>
          </a:p>
        </p:txBody>
      </p:sp>
      <p:cxnSp>
        <p:nvCxnSpPr>
          <p:cNvPr id="1031" name="Straight Connector 11"/>
          <p:cNvCxnSpPr>
            <a:cxnSpLocks noChangeShapeType="1"/>
          </p:cNvCxnSpPr>
          <p:nvPr/>
        </p:nvCxnSpPr>
        <p:spPr bwMode="auto">
          <a:xfrm flipV="1">
            <a:off x="1098550" y="4699000"/>
            <a:ext cx="2909888" cy="19050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 type="none" w="sm" len="sm"/>
            <a:tailEnd type="none" w="lg" len="lg"/>
          </a:ln>
        </p:spPr>
      </p:cxnSp>
      <p:cxnSp>
        <p:nvCxnSpPr>
          <p:cNvPr id="1032" name="Straight Connector 12"/>
          <p:cNvCxnSpPr>
            <a:cxnSpLocks noChangeShapeType="1"/>
          </p:cNvCxnSpPr>
          <p:nvPr/>
        </p:nvCxnSpPr>
        <p:spPr bwMode="auto">
          <a:xfrm rot="5400000">
            <a:off x="2711450" y="3384550"/>
            <a:ext cx="2579688" cy="7938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 type="none" w="sm" len="sm"/>
            <a:tailEnd type="none" w="lg" len="lg"/>
          </a:ln>
        </p:spPr>
      </p:cxnSp>
      <p:sp>
        <p:nvSpPr>
          <p:cNvPr id="1033" name="TextBox 16"/>
          <p:cNvSpPr txBox="1">
            <a:spLocks noChangeArrowheads="1"/>
          </p:cNvSpPr>
          <p:nvPr/>
        </p:nvSpPr>
        <p:spPr bwMode="auto">
          <a:xfrm>
            <a:off x="2246313" y="4814888"/>
            <a:ext cx="9540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70C0"/>
                </a:solidFill>
              </a:rPr>
              <a:t>|x</a:t>
            </a:r>
            <a:r>
              <a:rPr lang="en-US" baseline="-25000">
                <a:solidFill>
                  <a:srgbClr val="0070C0"/>
                </a:solidFill>
              </a:rPr>
              <a:t>2</a:t>
            </a:r>
            <a:r>
              <a:rPr lang="en-US">
                <a:solidFill>
                  <a:srgbClr val="0070C0"/>
                </a:solidFill>
              </a:rPr>
              <a:t>-x</a:t>
            </a:r>
            <a:r>
              <a:rPr lang="en-US" baseline="-25000">
                <a:solidFill>
                  <a:srgbClr val="0070C0"/>
                </a:solidFill>
              </a:rPr>
              <a:t>1</a:t>
            </a:r>
            <a:r>
              <a:rPr lang="en-US">
                <a:solidFill>
                  <a:srgbClr val="0070C0"/>
                </a:solidFill>
              </a:rPr>
              <a:t>|</a:t>
            </a:r>
            <a:endParaRPr lang="sk-SK">
              <a:solidFill>
                <a:srgbClr val="0070C0"/>
              </a:solidFill>
            </a:endParaRPr>
          </a:p>
        </p:txBody>
      </p:sp>
      <p:sp>
        <p:nvSpPr>
          <p:cNvPr id="1034" name="TextBox 17"/>
          <p:cNvSpPr txBox="1">
            <a:spLocks noChangeArrowheads="1"/>
          </p:cNvSpPr>
          <p:nvPr/>
        </p:nvSpPr>
        <p:spPr bwMode="auto">
          <a:xfrm>
            <a:off x="4062413" y="3333750"/>
            <a:ext cx="9540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70C0"/>
                </a:solidFill>
              </a:rPr>
              <a:t>|y</a:t>
            </a:r>
            <a:r>
              <a:rPr lang="en-US" baseline="-25000">
                <a:solidFill>
                  <a:srgbClr val="0070C0"/>
                </a:solidFill>
              </a:rPr>
              <a:t>2</a:t>
            </a:r>
            <a:r>
              <a:rPr lang="en-US">
                <a:solidFill>
                  <a:srgbClr val="0070C0"/>
                </a:solidFill>
              </a:rPr>
              <a:t>-y</a:t>
            </a:r>
            <a:r>
              <a:rPr lang="en-US" baseline="-25000">
                <a:solidFill>
                  <a:srgbClr val="0070C0"/>
                </a:solidFill>
              </a:rPr>
              <a:t>1</a:t>
            </a:r>
            <a:r>
              <a:rPr lang="en-US">
                <a:solidFill>
                  <a:srgbClr val="0070C0"/>
                </a:solidFill>
              </a:rPr>
              <a:t>|</a:t>
            </a:r>
            <a:endParaRPr lang="sk-SK">
              <a:solidFill>
                <a:srgbClr val="0070C0"/>
              </a:solidFill>
            </a:endParaRPr>
          </a:p>
        </p:txBody>
      </p:sp>
      <p:graphicFrame>
        <p:nvGraphicFramePr>
          <p:cNvPr id="1026" name="Content Placeholder 19"/>
          <p:cNvGraphicFramePr>
            <a:graphicFrameLocks noGrp="1" noChangeAspect="1"/>
          </p:cNvGraphicFramePr>
          <p:nvPr>
            <p:ph idx="1"/>
          </p:nvPr>
        </p:nvGraphicFramePr>
        <p:xfrm>
          <a:off x="612775" y="2771775"/>
          <a:ext cx="215582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56" name="Rovnica" r:id="rId3" imgW="1447560" imgH="279360" progId="Equation.3">
                  <p:embed/>
                </p:oleObj>
              </mc:Choice>
              <mc:Fallback>
                <p:oleObj name="Rovnica" r:id="rId3" imgW="1447560" imgH="279360" progId="Equation.3">
                  <p:embed/>
                  <p:pic>
                    <p:nvPicPr>
                      <p:cNvPr id="0" name="Content Placeholder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" y="2771775"/>
                        <a:ext cx="2155825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5" name="TextBox 20"/>
          <p:cNvSpPr txBox="1">
            <a:spLocks noChangeArrowheads="1"/>
          </p:cNvSpPr>
          <p:nvPr/>
        </p:nvSpPr>
        <p:spPr bwMode="auto">
          <a:xfrm>
            <a:off x="758825" y="5759450"/>
            <a:ext cx="7831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7F0055"/>
                </a:solidFill>
                <a:latin typeface="Courier New" pitchFamily="49" charset="0"/>
              </a:rPr>
              <a:t>double </a:t>
            </a:r>
            <a:r>
              <a:rPr lang="en-US">
                <a:solidFill>
                  <a:srgbClr val="000000"/>
                </a:solidFill>
                <a:latin typeface="Courier New" pitchFamily="49" charset="0"/>
              </a:rPr>
              <a:t>vzdialenost = </a:t>
            </a:r>
            <a:r>
              <a:rPr lang="en-US">
                <a:latin typeface="Courier New" pitchFamily="49" charset="0"/>
                <a:cs typeface="Courier New" pitchFamily="49" charset="0"/>
              </a:rPr>
              <a:t>Math.sqrt(dx*dx + dy*dy);</a:t>
            </a:r>
            <a:endParaRPr lang="sk-SK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38" name="TextBox 13"/>
          <p:cNvSpPr txBox="1">
            <a:spLocks noChangeArrowheads="1"/>
          </p:cNvSpPr>
          <p:nvPr/>
        </p:nvSpPr>
        <p:spPr bwMode="auto">
          <a:xfrm>
            <a:off x="5561013" y="3097213"/>
            <a:ext cx="3032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7F0055"/>
                </a:solidFill>
                <a:latin typeface="Courier New" pitchFamily="49" charset="0"/>
              </a:rPr>
              <a:t>double </a:t>
            </a:r>
            <a:r>
              <a:rPr lang="en-US" sz="1800">
                <a:solidFill>
                  <a:srgbClr val="000000"/>
                </a:solidFill>
                <a:latin typeface="Courier New" pitchFamily="49" charset="0"/>
              </a:rPr>
              <a:t>dx = x2-x1;</a:t>
            </a:r>
          </a:p>
          <a:p>
            <a:r>
              <a:rPr lang="en-US" sz="1800" b="1">
                <a:solidFill>
                  <a:srgbClr val="7F0055"/>
                </a:solidFill>
                <a:latin typeface="Courier New" pitchFamily="49" charset="0"/>
              </a:rPr>
              <a:t>double </a:t>
            </a:r>
            <a:r>
              <a:rPr lang="en-US" sz="1800">
                <a:solidFill>
                  <a:srgbClr val="000000"/>
                </a:solidFill>
                <a:latin typeface="Courier New" pitchFamily="49" charset="0"/>
              </a:rPr>
              <a:t>dy = y2-y1;</a:t>
            </a:r>
          </a:p>
          <a:p>
            <a:endParaRPr lang="sk-SK" sz="1800"/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 flipH="1">
            <a:off x="4320988" y="1766046"/>
            <a:ext cx="2465294" cy="102197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626740" y="1425749"/>
            <a:ext cx="2006272" cy="707886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err="1">
                <a:latin typeface="Trebuchet MS" pitchFamily="34" charset="0"/>
              </a:rPr>
              <a:t>Pytagorova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veta</a:t>
            </a:r>
            <a:r>
              <a:rPr lang="en-US" dirty="0">
                <a:latin typeface="Trebuchet MS" pitchFamily="34" charset="0"/>
              </a:rPr>
              <a:t> (vi</a:t>
            </a:r>
            <a:r>
              <a:rPr lang="sk-SK" dirty="0">
                <a:latin typeface="Trebuchet MS" pitchFamily="34" charset="0"/>
              </a:rPr>
              <a:t>ď ZŠ</a:t>
            </a:r>
            <a:r>
              <a:rPr lang="en-US" dirty="0">
                <a:latin typeface="Trebuchet MS" pitchFamily="34" charset="0"/>
              </a:rPr>
              <a:t>)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to be continued …</a:t>
            </a:r>
            <a:endParaRPr lang="cs-CZ" sz="400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en-US" sz="4000" b="1"/>
          </a:p>
          <a:p>
            <a:pPr algn="ctr" eaLnBrk="1" hangingPunct="1">
              <a:buFontTx/>
              <a:buNone/>
            </a:pPr>
            <a:endParaRPr lang="en-US" sz="4000" b="1"/>
          </a:p>
          <a:p>
            <a:pPr algn="ctr" eaLnBrk="1" hangingPunct="1">
              <a:buFontTx/>
              <a:buNone/>
            </a:pPr>
            <a:r>
              <a:rPr lang="sk-SK" sz="4000" b="1">
                <a:solidFill>
                  <a:srgbClr val="FF0000"/>
                </a:solidFill>
              </a:rPr>
              <a:t>Ďakujem za pozornosť </a:t>
            </a:r>
            <a:r>
              <a:rPr lang="en-US" sz="4000" b="1">
                <a:solidFill>
                  <a:srgbClr val="FF0000"/>
                </a:solidFill>
              </a:rPr>
              <a:t>!</a:t>
            </a:r>
            <a:endParaRPr lang="cs-CZ" sz="4000" b="1">
              <a:solidFill>
                <a:srgbClr val="FF0000"/>
              </a:solidFill>
            </a:endParaRP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6525" y="4433888"/>
            <a:ext cx="1381125" cy="161925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Znaky</a:t>
            </a:r>
            <a:endParaRPr lang="cs-CZ" sz="400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Na ukladanie </a:t>
            </a:r>
            <a:r>
              <a:rPr lang="sk-SK" b="1" dirty="0">
                <a:solidFill>
                  <a:srgbClr val="FF0000"/>
                </a:solidFill>
              </a:rPr>
              <a:t>znakov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err="1"/>
              <a:t>primit</a:t>
            </a:r>
            <a:r>
              <a:rPr lang="sk-SK" dirty="0" err="1"/>
              <a:t>ívna</a:t>
            </a:r>
            <a:r>
              <a:rPr lang="sk-SK" dirty="0"/>
              <a:t> hodnota</a:t>
            </a:r>
            <a:r>
              <a:rPr lang="en-US" dirty="0"/>
              <a:t>) </a:t>
            </a:r>
            <a:r>
              <a:rPr lang="en-US" dirty="0" err="1"/>
              <a:t>sl</a:t>
            </a:r>
            <a:r>
              <a:rPr lang="sk-SK" dirty="0"/>
              <a:t>úžia premenné typu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char</a:t>
            </a:r>
            <a:endParaRPr lang="sk-SK" dirty="0"/>
          </a:p>
          <a:p>
            <a:pPr algn="ctr" eaLnBrk="1" hangingPunct="1">
              <a:buFontTx/>
              <a:buNone/>
            </a:pP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char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znak = 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'a'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eaLnBrk="1" hangingPunct="1"/>
            <a:r>
              <a:rPr lang="sk-SK" b="1" dirty="0">
                <a:solidFill>
                  <a:srgbClr val="FF0000"/>
                </a:solidFill>
              </a:rPr>
              <a:t>Znakové </a:t>
            </a:r>
            <a:r>
              <a:rPr lang="sk-SK" b="1" dirty="0" err="1">
                <a:solidFill>
                  <a:srgbClr val="FF0000"/>
                </a:solidFill>
              </a:rPr>
              <a:t>literály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err="1"/>
              <a:t>konkr</a:t>
            </a:r>
            <a:r>
              <a:rPr lang="sk-SK" dirty="0" err="1"/>
              <a:t>étne</a:t>
            </a:r>
            <a:r>
              <a:rPr lang="sk-SK" dirty="0"/>
              <a:t> znakové hodnoty</a:t>
            </a:r>
            <a:r>
              <a:rPr lang="en-US" dirty="0"/>
              <a:t>) p</a:t>
            </a:r>
            <a:r>
              <a:rPr lang="sk-SK" dirty="0" err="1"/>
              <a:t>íšeme</a:t>
            </a:r>
            <a:r>
              <a:rPr lang="sk-SK" dirty="0"/>
              <a:t> medzi apostrofy 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'a'</a:t>
            </a:r>
            <a:r>
              <a:rPr lang="sk-SK" dirty="0"/>
              <a:t>, 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'A'</a:t>
            </a:r>
            <a:r>
              <a:rPr lang="sk-SK" dirty="0"/>
              <a:t>, 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','</a:t>
            </a:r>
            <a:r>
              <a:rPr lang="sk-SK" dirty="0"/>
              <a:t>, 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' '</a:t>
            </a:r>
            <a:r>
              <a:rPr lang="sk-SK" dirty="0"/>
              <a:t>,...</a:t>
            </a:r>
          </a:p>
          <a:p>
            <a:pPr eaLnBrk="1" hangingPunct="1"/>
            <a:r>
              <a:rPr lang="sk-SK" dirty="0"/>
              <a:t>Do premennej typu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char</a:t>
            </a:r>
            <a:r>
              <a:rPr lang="sk-SK" dirty="0"/>
              <a:t> vieme uložiť ľubovoľný z prvých </a:t>
            </a:r>
            <a:r>
              <a:rPr lang="sk-SK" i="1" dirty="0"/>
              <a:t>65536</a:t>
            </a:r>
            <a:r>
              <a:rPr lang="en-US" dirty="0"/>
              <a:t> </a:t>
            </a:r>
            <a:r>
              <a:rPr lang="en-US" dirty="0" err="1"/>
              <a:t>znakov</a:t>
            </a:r>
            <a:r>
              <a:rPr lang="en-US" dirty="0"/>
              <a:t> k</a:t>
            </a:r>
            <a:r>
              <a:rPr lang="sk-SK" dirty="0" err="1"/>
              <a:t>ódovania</a:t>
            </a:r>
            <a:r>
              <a:rPr lang="sk-SK" dirty="0"/>
              <a:t> UNICODE </a:t>
            </a:r>
            <a:r>
              <a:rPr lang="en-US" dirty="0"/>
              <a:t>- (n</a:t>
            </a:r>
            <a:r>
              <a:rPr lang="sk-SK" dirty="0" err="1"/>
              <a:t>árodné</a:t>
            </a:r>
            <a:r>
              <a:rPr lang="sk-SK" dirty="0"/>
              <a:t> znaky, </a:t>
            </a:r>
            <a:r>
              <a:rPr lang="sk-SK" dirty="0" err="1"/>
              <a:t>azijské</a:t>
            </a:r>
            <a:r>
              <a:rPr lang="sk-SK" dirty="0"/>
              <a:t> znaky, ...</a:t>
            </a:r>
            <a:r>
              <a:rPr lang="en-US" dirty="0"/>
              <a:t>)</a:t>
            </a:r>
            <a:endParaRPr lang="sk-SK" dirty="0"/>
          </a:p>
          <a:p>
            <a:pPr lvl="1" eaLnBrk="1" hangingPunct="1"/>
            <a:r>
              <a:rPr lang="sk-SK" dirty="0"/>
              <a:t>Čo je to</a:t>
            </a:r>
            <a:r>
              <a:rPr lang="en-US" dirty="0"/>
              <a:t> </a:t>
            </a:r>
            <a:r>
              <a:rPr lang="en-US" dirty="0" err="1"/>
              <a:t>znak</a:t>
            </a:r>
            <a:r>
              <a:rPr lang="en-US" dirty="0"/>
              <a:t>,</a:t>
            </a:r>
            <a:r>
              <a:rPr lang="sk-SK" dirty="0"/>
              <a:t> </a:t>
            </a:r>
            <a:r>
              <a:rPr lang="en-US" dirty="0" err="1"/>
              <a:t>znakov</a:t>
            </a:r>
            <a:r>
              <a:rPr lang="sk-SK" dirty="0"/>
              <a:t>á </a:t>
            </a:r>
            <a:r>
              <a:rPr lang="sk-SK" dirty="0" err="1"/>
              <a:t>sada</a:t>
            </a:r>
            <a:r>
              <a:rPr lang="sk-SK" dirty="0"/>
              <a:t> a čo UNICODE</a:t>
            </a:r>
            <a:r>
              <a:rPr lang="en-US" dirty="0"/>
              <a:t>?</a:t>
            </a:r>
          </a:p>
          <a:p>
            <a:pPr lvl="1" eaLnBrk="1" hangingPunct="1"/>
            <a:r>
              <a:rPr lang="sk-SK" dirty="0"/>
              <a:t>Je možné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char</a:t>
            </a:r>
            <a:r>
              <a:rPr lang="sk-SK" dirty="0"/>
              <a:t> pretypovať na niečo iné</a:t>
            </a:r>
            <a:r>
              <a:rPr lang="en-US" dirty="0"/>
              <a:t>?</a:t>
            </a:r>
            <a:endParaRPr lang="sk-SK" dirty="0"/>
          </a:p>
          <a:p>
            <a:pPr eaLnBrk="1" hangingPunct="1"/>
            <a:endParaRPr lang="sk-SK" dirty="0"/>
          </a:p>
          <a:p>
            <a:pPr eaLnBrk="1" hangingPunct="1">
              <a:buFontTx/>
              <a:buNone/>
            </a:pP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  <p:pic>
        <p:nvPicPr>
          <p:cNvPr id="3994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5854" y="5396287"/>
            <a:ext cx="1200150" cy="119062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</a:t>
            </a:r>
            <a:r>
              <a:rPr lang="sk-SK" dirty="0"/>
              <a:t>naková </a:t>
            </a:r>
            <a:r>
              <a:rPr lang="sk-SK" dirty="0" err="1"/>
              <a:t>sada</a:t>
            </a:r>
            <a:endParaRPr lang="sk-SK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28613" y="1391113"/>
            <a:ext cx="4146550" cy="4802187"/>
          </a:xfrm>
        </p:spPr>
        <p:txBody>
          <a:bodyPr/>
          <a:lstStyle/>
          <a:p>
            <a:r>
              <a:rPr lang="sk-SK" dirty="0"/>
              <a:t>Každý znak má svoje </a:t>
            </a:r>
            <a:r>
              <a:rPr lang="sk-SK" b="1" dirty="0"/>
              <a:t>poradové číslo </a:t>
            </a:r>
            <a:r>
              <a:rPr lang="sk-SK" dirty="0"/>
              <a:t>– kód.</a:t>
            </a:r>
          </a:p>
          <a:p>
            <a:r>
              <a:rPr lang="en-US" dirty="0"/>
              <a:t>V UNICODE s</a:t>
            </a:r>
            <a:r>
              <a:rPr lang="sk-SK" dirty="0"/>
              <a:t>ú cifry a písmena abecedy usporiadané súvisle za sebou:</a:t>
            </a:r>
          </a:p>
          <a:p>
            <a:pPr lvl="1"/>
            <a:r>
              <a:rPr lang="sk-SK" dirty="0"/>
              <a:t>znaky cifier</a:t>
            </a:r>
          </a:p>
          <a:p>
            <a:pPr lvl="1"/>
            <a:r>
              <a:rPr lang="sk-SK" dirty="0"/>
              <a:t>veľké písmena</a:t>
            </a:r>
          </a:p>
          <a:p>
            <a:pPr lvl="1"/>
            <a:r>
              <a:rPr lang="sk-SK" dirty="0"/>
              <a:t>malé písmena</a:t>
            </a:r>
          </a:p>
          <a:p>
            <a:pPr lvl="1"/>
            <a:r>
              <a:rPr lang="sk-SK" dirty="0"/>
              <a:t>národné znaky</a:t>
            </a:r>
          </a:p>
          <a:p>
            <a:endParaRPr lang="sk-SK" dirty="0"/>
          </a:p>
        </p:txBody>
      </p:sp>
      <p:pic>
        <p:nvPicPr>
          <p:cNvPr id="10244" name="Picture 2" descr="http://www.sciencelobby.com/ascii-table/images/ascii-table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5825" y="1654175"/>
            <a:ext cx="4195763" cy="449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64165391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err="1"/>
              <a:t>Ako</a:t>
            </a:r>
            <a:r>
              <a:rPr lang="en-US" sz="4000" dirty="0"/>
              <a:t> </a:t>
            </a:r>
            <a:r>
              <a:rPr lang="en-US" sz="4000" dirty="0" err="1"/>
              <a:t>sa</a:t>
            </a:r>
            <a:r>
              <a:rPr lang="en-US" sz="4000" dirty="0"/>
              <a:t> k</a:t>
            </a:r>
            <a:r>
              <a:rPr lang="sk-SK" sz="4000" dirty="0" err="1"/>
              <a:t>ódujú</a:t>
            </a:r>
            <a:r>
              <a:rPr lang="sk-SK" sz="4000" dirty="0"/>
              <a:t> znaky</a:t>
            </a:r>
            <a:r>
              <a:rPr lang="en-US" sz="4000" dirty="0"/>
              <a:t>?</a:t>
            </a:r>
            <a:endParaRPr lang="cs-CZ" sz="4000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K</a:t>
            </a:r>
            <a:r>
              <a:rPr lang="sk-SK" b="1" dirty="0" err="1">
                <a:solidFill>
                  <a:srgbClr val="FF0000"/>
                </a:solidFill>
              </a:rPr>
              <a:t>ódovanie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err="1"/>
              <a:t>znakov</a:t>
            </a:r>
            <a:r>
              <a:rPr lang="sk-SK" dirty="0"/>
              <a:t>á </a:t>
            </a:r>
            <a:r>
              <a:rPr lang="sk-SK" dirty="0" err="1"/>
              <a:t>sada</a:t>
            </a:r>
            <a:r>
              <a:rPr lang="en-US" dirty="0"/>
              <a:t>)</a:t>
            </a:r>
          </a:p>
          <a:p>
            <a:pPr lvl="1" eaLnBrk="1" hangingPunct="1"/>
            <a:r>
              <a:rPr lang="sk-SK" dirty="0"/>
              <a:t>d</a:t>
            </a:r>
            <a:r>
              <a:rPr lang="en-US" dirty="0" err="1"/>
              <a:t>ohodnut</a:t>
            </a:r>
            <a:r>
              <a:rPr lang="sk-SK" dirty="0"/>
              <a:t>á </a:t>
            </a:r>
            <a:r>
              <a:rPr lang="en-US" dirty="0"/>
              <a:t>t</a:t>
            </a:r>
            <a:r>
              <a:rPr lang="sk-SK" dirty="0" err="1"/>
              <a:t>abuľka</a:t>
            </a:r>
            <a:r>
              <a:rPr lang="en-US" dirty="0"/>
              <a:t>,</a:t>
            </a:r>
            <a:r>
              <a:rPr lang="sk-SK" dirty="0"/>
              <a:t> v ktorej v </a:t>
            </a:r>
            <a:r>
              <a:rPr lang="sk-SK" dirty="0" err="1"/>
              <a:t>i-tom</a:t>
            </a:r>
            <a:r>
              <a:rPr lang="sk-SK" dirty="0"/>
              <a:t> riadku je znak prislúchajúci </a:t>
            </a:r>
            <a:r>
              <a:rPr lang="sk-SK" dirty="0" err="1"/>
              <a:t>čísl</a:t>
            </a:r>
            <a:r>
              <a:rPr lang="en-US" dirty="0"/>
              <a:t>u</a:t>
            </a:r>
            <a:r>
              <a:rPr lang="sk-SK" dirty="0"/>
              <a:t> i </a:t>
            </a:r>
            <a:r>
              <a:rPr lang="en-US" dirty="0"/>
              <a:t>(</a:t>
            </a:r>
            <a:r>
              <a:rPr lang="sk-SK" dirty="0"/>
              <a:t>číslujeme od 0</a:t>
            </a:r>
            <a:r>
              <a:rPr lang="en-US" dirty="0"/>
              <a:t>)</a:t>
            </a:r>
            <a:endParaRPr lang="sk-SK" dirty="0"/>
          </a:p>
          <a:p>
            <a:pPr lvl="1" eaLnBrk="1" hangingPunct="1"/>
            <a:r>
              <a:rPr lang="sk-SK" b="1" dirty="0">
                <a:solidFill>
                  <a:srgbClr val="FF0000"/>
                </a:solidFill>
              </a:rPr>
              <a:t>ASCII</a:t>
            </a:r>
            <a:r>
              <a:rPr lang="sk-SK" dirty="0"/>
              <a:t> </a:t>
            </a:r>
            <a:r>
              <a:rPr lang="en-US" dirty="0"/>
              <a:t>(128 </a:t>
            </a:r>
            <a:r>
              <a:rPr lang="en-US" dirty="0" err="1"/>
              <a:t>znakov</a:t>
            </a:r>
            <a:r>
              <a:rPr lang="en-US" dirty="0"/>
              <a:t>, 7 </a:t>
            </a:r>
            <a:r>
              <a:rPr lang="en-US" dirty="0" err="1"/>
              <a:t>bitov</a:t>
            </a:r>
            <a:r>
              <a:rPr lang="en-US" dirty="0"/>
              <a:t>)</a:t>
            </a:r>
          </a:p>
          <a:p>
            <a:pPr lvl="1" eaLnBrk="1" hangingPunct="1"/>
            <a:r>
              <a:rPr lang="en-US" b="1" dirty="0">
                <a:solidFill>
                  <a:srgbClr val="FF0000"/>
                </a:solidFill>
              </a:rPr>
              <a:t>Windows-1250</a:t>
            </a:r>
            <a:r>
              <a:rPr lang="en-US" dirty="0"/>
              <a:t> (256 </a:t>
            </a:r>
            <a:r>
              <a:rPr lang="en-US" dirty="0" err="1"/>
              <a:t>znakov</a:t>
            </a:r>
            <a:r>
              <a:rPr lang="en-US" dirty="0"/>
              <a:t>, 8 </a:t>
            </a:r>
            <a:r>
              <a:rPr lang="en-US" dirty="0" err="1"/>
              <a:t>bitov</a:t>
            </a:r>
            <a:r>
              <a:rPr lang="en-US" dirty="0"/>
              <a:t> = 1 </a:t>
            </a:r>
            <a:r>
              <a:rPr lang="en-US" dirty="0" err="1"/>
              <a:t>bajt</a:t>
            </a:r>
            <a:r>
              <a:rPr lang="en-US" dirty="0"/>
              <a:t>) </a:t>
            </a:r>
          </a:p>
          <a:p>
            <a:pPr lvl="2" eaLnBrk="1" hangingPunct="1"/>
            <a:r>
              <a:rPr lang="en-US" dirty="0"/>
              <a:t>0..127 – </a:t>
            </a:r>
            <a:r>
              <a:rPr lang="en-US" dirty="0" err="1"/>
              <a:t>ako</a:t>
            </a:r>
            <a:r>
              <a:rPr lang="en-US" dirty="0"/>
              <a:t> ASCII</a:t>
            </a:r>
          </a:p>
          <a:p>
            <a:pPr lvl="2" eaLnBrk="1" hangingPunct="1"/>
            <a:r>
              <a:rPr lang="en-US" dirty="0"/>
              <a:t>128 – 256 – </a:t>
            </a:r>
            <a:r>
              <a:rPr lang="en-US" dirty="0" err="1"/>
              <a:t>znaky</a:t>
            </a:r>
            <a:r>
              <a:rPr lang="en-US" dirty="0"/>
              <a:t> n</a:t>
            </a:r>
            <a:r>
              <a:rPr lang="sk-SK" dirty="0" err="1"/>
              <a:t>árodných</a:t>
            </a:r>
            <a:r>
              <a:rPr lang="sk-SK" dirty="0"/>
              <a:t> abecied v strednej Európe</a:t>
            </a:r>
          </a:p>
          <a:p>
            <a:pPr lvl="2" eaLnBrk="1" hangingPunct="1"/>
            <a:r>
              <a:rPr lang="sk-SK" dirty="0"/>
              <a:t>a</a:t>
            </a:r>
            <a:r>
              <a:rPr lang="en-US" dirty="0" err="1"/>
              <a:t>lternat</a:t>
            </a:r>
            <a:r>
              <a:rPr lang="sk-SK" dirty="0" err="1"/>
              <a:t>ívy</a:t>
            </a:r>
            <a:r>
              <a:rPr lang="sk-SK" dirty="0"/>
              <a:t>: ISO</a:t>
            </a:r>
            <a:r>
              <a:rPr lang="en-US" dirty="0"/>
              <a:t>-8859-1, ISO-8859-2</a:t>
            </a:r>
            <a:endParaRPr lang="sk-SK" dirty="0"/>
          </a:p>
          <a:p>
            <a:pPr lvl="1" eaLnBrk="1" hangingPunct="1"/>
            <a:r>
              <a:rPr lang="sk-SK" b="1" dirty="0">
                <a:solidFill>
                  <a:srgbClr val="FF0000"/>
                </a:solidFill>
              </a:rPr>
              <a:t>UNICODE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err="1"/>
              <a:t>ve</a:t>
            </a:r>
            <a:r>
              <a:rPr lang="sk-SK" dirty="0" err="1"/>
              <a:t>ľmi</a:t>
            </a:r>
            <a:r>
              <a:rPr lang="sk-SK" dirty="0"/>
              <a:t> veľa</a:t>
            </a:r>
            <a:r>
              <a:rPr lang="en-US" dirty="0"/>
              <a:t> </a:t>
            </a:r>
            <a:r>
              <a:rPr lang="en-US" dirty="0" err="1"/>
              <a:t>znakov</a:t>
            </a:r>
            <a:r>
              <a:rPr lang="en-US" dirty="0"/>
              <a:t> ~ </a:t>
            </a:r>
            <a:r>
              <a:rPr lang="sk-SK" dirty="0" smtClean="0"/>
              <a:t>144</a:t>
            </a:r>
            <a:r>
              <a:rPr lang="en-US" dirty="0" smtClean="0"/>
              <a:t>000</a:t>
            </a:r>
            <a:r>
              <a:rPr lang="en-US" dirty="0"/>
              <a:t>)</a:t>
            </a:r>
          </a:p>
          <a:p>
            <a:pPr lvl="2" eaLnBrk="1" hangingPunct="1"/>
            <a:r>
              <a:rPr lang="en-US" dirty="0"/>
              <a:t>0..127 – </a:t>
            </a:r>
            <a:r>
              <a:rPr lang="en-US" dirty="0" err="1"/>
              <a:t>ako</a:t>
            </a:r>
            <a:r>
              <a:rPr lang="en-US" dirty="0"/>
              <a:t> ASCII</a:t>
            </a:r>
          </a:p>
          <a:p>
            <a:pPr lvl="2" eaLnBrk="1" hangingPunct="1"/>
            <a:r>
              <a:rPr lang="en-US" dirty="0"/>
              <a:t>od 128 – </a:t>
            </a:r>
            <a:r>
              <a:rPr lang="en-US" dirty="0" err="1"/>
              <a:t>znaky</a:t>
            </a:r>
            <a:r>
              <a:rPr lang="en-US" dirty="0"/>
              <a:t> n</a:t>
            </a:r>
            <a:r>
              <a:rPr lang="sk-SK" dirty="0" err="1"/>
              <a:t>árodných</a:t>
            </a:r>
            <a:r>
              <a:rPr lang="sk-SK" dirty="0"/>
              <a:t> abecied </a:t>
            </a:r>
            <a:r>
              <a:rPr lang="en-US" dirty="0"/>
              <a:t>(</a:t>
            </a:r>
            <a:r>
              <a:rPr lang="en-US" dirty="0" err="1"/>
              <a:t>Eur</a:t>
            </a:r>
            <a:r>
              <a:rPr lang="sk-SK" dirty="0" err="1"/>
              <a:t>ópa</a:t>
            </a:r>
            <a:r>
              <a:rPr lang="sk-SK" dirty="0"/>
              <a:t>, Ázia, ...</a:t>
            </a:r>
            <a:r>
              <a:rPr lang="en-US" dirty="0"/>
              <a:t>)</a:t>
            </a:r>
            <a:endParaRPr lang="sk-SK" dirty="0"/>
          </a:p>
          <a:p>
            <a:pPr lvl="2" eaLnBrk="1" hangingPunct="1"/>
            <a:r>
              <a:rPr lang="sk-SK" dirty="0"/>
              <a:t>kódovania: </a:t>
            </a:r>
            <a:r>
              <a:rPr lang="en-US" dirty="0"/>
              <a:t>UTF-8, UTF-16, 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3266693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Špeciálne znaky</a:t>
            </a:r>
            <a:endParaRPr lang="cs-CZ" sz="400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Niektor</a:t>
            </a:r>
            <a:r>
              <a:rPr lang="sk-SK" dirty="0"/>
              <a:t>é znaky musia byť zapísané ako </a:t>
            </a:r>
            <a:r>
              <a:rPr lang="sk-SK" b="1" dirty="0">
                <a:solidFill>
                  <a:srgbClr val="FF0000"/>
                </a:solidFill>
              </a:rPr>
              <a:t>kombinácie viacerých znakov</a:t>
            </a:r>
            <a:r>
              <a:rPr lang="sk-SK" dirty="0"/>
              <a:t> ...</a:t>
            </a:r>
            <a:endParaRPr lang="en-US" dirty="0"/>
          </a:p>
          <a:p>
            <a:pPr lvl="1" eaLnBrk="1" hangingPunct="1"/>
            <a:r>
              <a:rPr lang="en-US" dirty="0" err="1"/>
              <a:t>Znak</a:t>
            </a:r>
            <a:r>
              <a:rPr lang="en-US" dirty="0"/>
              <a:t> </a:t>
            </a:r>
            <a:r>
              <a:rPr lang="en-US" dirty="0" err="1"/>
              <a:t>medzery</a:t>
            </a:r>
            <a:r>
              <a:rPr lang="en-US" dirty="0"/>
              <a:t>: 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' '</a:t>
            </a:r>
            <a:endParaRPr lang="en-US" dirty="0">
              <a:solidFill>
                <a:srgbClr val="2A00FF"/>
              </a:solidFill>
              <a:latin typeface="Courier New" pitchFamily="49" charset="0"/>
            </a:endParaRPr>
          </a:p>
          <a:p>
            <a:pPr lvl="1" eaLnBrk="1" hangingPunct="1"/>
            <a:r>
              <a:rPr lang="en-US" dirty="0" err="1"/>
              <a:t>Znak</a:t>
            </a:r>
            <a:r>
              <a:rPr lang="en-US" dirty="0"/>
              <a:t> </a:t>
            </a:r>
            <a:r>
              <a:rPr lang="en-US" dirty="0" err="1"/>
              <a:t>tabul</a:t>
            </a:r>
            <a:r>
              <a:rPr lang="sk-SK" dirty="0" err="1"/>
              <a:t>átora</a:t>
            </a:r>
            <a:r>
              <a:rPr lang="en-US" dirty="0"/>
              <a:t>: 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'</a:t>
            </a:r>
            <a:r>
              <a:rPr lang="en-US" dirty="0">
                <a:solidFill>
                  <a:srgbClr val="2A00FF"/>
                </a:solidFill>
                <a:latin typeface="Courier New" pitchFamily="49" charset="0"/>
              </a:rPr>
              <a:t>\t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'</a:t>
            </a:r>
            <a:endParaRPr lang="en-US" dirty="0">
              <a:solidFill>
                <a:srgbClr val="2A00FF"/>
              </a:solidFill>
              <a:latin typeface="Courier New" pitchFamily="49" charset="0"/>
            </a:endParaRPr>
          </a:p>
          <a:p>
            <a:pPr lvl="1" eaLnBrk="1" hangingPunct="1"/>
            <a:r>
              <a:rPr lang="en-US" dirty="0" err="1"/>
              <a:t>Znak</a:t>
            </a:r>
            <a:r>
              <a:rPr lang="en-US" dirty="0"/>
              <a:t> </a:t>
            </a:r>
            <a:r>
              <a:rPr lang="en-US" dirty="0" err="1"/>
              <a:t>konca</a:t>
            </a:r>
            <a:r>
              <a:rPr lang="en-US" dirty="0"/>
              <a:t> </a:t>
            </a:r>
            <a:r>
              <a:rPr lang="en-US" dirty="0" err="1"/>
              <a:t>riadk</a:t>
            </a:r>
            <a:r>
              <a:rPr lang="sk-SK" dirty="0"/>
              <a:t>a</a:t>
            </a:r>
            <a:r>
              <a:rPr lang="en-US" dirty="0"/>
              <a:t>: 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'</a:t>
            </a:r>
            <a:r>
              <a:rPr lang="en-US" dirty="0">
                <a:solidFill>
                  <a:srgbClr val="2A00FF"/>
                </a:solidFill>
                <a:latin typeface="Courier New" pitchFamily="49" charset="0"/>
              </a:rPr>
              <a:t>\n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'</a:t>
            </a:r>
            <a:endParaRPr lang="en-US" dirty="0">
              <a:solidFill>
                <a:srgbClr val="2A00FF"/>
              </a:solidFill>
              <a:latin typeface="Courier New" pitchFamily="49" charset="0"/>
            </a:endParaRPr>
          </a:p>
          <a:p>
            <a:pPr lvl="1" eaLnBrk="1" hangingPunct="1"/>
            <a:r>
              <a:rPr lang="en-US" dirty="0" err="1"/>
              <a:t>Znak</a:t>
            </a:r>
            <a:r>
              <a:rPr lang="en-US" dirty="0"/>
              <a:t> </a:t>
            </a:r>
            <a:r>
              <a:rPr lang="en-US" dirty="0" err="1"/>
              <a:t>lom</a:t>
            </a:r>
            <a:r>
              <a:rPr lang="sk-SK" dirty="0" err="1"/>
              <a:t>ítka</a:t>
            </a:r>
            <a:r>
              <a:rPr lang="en-US" dirty="0"/>
              <a:t>: 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'</a:t>
            </a:r>
            <a:r>
              <a:rPr lang="en-US" dirty="0">
                <a:solidFill>
                  <a:srgbClr val="2A00FF"/>
                </a:solidFill>
                <a:latin typeface="Courier New" pitchFamily="49" charset="0"/>
              </a:rPr>
              <a:t>\\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'</a:t>
            </a:r>
          </a:p>
          <a:p>
            <a:pPr lvl="1" eaLnBrk="1" hangingPunct="1"/>
            <a:r>
              <a:rPr lang="en-US" dirty="0" err="1"/>
              <a:t>Znak</a:t>
            </a:r>
            <a:r>
              <a:rPr lang="en-US" dirty="0"/>
              <a:t> </a:t>
            </a:r>
            <a:r>
              <a:rPr lang="sk-SK" dirty="0"/>
              <a:t>úvodzovky</a:t>
            </a:r>
            <a:r>
              <a:rPr lang="en-US" dirty="0"/>
              <a:t>: 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'</a:t>
            </a:r>
            <a:r>
              <a:rPr lang="en-US" dirty="0">
                <a:solidFill>
                  <a:srgbClr val="2A00FF"/>
                </a:solidFill>
                <a:latin typeface="Courier New" pitchFamily="49" charset="0"/>
              </a:rPr>
              <a:t>\"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'</a:t>
            </a:r>
          </a:p>
          <a:p>
            <a:pPr lvl="1" eaLnBrk="1" hangingPunct="1"/>
            <a:r>
              <a:rPr lang="en-US" dirty="0" err="1"/>
              <a:t>Znak</a:t>
            </a:r>
            <a:r>
              <a:rPr lang="en-US" dirty="0"/>
              <a:t> </a:t>
            </a:r>
            <a:r>
              <a:rPr lang="sk-SK" dirty="0"/>
              <a:t>apostrofu</a:t>
            </a:r>
            <a:r>
              <a:rPr lang="en-US" dirty="0"/>
              <a:t>: 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'</a:t>
            </a:r>
            <a:r>
              <a:rPr lang="en-US" dirty="0">
                <a:solidFill>
                  <a:srgbClr val="2A00FF"/>
                </a:solidFill>
                <a:latin typeface="Courier New" pitchFamily="49" charset="0"/>
              </a:rPr>
              <a:t>\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''</a:t>
            </a:r>
          </a:p>
          <a:p>
            <a:pPr eaLnBrk="1" hangingPunct="1"/>
            <a:endParaRPr lang="cs-CZ" dirty="0">
              <a:solidFill>
                <a:srgbClr val="2A00FF"/>
              </a:solidFill>
              <a:latin typeface="Courier New" pitchFamily="49" charset="0"/>
            </a:endParaRPr>
          </a:p>
          <a:p>
            <a:pPr eaLnBrk="1" hangingPunct="1"/>
            <a:endParaRPr lang="en-US" dirty="0">
              <a:solidFill>
                <a:srgbClr val="2A00FF"/>
              </a:solidFill>
              <a:latin typeface="Courier New" pitchFamily="49" charset="0"/>
            </a:endParaRPr>
          </a:p>
          <a:p>
            <a:pPr eaLnBrk="1" hangingPunct="1"/>
            <a:endParaRPr lang="en-US" dirty="0">
              <a:solidFill>
                <a:srgbClr val="2A00FF"/>
              </a:solidFill>
              <a:latin typeface="Courier New" pitchFamily="49" charset="0"/>
            </a:endParaRPr>
          </a:p>
          <a:p>
            <a:pPr eaLnBrk="1" hangingPunct="1"/>
            <a:endParaRPr lang="cs-CZ" dirty="0">
              <a:solidFill>
                <a:srgbClr val="2A00FF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495347"/>
      </p:ext>
    </p:extLst>
  </p:cSld>
  <p:clrMapOvr>
    <a:masterClrMapping/>
  </p:clrMapOvr>
  <p:transition spd="med">
    <p:randomBar/>
  </p:transition>
</p:sld>
</file>

<file path=ppt/theme/theme1.xml><?xml version="1.0" encoding="utf-8"?>
<a:theme xmlns:a="http://schemas.openxmlformats.org/drawingml/2006/main" name="Identity_Lifecycle_Management">
  <a:themeElements>
    <a:clrScheme name="Identity_Lifecycle_Managem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dentity_Lifecycle_Managemen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dentity_Lifecycle_Managem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3">
        <a:dk1>
          <a:srgbClr val="000000"/>
        </a:dk1>
        <a:lt1>
          <a:srgbClr val="FFFFFF"/>
        </a:lt1>
        <a:dk2>
          <a:srgbClr val="435B8A"/>
        </a:dk2>
        <a:lt2>
          <a:srgbClr val="FFFFFF"/>
        </a:lt2>
        <a:accent1>
          <a:srgbClr val="6699CC"/>
        </a:accent1>
        <a:accent2>
          <a:srgbClr val="C4161C"/>
        </a:accent2>
        <a:accent3>
          <a:srgbClr val="B0B5C4"/>
        </a:accent3>
        <a:accent4>
          <a:srgbClr val="DADADA"/>
        </a:accent4>
        <a:accent5>
          <a:srgbClr val="B8CAE2"/>
        </a:accent5>
        <a:accent6>
          <a:srgbClr val="B11318"/>
        </a:accent6>
        <a:hlink>
          <a:srgbClr val="66CC66"/>
        </a:hlink>
        <a:folHlink>
          <a:srgbClr val="DFCD5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4">
        <a:dk1>
          <a:srgbClr val="000000"/>
        </a:dk1>
        <a:lt1>
          <a:srgbClr val="FFFFFF"/>
        </a:lt1>
        <a:dk2>
          <a:srgbClr val="102A60"/>
        </a:dk2>
        <a:lt2>
          <a:srgbClr val="CCCCCC"/>
        </a:lt2>
        <a:accent1>
          <a:srgbClr val="1B70EB"/>
        </a:accent1>
        <a:accent2>
          <a:srgbClr val="C4161C"/>
        </a:accent2>
        <a:accent3>
          <a:srgbClr val="AAACB6"/>
        </a:accent3>
        <a:accent4>
          <a:srgbClr val="DADADA"/>
        </a:accent4>
        <a:accent5>
          <a:srgbClr val="ABBBF3"/>
        </a:accent5>
        <a:accent6>
          <a:srgbClr val="B11318"/>
        </a:accent6>
        <a:hlink>
          <a:srgbClr val="33CC33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5">
        <a:dk1>
          <a:srgbClr val="333333"/>
        </a:dk1>
        <a:lt1>
          <a:srgbClr val="D7E6F0"/>
        </a:lt1>
        <a:dk2>
          <a:srgbClr val="0174B5"/>
        </a:dk2>
        <a:lt2>
          <a:srgbClr val="000000"/>
        </a:lt2>
        <a:accent1>
          <a:srgbClr val="A1C1E6"/>
        </a:accent1>
        <a:accent2>
          <a:srgbClr val="EFF3FA"/>
        </a:accent2>
        <a:accent3>
          <a:srgbClr val="E8F0F6"/>
        </a:accent3>
        <a:accent4>
          <a:srgbClr val="2A2A2A"/>
        </a:accent4>
        <a:accent5>
          <a:srgbClr val="CDDDF0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16">
        <a:dk1>
          <a:srgbClr val="000000"/>
        </a:dk1>
        <a:lt1>
          <a:srgbClr val="A1C1E6"/>
        </a:lt1>
        <a:dk2>
          <a:srgbClr val="EFF3FA"/>
        </a:dk2>
        <a:lt2>
          <a:srgbClr val="000000"/>
        </a:lt2>
        <a:accent1>
          <a:srgbClr val="0174B5"/>
        </a:accent1>
        <a:accent2>
          <a:srgbClr val="EFF3FA"/>
        </a:accent2>
        <a:accent3>
          <a:srgbClr val="CDDDF0"/>
        </a:accent3>
        <a:accent4>
          <a:srgbClr val="000000"/>
        </a:accent4>
        <a:accent5>
          <a:srgbClr val="AABCD7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5907</TotalTime>
  <Words>3055</Words>
  <Application>Microsoft Office PowerPoint</Application>
  <PresentationFormat>Prezentácia na obrazovke (4:3)</PresentationFormat>
  <Paragraphs>488</Paragraphs>
  <Slides>56</Slides>
  <Notes>0</Notes>
  <HiddenSlides>0</HiddenSlides>
  <MMClips>0</MMClips>
  <ScaleCrop>false</ScaleCrop>
  <HeadingPairs>
    <vt:vector size="8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56</vt:i4>
      </vt:variant>
    </vt:vector>
  </HeadingPairs>
  <TitlesOfParts>
    <vt:vector size="65" baseType="lpstr">
      <vt:lpstr>Arial</vt:lpstr>
      <vt:lpstr>Courier New</vt:lpstr>
      <vt:lpstr>Lucida Sans</vt:lpstr>
      <vt:lpstr>Lucida Sans Unicode</vt:lpstr>
      <vt:lpstr>Times New Roman</vt:lpstr>
      <vt:lpstr>Trebuchet MS</vt:lpstr>
      <vt:lpstr>Verdana</vt:lpstr>
      <vt:lpstr>Identity_Lifecycle_Management</vt:lpstr>
      <vt:lpstr>Rovnica</vt:lpstr>
      <vt:lpstr>4. prednáška (9.10.2023)</vt:lpstr>
      <vt:lpstr>Čo už vieme...</vt:lpstr>
      <vt:lpstr>Čo vieme o premenných...</vt:lpstr>
      <vt:lpstr>Referenčná vs. prim. premenná</vt:lpstr>
      <vt:lpstr>Typy primitívnych premenných</vt:lpstr>
      <vt:lpstr>Znaky</vt:lpstr>
      <vt:lpstr>Znaková sada</vt:lpstr>
      <vt:lpstr>Ako sa kódujú znaky?</vt:lpstr>
      <vt:lpstr>Špeciálne znaky</vt:lpstr>
      <vt:lpstr>Pretypovanie znakov</vt:lpstr>
      <vt:lpstr>Typy primitívnych premenných</vt:lpstr>
      <vt:lpstr>Keď jeden znak nestačí</vt:lpstr>
      <vt:lpstr>Znakové reťazce</vt:lpstr>
      <vt:lpstr>Prieskum triedy String</vt:lpstr>
      <vt:lpstr>Výsledky krátkeho výskumu</vt:lpstr>
      <vt:lpstr>Počet výskytov písmena (1)</vt:lpstr>
      <vt:lpstr>Počet výskytov písmena (2)</vt:lpstr>
      <vt:lpstr>Je to číselný reťazec?</vt:lpstr>
      <vt:lpstr>Je to číselný reťazec?</vt:lpstr>
      <vt:lpstr>Triedy, ktoré poznáme</vt:lpstr>
      <vt:lpstr>Ďalší prieskum triedy String</vt:lpstr>
      <vt:lpstr>Výsledky výskumu</vt:lpstr>
      <vt:lpstr>Spájanie reťazcov (1)</vt:lpstr>
      <vt:lpstr>Spájanie reťazcov (2)</vt:lpstr>
      <vt:lpstr>Spájanie reťazcov (3)</vt:lpstr>
      <vt:lpstr>Duplikovanie reťazcov (1)</vt:lpstr>
      <vt:lpstr>Duplikovanie reťazcov (2)</vt:lpstr>
      <vt:lpstr>Duplikovanie reťazcov (3)</vt:lpstr>
      <vt:lpstr>Rovnaké reťazce</vt:lpstr>
      <vt:lpstr>Všetky objekty sú si rovné ...</vt:lpstr>
      <vt:lpstr>“Metóda concat() pre lenivých”</vt:lpstr>
      <vt:lpstr>“Metóda concat() pre lenivých”</vt:lpstr>
      <vt:lpstr>Hra s referenciami</vt:lpstr>
      <vt:lpstr>Obrátený reťazec (1)</vt:lpstr>
      <vt:lpstr>Obrátený reťazec (2)</vt:lpstr>
      <vt:lpstr>Ďalšie reťazcové metódy</vt:lpstr>
      <vt:lpstr>Čo s odpadom?</vt:lpstr>
      <vt:lpstr>Duplikovanie reťazcov (3)</vt:lpstr>
      <vt:lpstr>Kde nájsť viac informácií</vt:lpstr>
      <vt:lpstr>Na čo treba pamätať</vt:lpstr>
      <vt:lpstr>Rozširovanie WinPane</vt:lpstr>
      <vt:lpstr>Kreslenie bodiek</vt:lpstr>
      <vt:lpstr>Myšacie udalosti v JPAZe</vt:lpstr>
      <vt:lpstr>Ako to funguje ?</vt:lpstr>
      <vt:lpstr>MouseEvent objekt</vt:lpstr>
      <vt:lpstr>Využitie MouseEvent</vt:lpstr>
      <vt:lpstr>Informačný výpis o bodke</vt:lpstr>
      <vt:lpstr>Inštančné (objektové) premenné</vt:lpstr>
      <vt:lpstr>Inštančné premenné - metafora</vt:lpstr>
      <vt:lpstr>Inštančné (objektové) premenné</vt:lpstr>
      <vt:lpstr>„Defaultné“ hodnoty</vt:lpstr>
      <vt:lpstr>Prístup k inštančným premenným</vt:lpstr>
      <vt:lpstr>Farebné retiazky</vt:lpstr>
      <vt:lpstr>Ďalšie myšacie udalosti</vt:lpstr>
      <vt:lpstr>Vzdialenosť dvoch bodov</vt:lpstr>
      <vt:lpstr>to be continued 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Identity Lifecycle Management</dc:title>
  <dc:creator>Fero</dc:creator>
  <cp:lastModifiedBy>Duri</cp:lastModifiedBy>
  <cp:revision>232</cp:revision>
  <dcterms:created xsi:type="dcterms:W3CDTF">2007-01-29T19:11:06Z</dcterms:created>
  <dcterms:modified xsi:type="dcterms:W3CDTF">2023-10-09T07:50:56Z</dcterms:modified>
</cp:coreProperties>
</file>